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8" r:id="rId5"/>
    <p:sldId id="279" r:id="rId6"/>
    <p:sldId id="259" r:id="rId7"/>
    <p:sldId id="261" r:id="rId8"/>
    <p:sldId id="267" r:id="rId9"/>
    <p:sldId id="282" r:id="rId10"/>
    <p:sldId id="270" r:id="rId11"/>
    <p:sldId id="283" r:id="rId12"/>
    <p:sldId id="272" r:id="rId13"/>
    <p:sldId id="273" r:id="rId14"/>
    <p:sldId id="275" r:id="rId15"/>
    <p:sldId id="276" r:id="rId16"/>
  </p:sldIdLst>
  <p:sldSz cx="9144000" cy="6858000" type="screen4x3"/>
  <p:notesSz cx="9144000" cy="68580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Impact" panose="020B0806030902050204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0217B3A-F142-4CCC-8101-A61279501657}">
  <a:tblStyle styleId="{A0217B3A-F142-4CCC-8101-A612795016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5" autoAdjust="0"/>
    <p:restoredTop sz="94660"/>
  </p:normalViewPr>
  <p:slideViewPr>
    <p:cSldViewPr snapToGrid="0">
      <p:cViewPr>
        <p:scale>
          <a:sx n="60" d="100"/>
          <a:sy n="60" d="100"/>
        </p:scale>
        <p:origin x="14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059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3" name="Shape 43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/>
              <a:rect l="0" t="0" r="0" b="0"/>
              <a:pathLst>
                <a:path w="2780" h="953" extrusionOk="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4602" y="4014"/>
              <a:ext cx="12" cy="18"/>
            </a:xfrm>
            <a:custGeom>
              <a:avLst/>
              <a:gdLst/>
              <a:ahLst/>
              <a:cxnLst/>
              <a:rect l="0" t="0" r="0" b="0"/>
              <a:pathLst>
                <a:path w="12" h="18" extrusionOk="0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4596" y="3996"/>
              <a:ext cx="6" cy="18"/>
            </a:xfrm>
            <a:custGeom>
              <a:avLst/>
              <a:gdLst/>
              <a:ahLst/>
              <a:cxnLst/>
              <a:rect l="0" t="0" r="0" b="0"/>
              <a:pathLst>
                <a:path w="6" h="18" extrusionOk="0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5180" y="3577"/>
              <a:ext cx="304" cy="741"/>
            </a:xfrm>
            <a:custGeom>
              <a:avLst/>
              <a:gdLst/>
              <a:ahLst/>
              <a:cxnLst/>
              <a:rect l="0" t="0" r="0" b="0"/>
              <a:pathLst>
                <a:path w="304" h="741" extrusionOk="0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4918" y="3553"/>
              <a:ext cx="314" cy="767"/>
            </a:xfrm>
            <a:custGeom>
              <a:avLst/>
              <a:gdLst/>
              <a:ahLst/>
              <a:cxnLst/>
              <a:rect l="0" t="0" r="0" b="0"/>
              <a:pathLst>
                <a:path w="314" h="767" extrusionOk="0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4700" y="3697"/>
              <a:ext cx="275" cy="623"/>
            </a:xfrm>
            <a:custGeom>
              <a:avLst/>
              <a:gdLst/>
              <a:ahLst/>
              <a:cxnLst/>
              <a:rect l="0" t="0" r="0" b="0"/>
              <a:pathLst>
                <a:path w="275" h="623" extrusionOk="0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522" y="3709"/>
              <a:ext cx="213" cy="611"/>
            </a:xfrm>
            <a:custGeom>
              <a:avLst/>
              <a:gdLst/>
              <a:ahLst/>
              <a:cxnLst/>
              <a:rect l="0" t="0" r="0" b="0"/>
              <a:pathLst>
                <a:path w="213" h="611" extrusionOk="0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4292" y="3936"/>
              <a:ext cx="167" cy="384"/>
            </a:xfrm>
            <a:custGeom>
              <a:avLst/>
              <a:gdLst/>
              <a:ahLst/>
              <a:cxnLst/>
              <a:rect l="0" t="0" r="0" b="0"/>
              <a:pathLst>
                <a:path w="167" h="384" extrusionOk="0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4100" y="4020"/>
              <a:ext cx="166" cy="300"/>
            </a:xfrm>
            <a:custGeom>
              <a:avLst/>
              <a:gdLst/>
              <a:ahLst/>
              <a:cxnLst/>
              <a:rect l="0" t="0" r="0" b="0"/>
              <a:pathLst>
                <a:path w="166" h="300" extrusionOk="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910" y="4038"/>
              <a:ext cx="237" cy="282"/>
            </a:xfrm>
            <a:custGeom>
              <a:avLst/>
              <a:gdLst/>
              <a:ahLst/>
              <a:cxnLst/>
              <a:rect l="0" t="0" r="0" b="0"/>
              <a:pathLst>
                <a:path w="237" h="282" extrusionOk="0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674" y="4086"/>
              <a:ext cx="196" cy="234"/>
            </a:xfrm>
            <a:custGeom>
              <a:avLst/>
              <a:gdLst/>
              <a:ahLst/>
              <a:cxnLst/>
              <a:rect l="0" t="0" r="0" b="0"/>
              <a:pathLst>
                <a:path w="196" h="234" extrusionOk="0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3476" y="4068"/>
              <a:ext cx="190" cy="252"/>
            </a:xfrm>
            <a:custGeom>
              <a:avLst/>
              <a:gdLst/>
              <a:ahLst/>
              <a:cxnLst/>
              <a:rect l="0" t="0" r="0" b="0"/>
              <a:pathLst>
                <a:path w="190" h="252" extrusionOk="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3170" y="4188"/>
              <a:ext cx="230" cy="132"/>
            </a:xfrm>
            <a:custGeom>
              <a:avLst/>
              <a:gdLst/>
              <a:ahLst/>
              <a:cxnLst/>
              <a:rect l="0" t="0" r="0" b="0"/>
              <a:pathLst>
                <a:path w="230" h="132" extrusionOk="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3044" y="4218"/>
              <a:ext cx="89" cy="102"/>
            </a:xfrm>
            <a:custGeom>
              <a:avLst/>
              <a:gdLst/>
              <a:ahLst/>
              <a:cxnLst/>
              <a:rect l="0" t="0" r="0" b="0"/>
              <a:pathLst>
                <a:path w="89" h="102" extrusionOk="0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5482" y="3367"/>
              <a:ext cx="278" cy="953"/>
            </a:xfrm>
            <a:custGeom>
              <a:avLst/>
              <a:gdLst/>
              <a:ahLst/>
              <a:cxnLst/>
              <a:rect l="0" t="0" r="0" b="0"/>
              <a:pathLst>
                <a:path w="278" h="953" extrusionOk="0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None/>
              <a:defRPr sz="3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◆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9972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Char char="◆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A1B1B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1" name="Shape 11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/>
              <a:rect l="0" t="0" r="0" b="0"/>
              <a:pathLst>
                <a:path w="2780" h="953" extrusionOk="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602" y="4014"/>
              <a:ext cx="12" cy="18"/>
            </a:xfrm>
            <a:custGeom>
              <a:avLst/>
              <a:gdLst/>
              <a:ahLst/>
              <a:cxnLst/>
              <a:rect l="0" t="0" r="0" b="0"/>
              <a:pathLst>
                <a:path w="12" h="18" extrusionOk="0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4596" y="3996"/>
              <a:ext cx="6" cy="18"/>
            </a:xfrm>
            <a:custGeom>
              <a:avLst/>
              <a:gdLst/>
              <a:ahLst/>
              <a:cxnLst/>
              <a:rect l="0" t="0" r="0" b="0"/>
              <a:pathLst>
                <a:path w="6" h="18" extrusionOk="0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5180" y="3577"/>
              <a:ext cx="304" cy="741"/>
            </a:xfrm>
            <a:custGeom>
              <a:avLst/>
              <a:gdLst/>
              <a:ahLst/>
              <a:cxnLst/>
              <a:rect l="0" t="0" r="0" b="0"/>
              <a:pathLst>
                <a:path w="304" h="741" extrusionOk="0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918" y="3553"/>
              <a:ext cx="314" cy="767"/>
            </a:xfrm>
            <a:custGeom>
              <a:avLst/>
              <a:gdLst/>
              <a:ahLst/>
              <a:cxnLst/>
              <a:rect l="0" t="0" r="0" b="0"/>
              <a:pathLst>
                <a:path w="314" h="767" extrusionOk="0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00" y="3697"/>
              <a:ext cx="275" cy="623"/>
            </a:xfrm>
            <a:custGeom>
              <a:avLst/>
              <a:gdLst/>
              <a:ahLst/>
              <a:cxnLst/>
              <a:rect l="0" t="0" r="0" b="0"/>
              <a:pathLst>
                <a:path w="275" h="623" extrusionOk="0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4522" y="3709"/>
              <a:ext cx="213" cy="611"/>
            </a:xfrm>
            <a:custGeom>
              <a:avLst/>
              <a:gdLst/>
              <a:ahLst/>
              <a:cxnLst/>
              <a:rect l="0" t="0" r="0" b="0"/>
              <a:pathLst>
                <a:path w="213" h="611" extrusionOk="0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4292" y="3936"/>
              <a:ext cx="167" cy="384"/>
            </a:xfrm>
            <a:custGeom>
              <a:avLst/>
              <a:gdLst/>
              <a:ahLst/>
              <a:cxnLst/>
              <a:rect l="0" t="0" r="0" b="0"/>
              <a:pathLst>
                <a:path w="167" h="384" extrusionOk="0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4100" y="4020"/>
              <a:ext cx="166" cy="300"/>
            </a:xfrm>
            <a:custGeom>
              <a:avLst/>
              <a:gdLst/>
              <a:ahLst/>
              <a:cxnLst/>
              <a:rect l="0" t="0" r="0" b="0"/>
              <a:pathLst>
                <a:path w="166" h="300" extrusionOk="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3910" y="4038"/>
              <a:ext cx="237" cy="282"/>
            </a:xfrm>
            <a:custGeom>
              <a:avLst/>
              <a:gdLst/>
              <a:ahLst/>
              <a:cxnLst/>
              <a:rect l="0" t="0" r="0" b="0"/>
              <a:pathLst>
                <a:path w="237" h="282" extrusionOk="0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674" y="4086"/>
              <a:ext cx="196" cy="234"/>
            </a:xfrm>
            <a:custGeom>
              <a:avLst/>
              <a:gdLst/>
              <a:ahLst/>
              <a:cxnLst/>
              <a:rect l="0" t="0" r="0" b="0"/>
              <a:pathLst>
                <a:path w="196" h="234" extrusionOk="0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3476" y="4068"/>
              <a:ext cx="190" cy="252"/>
            </a:xfrm>
            <a:custGeom>
              <a:avLst/>
              <a:gdLst/>
              <a:ahLst/>
              <a:cxnLst/>
              <a:rect l="0" t="0" r="0" b="0"/>
              <a:pathLst>
                <a:path w="190" h="252" extrusionOk="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3170" y="4188"/>
              <a:ext cx="230" cy="132"/>
            </a:xfrm>
            <a:custGeom>
              <a:avLst/>
              <a:gdLst/>
              <a:ahLst/>
              <a:cxnLst/>
              <a:rect l="0" t="0" r="0" b="0"/>
              <a:pathLst>
                <a:path w="230" h="132" extrusionOk="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3044" y="4218"/>
              <a:ext cx="89" cy="102"/>
            </a:xfrm>
            <a:custGeom>
              <a:avLst/>
              <a:gdLst/>
              <a:ahLst/>
              <a:cxnLst/>
              <a:rect l="0" t="0" r="0" b="0"/>
              <a:pathLst>
                <a:path w="89" h="102" extrusionOk="0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5482" y="3367"/>
              <a:ext cx="278" cy="953"/>
            </a:xfrm>
            <a:custGeom>
              <a:avLst/>
              <a:gdLst/>
              <a:ahLst/>
              <a:cxnLst/>
              <a:rect l="0" t="0" r="0" b="0"/>
              <a:pathLst>
                <a:path w="278" h="953" extrusionOk="0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rgbClr val="009292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1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◆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P80330-094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8" y="476250"/>
            <a:ext cx="4232275" cy="570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P80330-0950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476250"/>
            <a:ext cx="4219575" cy="56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95288" y="476250"/>
            <a:ext cx="8353425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Науково-дослідна робота:</a:t>
            </a:r>
            <a:r>
              <a:rPr lang="uk-UA" sz="2400" b="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uk-UA" sz="2400" b="0" i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800" b="1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Біоіндикація екологічного стану водоймищ </a:t>
            </a:r>
            <a:endParaRPr sz="2800" b="1" i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(на прикладі річки Немишля, місто Харків)</a:t>
            </a:r>
            <a:r>
              <a:rPr lang="uk-UA" sz="2400" b="0" i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800" b="1" i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2400" b="0" i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rgbClr val="0C02C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0C02C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>
              <a:solidFill>
                <a:srgbClr val="99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611188" y="2565400"/>
            <a:ext cx="2376487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Виконала</a:t>
            </a:r>
            <a:r>
              <a:rPr lang="uk-UA" sz="1800" b="1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uk-UA" sz="1800" b="1" i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Науковий керівник:</a:t>
            </a:r>
            <a:r>
              <a:rPr lang="uk-UA" sz="1800" b="0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1" i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               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6011863" y="3500438"/>
            <a:ext cx="2808287" cy="160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Вчитель біології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1800" b="1" i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Огурцова Л.Г.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 b="0" i="0">
              <a:solidFill>
                <a:srgbClr val="0000C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 b="0" i="0">
              <a:solidFill>
                <a:srgbClr val="0000C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6011863" y="2420938"/>
            <a:ext cx="22320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учениця 8-Б класу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1800" b="1" i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Доценко Вікторія</a:t>
            </a:r>
            <a:endParaRPr sz="1800" b="1" i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36513" y="6453188"/>
            <a:ext cx="9144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Харків -</a:t>
            </a:r>
            <a:r>
              <a:rPr lang="uk-UA" sz="1800" b="1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2018</a:t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611188" y="4221163"/>
            <a:ext cx="230346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Консультант:  </a:t>
            </a:r>
            <a:endParaRPr sz="1800" b="1" i="1">
              <a:solidFill>
                <a:srgbClr val="0000C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Науковий співробітник, еколог, гідрогеолог </a:t>
            </a:r>
            <a:endParaRPr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 b="1" i="1">
              <a:solidFill>
                <a:srgbClr val="0000C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6084888" y="5084763"/>
            <a:ext cx="21605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Доценко О.О.</a:t>
            </a:r>
            <a:endParaRPr sz="1800" b="1" i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827584" y="476672"/>
            <a:ext cx="79208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2107"/>
          </a:xfrm>
        </p:spPr>
        <p:txBody>
          <a:bodyPr/>
          <a:lstStyle/>
          <a:p>
            <a:r>
              <a:rPr lang="uk-UA" sz="1800" dirty="0" smtClean="0"/>
              <a:t>Дослідження проб води проводились в лабораторії Українського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науково-дослідного </a:t>
            </a:r>
            <a:r>
              <a:rPr lang="uk-UA" sz="1800" dirty="0" smtClean="0"/>
              <a:t>інституту екологічних проблем.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19351"/>
            <a:ext cx="4364475" cy="512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9351"/>
            <a:ext cx="4572000" cy="512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015431"/>
              </p:ext>
            </p:extLst>
          </p:nvPr>
        </p:nvGraphicFramePr>
        <p:xfrm>
          <a:off x="1860331" y="527199"/>
          <a:ext cx="4651255" cy="5652971"/>
        </p:xfrm>
        <a:graphic>
          <a:graphicData uri="http://schemas.openxmlformats.org/drawingml/2006/table">
            <a:tbl>
              <a:tblPr/>
              <a:tblGrid>
                <a:gridCol w="361935"/>
                <a:gridCol w="1001098"/>
                <a:gridCol w="770075"/>
                <a:gridCol w="816280"/>
                <a:gridCol w="900988"/>
                <a:gridCol w="800879"/>
              </a:tblGrid>
              <a:tr h="92816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№№ з/п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Інгредієнт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Од. виміру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Точка № 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місце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впадіння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р. 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Немишля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Петренківське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водоймище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біля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очерету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Точка 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endParaRPr lang="ru-RU" sz="9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місце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витоку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р. 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Немишля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Петренківського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водоймища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(до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автомобільного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мосту 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вул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 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Тракторо-будівників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Точка 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р. 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Немишля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endParaRPr lang="ru-RU" sz="9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після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мосту на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вул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 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Тракторо-будівників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далі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течії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річки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рН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Од.рН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7,73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7,74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7,72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Завислі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речовини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мг/дм</a:t>
                      </a:r>
                      <a:r>
                        <a:rPr lang="ru-RU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&lt;5,0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&lt;5,0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Гідрокарбонати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мг/дм</a:t>
                      </a:r>
                      <a:r>
                        <a:rPr lang="ru-RU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378,2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378,2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390,4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Хлориди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63,9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88,7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81,6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Сульфати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172,8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187,2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201,6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Жорсткість загальна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ммоль/дм</a:t>
                      </a:r>
                      <a:r>
                        <a:rPr lang="ru-RU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Кальцій 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мг/дм</a:t>
                      </a:r>
                      <a:r>
                        <a:rPr lang="ru-RU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96,2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Магній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24,4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48,8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Натрій + калій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95,0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Мінералізація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мг/дм</a:t>
                      </a:r>
                      <a:r>
                        <a:rPr lang="ru-RU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852,5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894,1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957,5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Сухий залишок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663,0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705,0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762,0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ХСК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мгО/дм</a:t>
                      </a:r>
                      <a:r>
                        <a:rPr lang="ru-RU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18,4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18,4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17,6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БСК</a:t>
                      </a:r>
                      <a:r>
                        <a:rPr lang="ru-RU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4,64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Амоній (по азоту)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&lt;0,15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&lt;0,15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&lt;0,15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Нітрити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Нітрати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11,63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14,85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39,19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Фосфати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0,59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1,35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Залізо загальне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0,69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4,87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0,59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Нафтопродукти 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-«-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&lt;0,05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&lt;0,05</a:t>
                      </a: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Розчинений кисень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мгО/дм</a:t>
                      </a:r>
                      <a:r>
                        <a:rPr lang="ru-RU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5,12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4,76</a:t>
                      </a:r>
                      <a:endParaRPr lang="ru-RU" sz="90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5,08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</a:txBody>
                  <a:tcPr marL="35396" marR="35396" marT="23598" marB="2359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2325" y="158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 smtClean="0">
                <a:solidFill>
                  <a:srgbClr val="0000CC"/>
                </a:solidFill>
                <a:latin typeface="Trebuchet MS"/>
                <a:ea typeface="Trebuchet MS"/>
                <a:cs typeface="Trebuchet MS"/>
                <a:sym typeface="Trebuchet MS"/>
              </a:rPr>
              <a:t>АНАЛІЗ ОТРИМАНИХ РЕЗУЛЬТАТІВ, ВИСНОВКИ</a:t>
            </a:r>
            <a:r>
              <a:rPr lang="uk-UA" sz="1800" b="1" i="0" u="none" strike="noStrike" cap="none" dirty="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1" i="0" u="none" strike="noStrike" cap="none"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4294967295"/>
          </p:nvPr>
        </p:nvSpPr>
        <p:spPr>
          <a:xfrm>
            <a:off x="312464" y="701839"/>
            <a:ext cx="8713788" cy="590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◆"/>
            </a:pP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uk-UA" sz="18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Визначено різний 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характером та інтенсивністю </a:t>
            </a:r>
            <a:r>
              <a:rPr lang="uk-UA" sz="18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антропогенний 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впливів на стан екологічної безпеки поверхневих водних об'єктів, одним з провідних факторів є промислова діяльність та відведення стічних вод у річкові системи. </a:t>
            </a:r>
            <a:endParaRPr lang="uk-UA" sz="1800" b="0" i="0" u="none" strike="noStrike" cap="none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marR="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◆"/>
            </a:pPr>
            <a:r>
              <a:rPr lang="uk-UA" sz="18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 підставі експериментальних даних, отриманих в лабораторних умовах, встановлено, що класи якості води </a:t>
            </a:r>
            <a:r>
              <a:rPr lang="uk-UA" sz="18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наступні: 2-3 </a:t>
            </a:r>
            <a:r>
              <a:rPr lang="uk-UA" sz="1800" b="0" i="0" u="none" strike="noStrike" cap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</a:t>
            </a:r>
            <a:r>
              <a:rPr lang="uk-UA" sz="18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-UA" sz="1800" b="0" i="0" u="none" strike="noStrike" cap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сапробності</a:t>
            </a:r>
            <a:r>
              <a:rPr lang="uk-UA" sz="18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 smtClean="0"/>
          </a:p>
          <a:p>
            <a:pPr marL="444500" marR="0" lvl="0" indent="-275590" algn="just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endParaRPr sz="1800" b="0" i="0" u="none" strike="noStrike" cap="none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None/>
            </a:pPr>
            <a:endParaRPr sz="1600" b="0" i="0" u="none" strike="noStrike" cap="none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marR="0" lvl="0" indent="-284480" algn="just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endParaRPr sz="16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</a:pPr>
            <a:endParaRPr sz="16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7812088" y="115888"/>
            <a:ext cx="10795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1" dirty="0" smtClean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</a:t>
            </a:r>
            <a:endParaRPr dirty="0"/>
          </a:p>
        </p:txBody>
      </p:sp>
      <p:sp>
        <p:nvSpPr>
          <p:cNvPr id="263" name="Shape 263"/>
          <p:cNvSpPr/>
          <p:nvPr/>
        </p:nvSpPr>
        <p:spPr>
          <a:xfrm>
            <a:off x="250825" y="5171090"/>
            <a:ext cx="8713788" cy="143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uk-UA" sz="1800" b="0" i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0" i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Розроблені та запропоновані рекомендації щодо реалізації водоохоронних заходів для збереження екологічно безпечної рівноваги річки </a:t>
            </a:r>
            <a:r>
              <a:rPr lang="uk-UA" sz="1800" b="0" i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Немишля</a:t>
            </a:r>
            <a:r>
              <a:rPr lang="uk-UA" sz="1800" b="0" i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а також для запобігання  надходженню забруднюючих речовин у гідрографічну мережу.</a:t>
            </a:r>
            <a:endParaRPr sz="1800" b="0" i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2422"/>
              </p:ext>
            </p:extLst>
          </p:nvPr>
        </p:nvGraphicFramePr>
        <p:xfrm>
          <a:off x="635165" y="2658242"/>
          <a:ext cx="8329448" cy="2225040"/>
        </p:xfrm>
        <a:graphic>
          <a:graphicData uri="http://schemas.openxmlformats.org/drawingml/2006/table">
            <a:tbl>
              <a:tblPr firstRow="1" bandRow="1">
                <a:tableStyleId>{A0217B3A-F142-4CCC-8101-A61279501657}</a:tableStyleId>
              </a:tblPr>
              <a:tblGrid>
                <a:gridCol w="1692165"/>
                <a:gridCol w="663728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 </a:t>
                      </a:r>
                      <a:r>
                        <a:rPr lang="uk-UA" dirty="0" err="1" smtClean="0"/>
                        <a:t>сапробності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Якість води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Дуже чиста (містить незначну кількість біогенних елементів)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Чиста (збільшується кількість біогенних елементів)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Забруднена (збільшується кількість біогенних елементів, органічних речовин)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Брудна (дуже замулені з поганим кисневим режимом)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Дуже брудна (концентрація розчиненого кисню низька: менше 10%)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607" y="474345"/>
            <a:ext cx="84030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/>
            <a:r>
              <a:rPr lang="uk-UA" sz="1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покращення  екологічної ситуації негайно потрібно виконати наступні  </a:t>
            </a:r>
            <a:r>
              <a:rPr lang="uk-UA" sz="1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водохоронні</a:t>
            </a:r>
            <a:r>
              <a:rPr lang="uk-UA" sz="1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заходи</a:t>
            </a:r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indent="355600"/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поліпшити гідрологічний режим річки </a:t>
            </a:r>
            <a:r>
              <a:rPr lang="uk-UA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Немишля</a:t>
            </a:r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інших малих річок </a:t>
            </a:r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Харкова,</a:t>
            </a:r>
          </a:p>
          <a:p>
            <a:pPr lvl="0" indent="355600"/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розчистити </a:t>
            </a:r>
            <a:r>
              <a:rPr lang="uk-UA" sz="18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їх русла </a:t>
            </a:r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водотоки, привести їх в належний санітарно-екологічний стан та благоустроїти джерела,</a:t>
            </a:r>
          </a:p>
          <a:p>
            <a:pPr lvl="0" indent="355600"/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зменшити навантаження на всі малі річки внаслідок забруднення зворотними водами,</a:t>
            </a:r>
          </a:p>
          <a:p>
            <a:pPr lvl="0" indent="355600"/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виконати будівництво та </a:t>
            </a:r>
            <a:r>
              <a:rPr lang="uk-UA" sz="18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реконструкцію </a:t>
            </a:r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очисних споруд і систем водовідведення;</a:t>
            </a:r>
          </a:p>
          <a:p>
            <a:pPr lvl="0" indent="355600"/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провести упорядкування водовідведення </a:t>
            </a:r>
            <a:r>
              <a:rPr lang="uk-UA" sz="18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зливних </a:t>
            </a:r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 з урбанізованих територій водозборів малих річок;</a:t>
            </a:r>
          </a:p>
          <a:p>
            <a:pPr lvl="0" indent="355600"/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забезпечити зменшення обсягів забору води з малих річок за рахунок оптимізації водокористування</a:t>
            </a:r>
            <a:r>
              <a:rPr lang="uk-UA" sz="18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323850" y="476250"/>
            <a:ext cx="8569325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літературних джерел:</a:t>
            </a:r>
            <a:r>
              <a:rPr lang="uk-UA" sz="14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marL="0" marR="0" lvl="0" indent="35560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1. Карпова Г., Зуб Л., Мельничук В., Проців Г. Оцінка екологічного стану водойм методами біоіндикації. Перші кроки до оцінки якості води. – Бережани, ІНЕКО, НЕЦУ, Екологічний клуб “Край”. – 2010. – 32 с, іл. 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2. Экологический мониторинг. Методы биомониторинга / под ред. Гелашвили Д.Б. – Н. Новгород: Изд-во ННГУ, 1995. – Ч. 2. – 272 с. </a:t>
            </a:r>
            <a:endParaRPr/>
          </a:p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D2729"/>
              </a:buClr>
              <a:buSzPts val="1800"/>
              <a:buFont typeface="Arial"/>
              <a:buAutoNum type="arabicPeriod" startAt="3"/>
            </a:pPr>
            <a:r>
              <a:rPr lang="uk-UA" sz="1800" b="0" i="0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Микробиология загрязненных вод. – М.: Медицина, 1976. – 320 с.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4. Фурдичко О.І. Нормування антропогенного навантаження на навколишнє природне середовище / О.І. Фурдичко, В.П. Славов, А.П. Войницький. – Київ: Основа. – 2008. – 356 с.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5. Дьяченко Г.І. Моніторинг навколишнього середовища (Екологічний моніторинг) Новосибірськ. - 2003. </a:t>
            </a:r>
            <a:endParaRPr sz="1800" b="0" i="0">
              <a:solidFill>
                <a:srgbClr val="2D27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6. Ашихміна Т.Я. та ін. Біоіндикація та біотестування - методи пізнання  екологічного стану навколишнього середовища. – Кіров. -  2005. 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7. http://www.ecosystema.ru 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8. http://ecosoft.iatp.org.ua 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9. http://www.wikipedia.ru</a:t>
            </a:r>
            <a:r>
              <a:rPr lang="uk-UA" sz="1800" b="1" i="1">
                <a:solidFill>
                  <a:srgbClr val="2D27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2D27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 descr="P80330-0849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7225" y="0"/>
            <a:ext cx="4676775" cy="6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 descr="C:\Users\L1\Desktop\Файлы презентация Ира - защита\rencontre-avec-prasun-kundu-ramanie-chandraratne-marc-antoine-horenfeld.jpg"/>
          <p:cNvPicPr preferRelativeResize="0"/>
          <p:nvPr/>
        </p:nvPicPr>
        <p:blipFill rotWithShape="1">
          <a:blip r:embed="rId4">
            <a:alphaModFix/>
          </a:blip>
          <a:srcRect l="1891" t="13861" r="-1890" b="15552"/>
          <a:stretch/>
        </p:blipFill>
        <p:spPr>
          <a:xfrm>
            <a:off x="395288" y="1916113"/>
            <a:ext cx="4032250" cy="4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900113" y="620713"/>
            <a:ext cx="7272337" cy="19399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Impact"/>
              </a:rPr>
              <a:t>Дякуємо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4294967295"/>
          </p:nvPr>
        </p:nvSpPr>
        <p:spPr>
          <a:xfrm>
            <a:off x="179388" y="260648"/>
            <a:ext cx="8518525" cy="633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1905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uk-UA" sz="2000" b="1" i="1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Актуальність теми:</a:t>
            </a:r>
            <a:endParaRPr sz="2000" b="0" i="0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3556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Arial"/>
              <a:buNone/>
            </a:pP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Сьогодні проблеми екології стають все більш актуальними. Екологія — наука про закономірність формування і функціонування біологічних систем і їх взаємини з навколишнім середовищем. Її ще називають наукою про наше довкілля. Нині, коли на всій планеті під впливом людини, відбулися помітні зміни як живої, так і неживої природи, більшого значення набуває гармонічна взаємодія суспільства і природного довкілля, оскільки людина отримує від природи все необхідне для життя. Якщо зважати на те, що екосистема — це багатство усього людства, необхідно зазначити, що збереження природного середовища є завданням як кожної людини окремо, так і усього суспільства в Україні. Це допоможе зберегти екосистему в нормальному стані і для нас у майбутньому, і наших нащадків.</a:t>
            </a:r>
            <a:endParaRPr dirty="0"/>
          </a:p>
          <a:p>
            <a:pPr marL="0" marR="0" lvl="0" indent="3556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Arial"/>
              <a:buNone/>
            </a:pP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Харківська область є великою промисловою зоною, а тому екологічна ситуація є напруженою. Багато проблем виникає в водозабезпеченні Харкова і області, розміщенні побутових відходів на території Харківської області.  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3556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Водними ресурсами Харківська область не багата. Річки області (їх близько 200) здебільшого невеликі. Харківська область є індустріально розвиненим регіоном України з інтенсивним сільським господарством. Тому питання охорони поверхневих вод від забруднення мають для маловодної Харківської області першочергове значення. </a:t>
            </a:r>
            <a:endParaRPr dirty="0"/>
          </a:p>
          <a:p>
            <a:pPr marL="0" marR="0" lvl="0" indent="3556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Здоров’я народу України — кінцевий результат екологічного стану території. Дуже велика кількість харків’ян хворіє через несприятливі екологічні умови. Якість води, що вживають люди в Харківській області, викликає велику кількість захворювань. Це обумовлено тим, що в воді присутні різноманітні хімічні сполуки, серед яких є високотоксичні речовини, а також інфекційні забруднення у вигляді мікроорганізмів.</a:t>
            </a:r>
            <a:endParaRPr dirty="0"/>
          </a:p>
          <a:p>
            <a:pPr marL="0" marR="0" lvl="0" indent="3556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Тому, така ситуація послужила причиною вивчення екологічного стану води в річці </a:t>
            </a:r>
            <a:r>
              <a:rPr lang="uk-UA" sz="1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Немишля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міста Харків методами </a:t>
            </a:r>
            <a:r>
              <a:rPr lang="uk-UA" sz="1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біоіндикації</a:t>
            </a:r>
            <a:r>
              <a:rPr lang="uk-UA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190500" algn="just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23850" y="333375"/>
            <a:ext cx="8229600" cy="638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55600" algn="ctr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Біоіндикація</a:t>
            </a: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Сьогодні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важко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віднайти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водойму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 яка  б  не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зазнавала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забруднення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внаслідок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людини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Погіршення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якості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води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природих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водойм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є для 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надзвичайно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серйозною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проблемою. До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переважної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більшості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річок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озер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потрапляють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недостатньо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очищені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 стоки 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промислових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підприємств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побутові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стоки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міст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сіл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стоки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тваринницьких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ферм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. І ось результат: ми 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тільки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можемо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пити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воду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із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більшості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наших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водойм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без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попередньої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багатоступеневої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водопідготовки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але й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купатися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 них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іноді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небезпечно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здоров’я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Саме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тому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дуже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важливо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знати, яка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якість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води у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водоймах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біля</a:t>
            </a:r>
            <a:endParaRPr lang="ru-RU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яких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ми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живемо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відпочиваємо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звідки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беремо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воду,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аби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полити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городи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садки.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Це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необхідно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констатації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факту: чистою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забрудненою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є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вода, але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й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розробки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комплексу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заходів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органами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місцевої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влади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endParaRPr lang="ru-RU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громадами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щодо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покращання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екологічної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ситуації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водоймах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Традиційно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якість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 води 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визначається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хімічними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 та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бактеріологічними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методами. Для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цього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кількох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місцях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водоймі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відбирають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проби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води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потім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детально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аналізують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спеціально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обладнаних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лабораторіях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Наприкінці</a:t>
            </a:r>
            <a:endParaRPr lang="ru-RU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XX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ст. до практики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визначення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екологічного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стану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водойм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поряд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із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традиційними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долучилися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й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біологічні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методи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Найбільшого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розвитку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поширення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набули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методи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біоіндикації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ґрунтуються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на тому,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живі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неживі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компоненти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екосистеми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природі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тісно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взаємопов’язані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між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собою,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тому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екологічний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стан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водойми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її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забруднення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та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погіршення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якості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води </a:t>
            </a:r>
            <a:endParaRPr lang="ru-RU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55600">
              <a:lnSpc>
                <a:spcPct val="80000"/>
              </a:lnSpc>
              <a:spcBef>
                <a:spcPts val="0"/>
              </a:spcBef>
              <a:buSzPts val="1260"/>
              <a:buNone/>
            </a:pP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позначається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організмах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 тут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мешкають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9903" y="905232"/>
            <a:ext cx="8056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800" b="1" i="1" dirty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Мета дослідження</a:t>
            </a:r>
            <a:endParaRPr lang="uk-UA" sz="1800" dirty="0"/>
          </a:p>
          <a:p>
            <a:pPr lvl="0" indent="355600" algn="just"/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  визначення екологічного стану поверхневих вод річки </a:t>
            </a:r>
            <a:r>
              <a:rPr lang="uk-UA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Немишля</a:t>
            </a:r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  <a:endParaRPr lang="uk-UA" sz="1800" b="1" i="1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 algn="ctr"/>
            <a:r>
              <a:rPr lang="uk-UA" sz="1800" b="1" i="1" dirty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Завдання дослідження</a:t>
            </a:r>
            <a:endParaRPr lang="uk-UA" sz="1800" dirty="0"/>
          </a:p>
          <a:p>
            <a:pPr lvl="0" indent="177800" algn="just"/>
            <a:r>
              <a:rPr lang="uk-UA" sz="1800" b="1" i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Для досягнення поставленої мети необхідно було вирішити наступні завдання:</a:t>
            </a:r>
            <a:endParaRPr lang="uk-UA" sz="1800" dirty="0"/>
          </a:p>
          <a:p>
            <a:pPr lvl="0" algn="just"/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провести літературний огляд за </a:t>
            </a:r>
            <a:r>
              <a:rPr lang="uk-UA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вивчаємою</a:t>
            </a:r>
            <a:r>
              <a:rPr lang="uk-UA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темою;</a:t>
            </a:r>
          </a:p>
          <a:p>
            <a:pPr lvl="0" algn="just"/>
            <a:r>
              <a:rPr lang="uk-UA" sz="1800" b="1" i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- </a:t>
            </a:r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виконати екологічну оцінку стану забруднення водного середовища за допомогою хіміко-аналітичних методів дослідження води та методів  </a:t>
            </a:r>
            <a:r>
              <a:rPr lang="uk-UA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біоіндикації</a:t>
            </a:r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поверхневих водних об'єктів із виявленням чинників його негативного техногенного впливу;</a:t>
            </a:r>
          </a:p>
          <a:p>
            <a:pPr lvl="0" algn="just">
              <a:buClr>
                <a:schemeClr val="lt1"/>
              </a:buClr>
              <a:buSzPts val="1800"/>
              <a:buFont typeface="Palatino Linotype"/>
              <a:buChar char="-"/>
            </a:pPr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провести відбір проб річкової води по репрезентативним точкам, </a:t>
            </a:r>
            <a:endParaRPr lang="uk-UA" sz="1800" dirty="0"/>
          </a:p>
          <a:p>
            <a:pPr lvl="0" algn="just">
              <a:buClr>
                <a:schemeClr val="lt1"/>
              </a:buClr>
              <a:buSzPts val="1800"/>
              <a:buFont typeface="Palatino Linotype"/>
              <a:buChar char="-"/>
            </a:pPr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виконати аналіз результатів його проведення (з використанням методів </a:t>
            </a:r>
            <a:r>
              <a:rPr lang="uk-UA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біоіндикації</a:t>
            </a:r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);</a:t>
            </a:r>
          </a:p>
          <a:p>
            <a:pPr lvl="0" algn="just">
              <a:buClr>
                <a:schemeClr val="lt1"/>
              </a:buClr>
              <a:buSzPts val="1800"/>
              <a:buFont typeface="Palatino Linotype"/>
              <a:buChar char="-"/>
            </a:pPr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розробити комплекс науково-технічних рішень по водоохоронним заходам  для підвищення екологічної безпеки поверхневих (річкових) вод (на прикладі річки </a:t>
            </a:r>
            <a:r>
              <a:rPr lang="uk-UA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Немишля</a:t>
            </a:r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місто Харків);</a:t>
            </a:r>
            <a:endParaRPr lang="uk-UA" sz="1800" dirty="0"/>
          </a:p>
          <a:p>
            <a:pPr lvl="0" algn="just">
              <a:buClr>
                <a:schemeClr val="lt1"/>
              </a:buClr>
              <a:buSzPts val="1800"/>
              <a:buFont typeface="Palatino Linotype"/>
              <a:buChar char="-"/>
            </a:pPr>
            <a:r>
              <a:rPr lang="uk-UA" sz="18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зробити висновки.</a:t>
            </a:r>
            <a:r>
              <a:rPr lang="uk-UA" sz="1800" b="1" i="1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</a:p>
          <a:p>
            <a:pPr lvl="0" algn="just"/>
            <a:endParaRPr lang="uk-UA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3538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0" indent="-457200"/>
            <a:r>
              <a:rPr lang="ru-RU" sz="2000" b="1" i="1" dirty="0" err="1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Об</a:t>
            </a:r>
            <a:r>
              <a:rPr lang="ru-RU" sz="2000" b="1" i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ʼєкт</a:t>
            </a:r>
            <a:r>
              <a:rPr lang="ru-RU" sz="2000" b="1" i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дослідження</a:t>
            </a:r>
            <a:r>
              <a:rPr lang="ru-RU" sz="2000" b="1" i="1" dirty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900" b="1" i="1" dirty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ru-RU" sz="900" b="1" i="1" dirty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180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Поверхневі</a:t>
            </a:r>
            <a:r>
              <a:rPr lang="ru-RU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води  </a:t>
            </a:r>
            <a:r>
              <a:rPr lang="ru-RU" sz="180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річки</a:t>
            </a:r>
            <a:r>
              <a:rPr lang="ru-RU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Немишля</a:t>
            </a:r>
            <a:r>
              <a:rPr lang="ru-RU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Немишлянського</a:t>
            </a:r>
            <a:r>
              <a:rPr lang="ru-RU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району </a:t>
            </a:r>
            <a:r>
              <a:rPr lang="ru-RU" sz="180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міста</a:t>
            </a:r>
            <a:r>
              <a:rPr lang="ru-RU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Харків</a:t>
            </a:r>
            <a:r>
              <a:rPr lang="ru-RU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900" b="1" i="1" dirty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/>
            </a:r>
            <a:br>
              <a:rPr lang="ru-RU" sz="900" b="1" i="1" dirty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CC"/>
              </a:buClr>
              <a:buSzPts val="2400"/>
            </a:pPr>
            <a:r>
              <a:rPr lang="uk-UA" sz="2400" b="1" i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 досліджень:</a:t>
            </a:r>
            <a:endParaRPr lang="uk-UA" sz="1800" dirty="0"/>
          </a:p>
          <a:p>
            <a:pPr marL="0" lvl="0" indent="0" algn="l">
              <a:spcBef>
                <a:spcPts val="0"/>
              </a:spcBef>
              <a:buClr>
                <a:srgbClr val="2D2729"/>
              </a:buClr>
              <a:buSzPts val="1800"/>
            </a:pPr>
            <a:r>
              <a:rPr lang="uk-UA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вивчення  ретроспективних даних, пошуково-інформаційні, дослідження місцевості, польові роботи, лабораторно-дослідний, порівняльно-описовий, метод </a:t>
            </a:r>
            <a:r>
              <a:rPr lang="uk-UA" sz="180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біоіндикації</a:t>
            </a:r>
            <a:r>
              <a:rPr lang="uk-UA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визначення класу якості води за методикою </a:t>
            </a:r>
            <a:r>
              <a:rPr lang="uk-UA" sz="180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Майєра</a:t>
            </a:r>
            <a:r>
              <a:rPr lang="uk-UA" sz="180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хіміко-аналітичні дослідження.</a:t>
            </a:r>
            <a:endParaRPr lang="uk-UA" sz="1800" dirty="0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520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4294967295"/>
          </p:nvPr>
        </p:nvSpPr>
        <p:spPr>
          <a:xfrm>
            <a:off x="611188" y="476250"/>
            <a:ext cx="7978775" cy="60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uk-UA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7740650" y="188913"/>
            <a:ext cx="10795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Shape 177"/>
          <p:cNvSpPr txBox="1"/>
          <p:nvPr/>
        </p:nvSpPr>
        <p:spPr>
          <a:xfrm>
            <a:off x="323528" y="549275"/>
            <a:ext cx="8640960" cy="57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 dirty="0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Характеристика річки </a:t>
            </a:r>
            <a:r>
              <a:rPr lang="uk-UA" sz="1800" b="1" i="1" dirty="0" err="1">
                <a:solidFill>
                  <a:srgbClr val="0000C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Немишля</a:t>
            </a:r>
            <a:endParaRPr sz="1800" b="1" i="1" dirty="0">
              <a:solidFill>
                <a:srgbClr val="0000C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Довжина річки складає приблизно 27 км, у межах Харкова — більше 13 км. Площа басейну 72,2 км².</a:t>
            </a:r>
            <a:endParaRPr dirty="0"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Витік річки розташований в 1 км на південь (нижче по схилу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Салтівської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височини) від села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Кутузівка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розташованого на Вовчанській трасі (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Салтівському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шосе) в Харківській області.</a:t>
            </a:r>
            <a:endParaRPr dirty="0"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річці розташовані села Слобідське,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Прелесне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Бражники, смт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Кулиничі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райони міста Петренки,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Неми́шля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ХЕЛЗ та невелика частина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Журавлівки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Впадає в річку Харків з півдня в районі Ближня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Журавлівка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Новонабережній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вулиці.</a:t>
            </a:r>
            <a:endParaRPr dirty="0"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Влітку річка міліє. Береги річки - низькі. Живлення річки переважно снігове. Взимку, в кінці листопада — на початку грудня річка береться кригою. Скресає на початку березня.</a:t>
            </a:r>
            <a:endParaRPr dirty="0"/>
          </a:p>
          <a:p>
            <a:pPr marL="0" marR="0" lvl="0" indent="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Гідрографічні об'єкти на </a:t>
            </a:r>
            <a:r>
              <a:rPr lang="uk-UA" sz="1600" b="1" i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р.Немишля</a:t>
            </a:r>
            <a:endParaRPr sz="1600" b="1" i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Ставок в смт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Кулиничі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межах міста Харкова знаходяться дві руслових водойми:</a:t>
            </a:r>
            <a:endParaRPr dirty="0"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Краснополянська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(Московський район) V — 144,0 тис. км³, S водного дзеркала — 3,6 га;</a:t>
            </a:r>
            <a:endParaRPr dirty="0"/>
          </a:p>
          <a:p>
            <a:pPr marL="0" marR="0" lvl="0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Петренківське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(«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Салтівське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озеро», неофіційна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назва"Неми́шлянський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кар'єр"; нижче вул. Краснодарська, перед шляхопроводом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проспекта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Тракторобудівників) (Московський район) V — 194,0 тис. м³, S водного дзеркала 7,64 га, глибина: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6,50 м, середня — 2,54 м, ширина: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370 м, середня — 260 м, довжина — 370 м. Колишній піщаний кар'єр. На його правому березі у 1960-х роках було закладено </a:t>
            </a:r>
            <a:r>
              <a:rPr lang="uk-UA" sz="1600" b="0" i="0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Салтівський</a:t>
            </a:r>
            <a:r>
              <a:rPr lang="uk-UA" sz="1600" b="0" i="0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гідропарк (нині майже знищений). </a:t>
            </a:r>
            <a:endParaRPr dirty="0"/>
          </a:p>
          <a:p>
            <a:pPr marL="0" marR="0" lvl="1" indent="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0" u="none" strike="noStrike" cap="none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Петренківське</a:t>
            </a:r>
            <a:r>
              <a:rPr lang="uk-UA" sz="1600" b="0" i="0" u="none" strike="noStrike" cap="none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джерело питної води. Розташоване на правому березі </a:t>
            </a:r>
            <a:r>
              <a:rPr lang="uk-UA" sz="1600" b="0" i="0" u="none" strike="noStrike" cap="none" dirty="0" err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Салтівського</a:t>
            </a:r>
            <a:r>
              <a:rPr lang="uk-UA" sz="1600" b="0" i="0" u="none" strike="noStrike" cap="none" dirty="0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озера під насипною дамбою.</a:t>
            </a:r>
            <a:endParaRPr dirty="0"/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79388" y="95250"/>
            <a:ext cx="8640762" cy="917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b="1" i="1">
                <a:solidFill>
                  <a:srgbClr val="2D27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підприємства, розташовані близько до річки Немишля: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Промислові підприємства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1. ПРАТ ХАРКІВСЬКИЙ АВТОГЕННИЙ ЗАВОД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вулиця Автогенна, 10, Харків, Харківська область.</a:t>
            </a:r>
            <a:endParaRPr sz="1600" b="0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2.ООО ВАТ Салтівський М'ясокомбінат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вулиця Краснодарська, 171Б, Харків.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3. АЗС ПАТ Укрнафта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4. АЗС WOG, 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Проспект Тракторобудівників, 1а, Харків, Харківська область, 61000.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5. BVS АЗС 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вулиця Ясенева, 2, Харків, Харківська область, 61000.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6. Гаражний кооператив, крита автомобільна стоянка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7. ООО ПКП "Мотор-Агро" - запчастини для тракторів, комбайнів, спецтехніки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Вул. Автогенна, 12, м. Харків, Харьківська область, 61046.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8. «Ворота Харьков» Компанія-виробник сталевих конструкцій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вулиця Автогенна, 16, Харків, Харківська область, 61000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9. ООО "АО ХИМПРОМ" Компанія – виробник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вул. Автогенна, д. 12, Харьков, Харківська область, 61000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10. НОВОХИМ, об’єкт хімічної промисловості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11. «Газель сервіс»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Ремонт і обслуговування автомобілів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0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вул. 7-ї Гвардвійської Армії, 11 А, м. Харків, Харківська область, 62404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(дуже близько до річки). </a:t>
            </a:r>
            <a:endParaRPr sz="1600" b="1" i="1">
              <a:solidFill>
                <a:srgbClr val="2D2729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2D2729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12. Біля витоку річки в с. Кутузівка – Кутузівський тваринницький комплекс.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2D27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2D27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95288" y="6237288"/>
            <a:ext cx="647700" cy="1444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50825" y="6209656"/>
            <a:ext cx="8424863" cy="46166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i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Рисунок 1 - Схематична карта  маршруту відбору проб поверхневої  води  з </a:t>
            </a:r>
            <a:r>
              <a:rPr lang="uk-UA" sz="1200" b="1" i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200" b="1" i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річки </a:t>
            </a:r>
            <a:r>
              <a:rPr lang="uk-UA" sz="1200" b="1" i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Немишлі</a:t>
            </a:r>
            <a:r>
              <a:rPr lang="uk-UA" sz="1200" b="1" i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uk-UA" sz="12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квітень</a:t>
            </a:r>
            <a:r>
              <a:rPr lang="uk-UA" sz="1200" b="1" i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200" b="1" i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2018р.</a:t>
            </a:r>
            <a:endParaRPr sz="1200" b="1" i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t="12031" b="12300"/>
          <a:stretch/>
        </p:blipFill>
        <p:spPr>
          <a:xfrm>
            <a:off x="1" y="548680"/>
            <a:ext cx="9144000" cy="552938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5220072" y="4077072"/>
            <a:ext cx="144016" cy="144016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4932040" y="3625860"/>
            <a:ext cx="24482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Точка відбору проб води </a:t>
            </a:r>
            <a:r>
              <a:rPr lang="uk-UA" sz="1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№1</a:t>
            </a:r>
            <a:r>
              <a:rPr lang="uk-UA" sz="1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річка </a:t>
            </a:r>
            <a:r>
              <a:rPr lang="uk-UA" sz="1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Немишля</a:t>
            </a:r>
            <a:endParaRPr sz="1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67544" y="2852936"/>
            <a:ext cx="24482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1547664" y="4417948"/>
            <a:ext cx="24482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Точка відбору проб води </a:t>
            </a:r>
            <a:r>
              <a:rPr lang="uk-UA" sz="1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№2, </a:t>
            </a:r>
            <a:r>
              <a:rPr lang="uk-UA" sz="1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річка </a:t>
            </a:r>
            <a:r>
              <a:rPr lang="uk-UA" sz="1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Немишля</a:t>
            </a:r>
            <a:endParaRPr sz="1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0" y="3429000"/>
            <a:ext cx="24482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Точка відбору проб води </a:t>
            </a:r>
            <a:r>
              <a:rPr lang="uk-UA" sz="1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№3, </a:t>
            </a:r>
            <a:r>
              <a:rPr lang="uk-UA" sz="1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річка </a:t>
            </a:r>
            <a:r>
              <a:rPr lang="uk-UA" sz="14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Немишля</a:t>
            </a:r>
            <a:endParaRPr sz="1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2483768" y="4293096"/>
            <a:ext cx="144016" cy="144016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611560" y="3933056"/>
            <a:ext cx="144016" cy="144016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862066"/>
          </a:xfrm>
        </p:spPr>
        <p:txBody>
          <a:bodyPr/>
          <a:lstStyle/>
          <a:p>
            <a:r>
              <a:rPr lang="uk-UA" sz="1800" dirty="0" smtClean="0"/>
              <a:t>Забір проб води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96" y="317883"/>
            <a:ext cx="470069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324303"/>
            <a:ext cx="3450075" cy="491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1331</Words>
  <Application>Microsoft Office PowerPoint</Application>
  <PresentationFormat>Экран (4:3)</PresentationFormat>
  <Paragraphs>282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Verdana</vt:lpstr>
      <vt:lpstr>Times New Roman</vt:lpstr>
      <vt:lpstr>Trebuchet MS</vt:lpstr>
      <vt:lpstr>Impact</vt:lpstr>
      <vt:lpstr>Calibri</vt:lpstr>
      <vt:lpstr>Palatino Linotype</vt:lpstr>
      <vt:lpstr>Noto Sans Symbols</vt:lpstr>
      <vt:lpstr>Склон</vt:lpstr>
      <vt:lpstr>Презентация PowerPoint</vt:lpstr>
      <vt:lpstr>Презентация PowerPoint</vt:lpstr>
      <vt:lpstr>Презентация PowerPoint</vt:lpstr>
      <vt:lpstr>Презентация PowerPoint</vt:lpstr>
      <vt:lpstr>Обʼєкт дослідження:   Поверхневі води  річки Немишля  Немишлянського району міста Харків  </vt:lpstr>
      <vt:lpstr>Презентация PowerPoint</vt:lpstr>
      <vt:lpstr>Презентация PowerPoint</vt:lpstr>
      <vt:lpstr>Презентация PowerPoint</vt:lpstr>
      <vt:lpstr>Забір проб води</vt:lpstr>
      <vt:lpstr>Дослідження проб води проводились в лабораторії Українського  науково-дослідного інституту екологічних проблем.</vt:lpstr>
      <vt:lpstr>Презентация PowerPoint</vt:lpstr>
      <vt:lpstr>АНАЛІЗ ОТРИМАНИХ РЕЗУЛЬТАТІВ, ВИСНОВКИ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Люда</cp:lastModifiedBy>
  <cp:revision>23</cp:revision>
  <dcterms:modified xsi:type="dcterms:W3CDTF">2018-04-08T14:44:05Z</dcterms:modified>
</cp:coreProperties>
</file>