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83" r:id="rId8"/>
    <p:sldId id="285" r:id="rId9"/>
    <p:sldId id="265" r:id="rId10"/>
    <p:sldId id="278" r:id="rId11"/>
    <p:sldId id="266" r:id="rId12"/>
    <p:sldId id="280" r:id="rId13"/>
    <p:sldId id="269" r:id="rId14"/>
    <p:sldId id="282" r:id="rId15"/>
    <p:sldId id="270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body"/>
          </p:nvPr>
        </p:nvSpPr>
        <p:spPr>
          <a:xfrm>
            <a:off x="770403" y="5186473"/>
            <a:ext cx="6162869" cy="49132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hdr"/>
          </p:nvPr>
        </p:nvSpPr>
        <p:spPr>
          <a:xfrm>
            <a:off x="1540806" y="6005616"/>
            <a:ext cx="6162869" cy="49132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0" y="10373337"/>
            <a:ext cx="3343172" cy="545574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3343172" cy="54557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4360503" y="0"/>
            <a:ext cx="3343172" cy="545574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7BE87C55-C6B1-4862-A2EC-2337025625E0}" type="slidenum">
              <a:rPr lang="en-US" sz="1400" b="0" strike="noStrike" spc="-1">
                <a:latin typeface="Times New Roman"/>
              </a:rPr>
              <a:pPr algn="r"/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4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A0CBCB2-663E-48AA-9709-20B034BD4FB0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5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75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0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20E4CE7-3B2B-4EED-8F5E-C2AEC6DEF86D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7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81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0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20E4CE7-3B2B-4EED-8F5E-C2AEC6DEF86D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8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81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6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1AF99045-ED0A-4A6F-8FC7-8455ECB52FF3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9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87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286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1AF99045-ED0A-4A6F-8FC7-8455ECB52FF3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10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87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9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13002C7-CDAA-465B-999A-746067AB07F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11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90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9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13002C7-CDAA-465B-999A-746067AB07F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12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90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F0860DE-54FA-4FEA-95D3-C6DD75A08F69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13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99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F0860DE-54FA-4FEA-95D3-C6DD75A08F69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14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99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body"/>
          </p:nvPr>
        </p:nvSpPr>
        <p:spPr>
          <a:xfrm>
            <a:off x="679768" y="4715153"/>
            <a:ext cx="5437783" cy="446659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01" name="TextShape 2"/>
          <p:cNvSpPr txBox="1"/>
          <p:nvPr/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9471ECAF-2FFC-4DFC-86B4-BC63FB10721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15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302" name="TextShape 3"/>
          <p:cNvSpPr txBox="1"/>
          <p:nvPr/>
        </p:nvSpPr>
        <p:spPr>
          <a:xfrm>
            <a:off x="0" y="0"/>
            <a:ext cx="2945302" cy="49594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764D-BD98-491C-B947-1772AB2767F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 lang="en-U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EBA49D35-50B0-4710-A38F-FC5EA50CC990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2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ru.astron.kharkov.ua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deepskying.com/mar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istancetomars.com/" TargetMode="External"/><Relationship Id="rId5" Type="http://schemas.openxmlformats.org/officeDocument/2006/relationships/hyperlink" Target="http://ria.ru/science/" TargetMode="External"/><Relationship Id="rId10" Type="http://schemas.openxmlformats.org/officeDocument/2006/relationships/hyperlink" Target="http://www.univer.kharkov.ua/ru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physics.karazin.ua/ru/index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" name="Рисунок 14"/>
            <p:cNvPicPr/>
            <p:nvPr/>
          </p:nvPicPr>
          <p:blipFill>
            <a:blip r:embed="rId2" cstate="print"/>
            <a:srcRect r="22953" b="-7136"/>
            <a:stretch>
              <a:fillRect/>
            </a:stretch>
          </p:blipFill>
          <p:spPr bwMode="auto">
            <a:xfrm>
              <a:off x="0" y="0"/>
              <a:ext cx="4572000" cy="357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Рисунок 15"/>
            <p:cNvPicPr/>
            <p:nvPr/>
          </p:nvPicPr>
          <p:blipFill>
            <a:blip r:embed="rId3" cstate="print"/>
            <a:srcRect r="6258" b="15024"/>
            <a:stretch>
              <a:fillRect/>
            </a:stretch>
          </p:blipFill>
          <p:spPr bwMode="auto">
            <a:xfrm>
              <a:off x="0" y="214290"/>
              <a:ext cx="357158" cy="3286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Рисунок 17"/>
            <p:cNvPicPr/>
            <p:nvPr/>
          </p:nvPicPr>
          <p:blipFill>
            <a:blip r:embed="rId2" cstate="print"/>
            <a:srcRect r="22953" b="-7136"/>
            <a:stretch>
              <a:fillRect/>
            </a:stretch>
          </p:blipFill>
          <p:spPr bwMode="auto">
            <a:xfrm>
              <a:off x="4572000" y="0"/>
              <a:ext cx="4572000" cy="357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Рисунок 18"/>
            <p:cNvPicPr/>
            <p:nvPr/>
          </p:nvPicPr>
          <p:blipFill>
            <a:blip r:embed="rId2" cstate="print"/>
            <a:srcRect r="22953" b="-7136"/>
            <a:stretch>
              <a:fillRect/>
            </a:stretch>
          </p:blipFill>
          <p:spPr bwMode="auto">
            <a:xfrm>
              <a:off x="0" y="6500834"/>
              <a:ext cx="4572000" cy="357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Рисунок 21"/>
            <p:cNvPicPr/>
            <p:nvPr/>
          </p:nvPicPr>
          <p:blipFill>
            <a:blip r:embed="rId3" cstate="print"/>
            <a:srcRect r="6258" b="15024"/>
            <a:stretch>
              <a:fillRect/>
            </a:stretch>
          </p:blipFill>
          <p:spPr bwMode="auto">
            <a:xfrm>
              <a:off x="0" y="3214686"/>
              <a:ext cx="357158" cy="3286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Рисунок 23"/>
            <p:cNvPicPr/>
            <p:nvPr/>
          </p:nvPicPr>
          <p:blipFill>
            <a:blip r:embed="rId3" cstate="print"/>
            <a:srcRect r="6258" b="15024"/>
            <a:stretch>
              <a:fillRect/>
            </a:stretch>
          </p:blipFill>
          <p:spPr bwMode="auto">
            <a:xfrm>
              <a:off x="8786842" y="285728"/>
              <a:ext cx="357158" cy="3286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Рисунок 24"/>
            <p:cNvPicPr/>
            <p:nvPr/>
          </p:nvPicPr>
          <p:blipFill>
            <a:blip r:embed="rId2" cstate="print"/>
            <a:srcRect r="22953" b="-7136"/>
            <a:stretch>
              <a:fillRect/>
            </a:stretch>
          </p:blipFill>
          <p:spPr bwMode="auto">
            <a:xfrm rot="10800000">
              <a:off x="4572000" y="6500834"/>
              <a:ext cx="4572000" cy="357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Рисунок 25"/>
            <p:cNvPicPr/>
            <p:nvPr/>
          </p:nvPicPr>
          <p:blipFill>
            <a:blip r:embed="rId3" cstate="print"/>
            <a:srcRect r="6258" b="15024"/>
            <a:stretch>
              <a:fillRect/>
            </a:stretch>
          </p:blipFill>
          <p:spPr bwMode="auto">
            <a:xfrm rot="10800000">
              <a:off x="8786842" y="3357562"/>
              <a:ext cx="357158" cy="3286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TextBox 27"/>
          <p:cNvSpPr txBox="1"/>
          <p:nvPr/>
        </p:nvSpPr>
        <p:spPr bwMode="auto">
          <a:xfrm>
            <a:off x="428596" y="1285860"/>
            <a:ext cx="8429684" cy="553998"/>
          </a:xfrm>
          <a:prstGeom prst="rect">
            <a:avLst/>
          </a:prstGeom>
          <a:noFill/>
          <a:ln>
            <a:noFill/>
          </a:ln>
          <a:effectLst>
            <a:glow rad="711200">
              <a:schemeClr val="accent2">
                <a:satMod val="175000"/>
                <a:alpha val="53000"/>
              </a:schemeClr>
            </a:glow>
            <a:innerShdw blurRad="876300" dist="1562100" dir="7440000">
              <a:prstClr val="black">
                <a:alpha val="33000"/>
              </a:prstClr>
            </a:innerShdw>
            <a:reflection blurRad="330200" stA="0" endPos="56000" dist="6731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t">
            <a:spAutoFit/>
          </a:bodyPr>
          <a:lstStyle/>
          <a:p>
            <a:pPr algn="ctr"/>
            <a:r>
              <a:rPr lang="uk-UA" sz="3000" b="1" dirty="0" smtClean="0">
                <a:ln w="1905"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«Небесний </a:t>
            </a:r>
            <a:r>
              <a:rPr lang="uk-UA" sz="3000" b="1" dirty="0" err="1" smtClean="0">
                <a:ln w="1905"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полуглобус</a:t>
            </a:r>
            <a:r>
              <a:rPr lang="uk-UA" sz="3000" b="1" dirty="0" smtClean="0">
                <a:ln w="1905"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 Модель небесної сфери</a:t>
            </a:r>
            <a:endParaRPr lang="uk-UA" sz="3000" b="1" dirty="0">
              <a:ln w="1905"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29124" y="2071678"/>
            <a:ext cx="44291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Blip>
                <a:blip r:embed="rId4"/>
              </a:buBlip>
            </a:pP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Роботу виконав</a:t>
            </a:r>
          </a:p>
          <a:p>
            <a:pPr algn="ctr"/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Косенко Денис Віталійович, учень 10-А класу Харківської вечірньої (змінної) школи ІІ-ІІІ ступенів  № 5 Харківської міської ради Харківської області</a:t>
            </a:r>
          </a:p>
          <a:p>
            <a:pPr algn="ctr">
              <a:buBlip>
                <a:blip r:embed="rId4"/>
              </a:buBlip>
            </a:pP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Керівник</a:t>
            </a:r>
          </a:p>
          <a:p>
            <a:pPr algn="ctr"/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Михайлова Інесса Володимирівна, учитель фізики та астрономії Харківської вечірньої (змінної) школи ІІ-ІІІ ступенів  № 5 Харківської міської ради Харківської області</a:t>
            </a:r>
          </a:p>
          <a:p>
            <a:pPr algn="ctr"/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5720" y="5072074"/>
            <a:ext cx="44291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«</a:t>
            </a:r>
            <a:r>
              <a:rPr lang="ru-RU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Всесвіт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досконал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а тому </a:t>
            </a:r>
            <a:r>
              <a:rPr lang="ru-RU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сферичний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сфера - </a:t>
            </a:r>
            <a:r>
              <a:rPr lang="ru-RU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єдино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досконала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фігура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Аристотель (384 – 322 до н. э)</a:t>
            </a:r>
          </a:p>
        </p:txBody>
      </p:sp>
      <p:grpSp>
        <p:nvGrpSpPr>
          <p:cNvPr id="3" name="Группа 22"/>
          <p:cNvGrpSpPr/>
          <p:nvPr/>
        </p:nvGrpSpPr>
        <p:grpSpPr>
          <a:xfrm>
            <a:off x="500034" y="2000240"/>
            <a:ext cx="4357718" cy="2906567"/>
            <a:chOff x="500034" y="1785926"/>
            <a:chExt cx="4357718" cy="2906567"/>
          </a:xfrm>
        </p:grpSpPr>
        <p:sp>
          <p:nvSpPr>
            <p:cNvPr id="31" name="TextBox 30"/>
            <p:cNvSpPr txBox="1"/>
            <p:nvPr/>
          </p:nvSpPr>
          <p:spPr>
            <a:xfrm>
              <a:off x="500034" y="4323161"/>
              <a:ext cx="43577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uk-UA" b="1" dirty="0" smtClean="0">
                  <a:ln w="1905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Мал. 1. Модель «Небесний </a:t>
              </a:r>
              <a:r>
                <a:rPr lang="uk-UA" b="1" dirty="0" err="1" smtClean="0">
                  <a:ln w="1905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полуглобус</a:t>
              </a:r>
              <a:r>
                <a:rPr lang="uk-UA" b="1" dirty="0" smtClean="0">
                  <a:ln w="1905"/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»</a:t>
              </a:r>
              <a:endParaRPr lang="uk-UA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1" name="Рисунок 20" descr="DSC00556.JPG"/>
            <p:cNvPicPr>
              <a:picLocks noChangeAspect="1"/>
            </p:cNvPicPr>
            <p:nvPr/>
          </p:nvPicPr>
          <p:blipFill>
            <a:blip r:embed="rId5" cstate="print"/>
            <a:srcRect l="25000" t="12500" r="13280" b="8333"/>
            <a:stretch>
              <a:fillRect/>
            </a:stretch>
          </p:blipFill>
          <p:spPr>
            <a:xfrm>
              <a:off x="1142976" y="1785926"/>
              <a:ext cx="2488500" cy="2394000"/>
            </a:xfrm>
            <a:prstGeom prst="ellipse">
              <a:avLst/>
            </a:prstGeom>
          </p:spPr>
        </p:pic>
      </p:grpSp>
      <p:sp>
        <p:nvSpPr>
          <p:cNvPr id="17" name="Прямоугольник 16"/>
          <p:cNvSpPr/>
          <p:nvPr/>
        </p:nvSpPr>
        <p:spPr>
          <a:xfrm>
            <a:off x="1071506" y="571480"/>
            <a:ext cx="807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Всеукраїнський відкритий інтерактивний конкурс</a:t>
            </a:r>
            <a:b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“МАН – Юніор </a:t>
            </a:r>
            <a:r>
              <a:rPr lang="uk-UA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Дослідник”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14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60" name="Рисунок 15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61" name="Рисунок 17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62" name="Рисунок 18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63" name="Рисунок 21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64" name="Рисунок 23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65" name="Рисунок 24"/>
          <p:cNvPicPr/>
          <p:nvPr/>
        </p:nvPicPr>
        <p:blipFill>
          <a:blip r:embed="rId2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66" name="Рисунок 25"/>
          <p:cNvPicPr/>
          <p:nvPr/>
        </p:nvPicPr>
        <p:blipFill>
          <a:blip r:embed="rId3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67" name="CustomShape 1"/>
          <p:cNvSpPr/>
          <p:nvPr/>
        </p:nvSpPr>
        <p:spPr>
          <a:xfrm>
            <a:off x="1643042" y="285728"/>
            <a:ext cx="530316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Актуальн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і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сть</a:t>
            </a: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дано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ї</a:t>
            </a: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 р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о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бот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и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68" name="CustomShape 2"/>
          <p:cNvSpPr/>
          <p:nvPr/>
        </p:nvSpPr>
        <p:spPr>
          <a:xfrm>
            <a:off x="428596" y="714356"/>
            <a:ext cx="8143560" cy="193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en-US" sz="2000" b="1" strike="noStrike" spc="-1" dirty="0">
                <a:solidFill>
                  <a:srgbClr val="002060"/>
                </a:solidFill>
                <a:latin typeface="Times New Roman"/>
              </a:rPr>
              <a:t>	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Для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вивчення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фізики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і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астрономії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необхідні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наочні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посібники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. У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зв'язку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з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тим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що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не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вистачає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наочних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посібників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для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моделювання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досліджуваних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явищ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виникає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потреба у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їх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виготовленні</a:t>
            </a:r>
            <a:endParaRPr lang="en-US" sz="2400" b="0" strike="noStrike" spc="-1" dirty="0">
              <a:latin typeface="Arial"/>
            </a:endParaRPr>
          </a:p>
        </p:txBody>
      </p:sp>
      <p:pic>
        <p:nvPicPr>
          <p:cNvPr id="69" name="Рисунок 40"/>
          <p:cNvPicPr/>
          <p:nvPr/>
        </p:nvPicPr>
        <p:blipFill>
          <a:blip r:embed="rId4" cstate="print"/>
          <a:stretch/>
        </p:blipFill>
        <p:spPr>
          <a:xfrm>
            <a:off x="3714744" y="2857496"/>
            <a:ext cx="1445400" cy="719640"/>
          </a:xfrm>
          <a:prstGeom prst="rect">
            <a:avLst/>
          </a:prstGeom>
          <a:ln w="9360">
            <a:noFill/>
          </a:ln>
        </p:spPr>
      </p:pic>
      <p:sp>
        <p:nvSpPr>
          <p:cNvPr id="70" name="CustomShape 3"/>
          <p:cNvSpPr/>
          <p:nvPr/>
        </p:nvSpPr>
        <p:spPr>
          <a:xfrm>
            <a:off x="2500298" y="3571876"/>
            <a:ext cx="436896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Практич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н</a:t>
            </a: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е 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значен</a:t>
            </a:r>
            <a:r>
              <a:rPr lang="uk-UA" sz="3000" b="1" strike="noStrike" spc="-1" dirty="0" err="1" smtClean="0">
                <a:solidFill>
                  <a:srgbClr val="0070C0"/>
                </a:solidFill>
                <a:latin typeface="Times New Roman"/>
              </a:rPr>
              <a:t>ня</a:t>
            </a: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 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71" name="CustomShape 4"/>
          <p:cNvSpPr/>
          <p:nvPr/>
        </p:nvSpPr>
        <p:spPr>
          <a:xfrm>
            <a:off x="500034" y="4071942"/>
            <a:ext cx="8143560" cy="193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en-US" sz="2000" b="1" strike="noStrike" spc="-1" dirty="0">
                <a:solidFill>
                  <a:srgbClr val="002060"/>
                </a:solidFill>
                <a:latin typeface="Times New Roman"/>
              </a:rPr>
              <a:t>	</a:t>
            </a:r>
            <a:r>
              <a:rPr lang="uk-UA" sz="2400" b="1" spc="-1" dirty="0" smtClean="0">
                <a:solidFill>
                  <a:srgbClr val="002060"/>
                </a:solidFill>
                <a:latin typeface="Times New Roman"/>
              </a:rPr>
              <a:t> Можна виготовити своїми руками дану демонстраційну модель з підручних матеріалів. За допомогою цієї моделі проводити дослідження та вивчення зоряного неба.</a:t>
            </a:r>
            <a:endParaRPr lang="uk-UA" sz="2400" b="0" strike="noStrike" spc="-1" dirty="0">
              <a:latin typeface="Arial"/>
            </a:endParaRPr>
          </a:p>
        </p:txBody>
      </p:sp>
      <p:sp>
        <p:nvSpPr>
          <p:cNvPr id="72" name="CustomShape 5"/>
          <p:cNvSpPr/>
          <p:nvPr/>
        </p:nvSpPr>
        <p:spPr>
          <a:xfrm>
            <a:off x="8575560" y="214200"/>
            <a:ext cx="295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</a:rPr>
              <a:t>2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14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74" name="Рисунок 15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75" name="Рисунок 17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76" name="Рисунок 18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77" name="Рисунок 21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78" name="Рисунок 23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79" name="Рисунок 24"/>
          <p:cNvPicPr/>
          <p:nvPr/>
        </p:nvPicPr>
        <p:blipFill>
          <a:blip r:embed="rId2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80" name="Рисунок 25"/>
          <p:cNvPicPr/>
          <p:nvPr/>
        </p:nvPicPr>
        <p:blipFill>
          <a:blip r:embed="rId3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81" name="CustomShape 1"/>
          <p:cNvSpPr/>
          <p:nvPr/>
        </p:nvSpPr>
        <p:spPr>
          <a:xfrm>
            <a:off x="857224" y="357166"/>
            <a:ext cx="728640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uk-UA" sz="3000" b="1" spc="-1" dirty="0" smtClean="0">
                <a:solidFill>
                  <a:srgbClr val="0070C0"/>
                </a:solidFill>
                <a:latin typeface="Times New Roman"/>
              </a:rPr>
              <a:t>Мета</a:t>
            </a: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 р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о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бот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и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82" name="CustomShape 2"/>
          <p:cNvSpPr/>
          <p:nvPr/>
        </p:nvSpPr>
        <p:spPr>
          <a:xfrm>
            <a:off x="428760" y="642960"/>
            <a:ext cx="8143560" cy="193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18720" algn="ctr">
              <a:lnSpc>
                <a:spcPct val="150000"/>
              </a:lnSpc>
              <a:buBlip>
                <a:blip r:embed="rId4"/>
              </a:buBlip>
            </a:pPr>
            <a:r>
              <a:rPr lang="en-US" sz="2000" b="1" strike="noStrike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uk-UA" sz="20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виготовити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модель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небесної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сфери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; </a:t>
            </a:r>
          </a:p>
          <a:p>
            <a:pPr marL="285840" indent="-18720" algn="ctr">
              <a:lnSpc>
                <a:spcPct val="150000"/>
              </a:lnSpc>
              <a:buBlip>
                <a:blip r:embed="rId4"/>
              </a:buBlip>
            </a:pP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навчитися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користуватися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цією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моделлю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; </a:t>
            </a:r>
          </a:p>
          <a:p>
            <a:pPr marL="285840" indent="-18720" algn="ctr">
              <a:lnSpc>
                <a:spcPct val="150000"/>
              </a:lnSpc>
              <a:buBlip>
                <a:blip r:embed="rId4"/>
              </a:buBlip>
            </a:pP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за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допомогою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моделі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вивчити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положення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та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рух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Сонця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на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небесній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сфері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в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різні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сезони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року.</a:t>
            </a:r>
            <a:endParaRPr lang="en-US" sz="2400" b="0" strike="noStrike" spc="-1" dirty="0">
              <a:latin typeface="Arial"/>
            </a:endParaRPr>
          </a:p>
        </p:txBody>
      </p:sp>
      <p:pic>
        <p:nvPicPr>
          <p:cNvPr id="83" name="Рисунок 40"/>
          <p:cNvPicPr/>
          <p:nvPr/>
        </p:nvPicPr>
        <p:blipFill>
          <a:blip r:embed="rId5" cstate="print"/>
          <a:stretch/>
        </p:blipFill>
        <p:spPr>
          <a:xfrm>
            <a:off x="3857620" y="2786058"/>
            <a:ext cx="1445400" cy="719640"/>
          </a:xfrm>
          <a:prstGeom prst="rect">
            <a:avLst/>
          </a:prstGeom>
          <a:ln w="9360">
            <a:noFill/>
          </a:ln>
        </p:spPr>
      </p:pic>
      <p:sp>
        <p:nvSpPr>
          <p:cNvPr id="84" name="CustomShape 3"/>
          <p:cNvSpPr/>
          <p:nvPr/>
        </p:nvSpPr>
        <p:spPr>
          <a:xfrm>
            <a:off x="2521080" y="3429000"/>
            <a:ext cx="390276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Об</a:t>
            </a:r>
            <a:r>
              <a:rPr lang="en-US" sz="3000" b="1" spc="-1" dirty="0" smtClean="0">
                <a:solidFill>
                  <a:srgbClr val="0070C0"/>
                </a:solidFill>
                <a:latin typeface="Times New Roman"/>
              </a:rPr>
              <a:t>`</a:t>
            </a:r>
            <a:r>
              <a:rPr lang="uk-UA" sz="3000" b="1" spc="-1" dirty="0" err="1" smtClean="0">
                <a:solidFill>
                  <a:srgbClr val="0070C0"/>
                </a:solidFill>
                <a:latin typeface="Times New Roman"/>
              </a:rPr>
              <a:t>є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кт</a:t>
            </a: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дослідження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642960" y="3929040"/>
            <a:ext cx="8143560" cy="42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indent="-216000" algn="ctr">
              <a:lnSpc>
                <a:spcPct val="150000"/>
              </a:lnSpc>
              <a:buBlip>
                <a:blip r:embed="rId4"/>
              </a:buBlip>
            </a:pPr>
            <a:r>
              <a:rPr lang="en-US" sz="2000" b="1" strike="noStrike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Небесна сфера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північної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півкулі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spc="-1" dirty="0" err="1" smtClean="0">
                <a:solidFill>
                  <a:srgbClr val="002060"/>
                </a:solidFill>
                <a:latin typeface="Times New Roman"/>
              </a:rPr>
              <a:t>зоряного</a:t>
            </a:r>
            <a:r>
              <a:rPr lang="ru-RU" sz="2400" b="1" spc="-1" dirty="0" smtClean="0">
                <a:solidFill>
                  <a:srgbClr val="002060"/>
                </a:solidFill>
                <a:latin typeface="Times New Roman"/>
              </a:rPr>
              <a:t> неба.</a:t>
            </a:r>
            <a:endParaRPr lang="en-US" sz="2400" b="0" strike="noStrike" spc="-1" dirty="0">
              <a:latin typeface="Arial"/>
            </a:endParaRPr>
          </a:p>
        </p:txBody>
      </p:sp>
      <p:pic>
        <p:nvPicPr>
          <p:cNvPr id="86" name="Рисунок 52"/>
          <p:cNvPicPr/>
          <p:nvPr/>
        </p:nvPicPr>
        <p:blipFill>
          <a:blip r:embed="rId5" cstate="print"/>
          <a:stretch/>
        </p:blipFill>
        <p:spPr>
          <a:xfrm>
            <a:off x="4000320" y="4572000"/>
            <a:ext cx="1445400" cy="719640"/>
          </a:xfrm>
          <a:prstGeom prst="rect">
            <a:avLst/>
          </a:prstGeom>
          <a:ln w="9360">
            <a:noFill/>
          </a:ln>
        </p:spPr>
      </p:pic>
      <p:sp>
        <p:nvSpPr>
          <p:cNvPr id="87" name="CustomShape 5"/>
          <p:cNvSpPr/>
          <p:nvPr/>
        </p:nvSpPr>
        <p:spPr>
          <a:xfrm>
            <a:off x="2450880" y="5286240"/>
            <a:ext cx="410688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000" b="1" strike="noStrike" spc="-1" dirty="0" err="1">
                <a:solidFill>
                  <a:srgbClr val="0070C0"/>
                </a:solidFill>
                <a:latin typeface="Times New Roman"/>
              </a:rPr>
              <a:t>Предмет</a:t>
            </a:r>
            <a:r>
              <a:rPr lang="en-US" sz="3000" b="1" strike="noStrike" spc="-1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uk-UA" sz="3000" b="1" spc="-1" dirty="0" smtClean="0">
                <a:solidFill>
                  <a:srgbClr val="0070C0"/>
                </a:solidFill>
                <a:latin typeface="Times New Roman"/>
              </a:rPr>
              <a:t>дослідження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88" name="CustomShape 6"/>
          <p:cNvSpPr/>
          <p:nvPr/>
        </p:nvSpPr>
        <p:spPr>
          <a:xfrm>
            <a:off x="357120" y="5857920"/>
            <a:ext cx="8429400" cy="42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indent="-216000" algn="ctr">
              <a:lnSpc>
                <a:spcPct val="150000"/>
              </a:lnSpc>
              <a:buBlip>
                <a:blip r:embed="rId4"/>
              </a:buBlip>
            </a:pPr>
            <a:r>
              <a:rPr lang="en-US" sz="2000" b="1" strike="noStrike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en-US" sz="2400" b="1" strike="noStrike" spc="-1" dirty="0" err="1">
                <a:solidFill>
                  <a:srgbClr val="002060"/>
                </a:solidFill>
                <a:latin typeface="Times New Roman"/>
              </a:rPr>
              <a:t>Модель</a:t>
            </a:r>
            <a:r>
              <a:rPr lang="en-US" sz="2400" b="1" strike="noStrike" spc="-1" dirty="0">
                <a:solidFill>
                  <a:srgbClr val="002060"/>
                </a:solidFill>
                <a:latin typeface="Times New Roman"/>
              </a:rPr>
              <a:t> «</a:t>
            </a:r>
            <a:r>
              <a:rPr lang="en-US" sz="2400" b="1" strike="noStrike" spc="-1" dirty="0" err="1" smtClean="0">
                <a:solidFill>
                  <a:srgbClr val="002060"/>
                </a:solidFill>
                <a:latin typeface="Times New Roman"/>
              </a:rPr>
              <a:t>Небесн</a:t>
            </a:r>
            <a:r>
              <a:rPr lang="uk-UA" sz="2400" b="1" strike="noStrike" spc="-1" dirty="0" smtClean="0">
                <a:solidFill>
                  <a:srgbClr val="002060"/>
                </a:solidFill>
                <a:latin typeface="Times New Roman"/>
              </a:rPr>
              <a:t>и</a:t>
            </a:r>
            <a:r>
              <a:rPr lang="en-US" sz="2400" b="1" strike="noStrike" spc="-1" dirty="0" smtClean="0">
                <a:solidFill>
                  <a:srgbClr val="002060"/>
                </a:solidFill>
                <a:latin typeface="Times New Roman"/>
              </a:rPr>
              <a:t>й </a:t>
            </a:r>
            <a:r>
              <a:rPr lang="en-US" sz="2400" b="1" strike="noStrike" spc="-1" dirty="0" err="1">
                <a:solidFill>
                  <a:srgbClr val="002060"/>
                </a:solidFill>
                <a:latin typeface="Times New Roman"/>
              </a:rPr>
              <a:t>полуглобус</a:t>
            </a:r>
            <a:r>
              <a:rPr lang="en-US" sz="2400" b="1" strike="noStrike" spc="-1" dirty="0">
                <a:solidFill>
                  <a:srgbClr val="002060"/>
                </a:solidFill>
                <a:latin typeface="Times New Roman"/>
              </a:rPr>
              <a:t>»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89" name="CustomShape 7"/>
          <p:cNvSpPr/>
          <p:nvPr/>
        </p:nvSpPr>
        <p:spPr>
          <a:xfrm>
            <a:off x="8575560" y="214200"/>
            <a:ext cx="295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</a:rPr>
              <a:t>3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Рисунок 52"/>
          <p:cNvPicPr/>
          <p:nvPr/>
        </p:nvPicPr>
        <p:blipFill>
          <a:blip r:embed="rId2" cstate="print"/>
          <a:stretch/>
        </p:blipFill>
        <p:spPr>
          <a:xfrm rot="19717200">
            <a:off x="7616945" y="5814673"/>
            <a:ext cx="1445400" cy="719640"/>
          </a:xfrm>
          <a:prstGeom prst="rect">
            <a:avLst/>
          </a:prstGeom>
          <a:ln w="9360">
            <a:noFill/>
          </a:ln>
        </p:spPr>
      </p:pic>
      <p:pic>
        <p:nvPicPr>
          <p:cNvPr id="15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90" name="Рисунок 27"/>
          <p:cNvPicPr/>
          <p:nvPr/>
        </p:nvPicPr>
        <p:blipFill>
          <a:blip r:embed="rId2" cstate="print"/>
          <a:stretch/>
        </p:blipFill>
        <p:spPr>
          <a:xfrm rot="19717200">
            <a:off x="81655" y="323689"/>
            <a:ext cx="1445400" cy="719640"/>
          </a:xfrm>
          <a:prstGeom prst="rect">
            <a:avLst/>
          </a:prstGeom>
          <a:ln w="9360">
            <a:noFill/>
          </a:ln>
        </p:spPr>
      </p:pic>
      <p:pic>
        <p:nvPicPr>
          <p:cNvPr id="91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92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93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94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95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96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97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98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99" name="CustomShape 1"/>
          <p:cNvSpPr/>
          <p:nvPr/>
        </p:nvSpPr>
        <p:spPr>
          <a:xfrm>
            <a:off x="857224" y="214290"/>
            <a:ext cx="7286400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За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в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да</a:t>
            </a:r>
            <a:r>
              <a:rPr lang="uk-UA" sz="3000" b="1" strike="noStrike" spc="-1" dirty="0" err="1" smtClean="0">
                <a:solidFill>
                  <a:srgbClr val="0070C0"/>
                </a:solidFill>
                <a:latin typeface="Times New Roman"/>
              </a:rPr>
              <a:t>нн</a:t>
            </a: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я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357158" y="500042"/>
            <a:ext cx="8429684" cy="55673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indent="-216000" algn="ctr">
              <a:lnSpc>
                <a:spcPct val="150000"/>
              </a:lnSpc>
              <a:buBlip>
                <a:blip r:embed="rId5"/>
              </a:buBlip>
            </a:pPr>
            <a:r>
              <a:rPr lang="en-US" sz="2200" b="1" strike="noStrike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провести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теоретичний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аналіз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понять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практичної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астрономії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використовуючи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літературу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астрономії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та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географії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; </a:t>
            </a:r>
          </a:p>
          <a:p>
            <a:pPr indent="-216000" algn="ctr">
              <a:lnSpc>
                <a:spcPct val="150000"/>
              </a:lnSpc>
              <a:buBlip>
                <a:blip r:embed="rId5"/>
              </a:buBlip>
            </a:pP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для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отримання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необхідної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інформації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ознайомитися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декількома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Інтернет-ресурсами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; </a:t>
            </a:r>
          </a:p>
          <a:p>
            <a:pPr indent="-216000" algn="ctr">
              <a:lnSpc>
                <a:spcPct val="150000"/>
              </a:lnSpc>
              <a:buBlip>
                <a:blip r:embed="rId5"/>
              </a:buBlip>
            </a:pP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провести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математичні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розрахунки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висоти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кульмінації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Сонця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над горизонтом в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дні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сонцестоянь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рівнодень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для м.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Харкова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; </a:t>
            </a:r>
          </a:p>
          <a:p>
            <a:pPr indent="-216000" algn="ctr">
              <a:lnSpc>
                <a:spcPct val="150000"/>
              </a:lnSpc>
              <a:buBlip>
                <a:blip r:embed="rId5"/>
              </a:buBlip>
            </a:pP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виготовити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модель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небесної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півсфери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північної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півкулі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«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Небесний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полуглобус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»; </a:t>
            </a:r>
          </a:p>
          <a:p>
            <a:pPr indent="-216000" algn="ctr">
              <a:lnSpc>
                <a:spcPct val="150000"/>
              </a:lnSpc>
              <a:buBlip>
                <a:blip r:embed="rId5"/>
              </a:buBlip>
            </a:pP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за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допомогою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полуглобуса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показати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зміни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:</a:t>
            </a:r>
          </a:p>
          <a:p>
            <a:pPr marL="241200" indent="-457200" algn="ctr">
              <a:lnSpc>
                <a:spcPct val="150000"/>
              </a:lnSpc>
              <a:buAutoNum type="arabicParenR"/>
            </a:pP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положення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сходу та заходу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Сонця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в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періоди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між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днями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зимового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та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літнього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сонцестояння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</a:p>
          <a:p>
            <a:pPr marL="241200" indent="-457200" algn="ctr">
              <a:lnSpc>
                <a:spcPct val="150000"/>
              </a:lnSpc>
              <a:buAutoNum type="arabicParenR"/>
            </a:pP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положення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екліптики</a:t>
            </a:r>
            <a:r>
              <a:rPr lang="en-US" sz="2200" b="1" strike="noStrike" spc="-1" dirty="0" smtClean="0">
                <a:solidFill>
                  <a:srgbClr val="002060"/>
                </a:solidFill>
                <a:latin typeface="Times New Roman"/>
              </a:rPr>
              <a:t>.</a:t>
            </a:r>
            <a:endParaRPr lang="en-US" sz="2200" b="0" strike="noStrike" spc="-1" dirty="0">
              <a:latin typeface="Arial"/>
            </a:endParaRPr>
          </a:p>
        </p:txBody>
      </p:sp>
      <p:sp>
        <p:nvSpPr>
          <p:cNvPr id="102" name="CustomShape 3"/>
          <p:cNvSpPr/>
          <p:nvPr/>
        </p:nvSpPr>
        <p:spPr>
          <a:xfrm>
            <a:off x="8575560" y="214200"/>
            <a:ext cx="295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</a:rPr>
              <a:t>4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04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05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06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07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08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09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10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111" name="CustomShape 1"/>
          <p:cNvSpPr/>
          <p:nvPr/>
        </p:nvSpPr>
        <p:spPr>
          <a:xfrm>
            <a:off x="357120" y="285728"/>
            <a:ext cx="878688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pc="-1" dirty="0" err="1" smtClean="0">
                <a:solidFill>
                  <a:srgbClr val="0070C0"/>
                </a:solidFill>
                <a:latin typeface="Times New Roman"/>
              </a:rPr>
              <a:t>Чому</a:t>
            </a:r>
            <a:r>
              <a:rPr lang="ru-RU" sz="3000" b="1" spc="-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3000" b="1" spc="-1" dirty="0" err="1" smtClean="0">
                <a:solidFill>
                  <a:srgbClr val="0070C0"/>
                </a:solidFill>
                <a:latin typeface="Times New Roman"/>
              </a:rPr>
              <a:t>обрана</a:t>
            </a:r>
            <a:r>
              <a:rPr lang="ru-RU" sz="3000" b="1" spc="-1" dirty="0" smtClean="0">
                <a:solidFill>
                  <a:srgbClr val="0070C0"/>
                </a:solidFill>
                <a:latin typeface="Times New Roman"/>
              </a:rPr>
              <a:t> модель </a:t>
            </a:r>
            <a:r>
              <a:rPr lang="ru-RU" sz="3000" b="1" spc="-1" dirty="0" err="1" smtClean="0">
                <a:solidFill>
                  <a:srgbClr val="0070C0"/>
                </a:solidFill>
                <a:latin typeface="Times New Roman"/>
              </a:rPr>
              <a:t>небесної</a:t>
            </a:r>
            <a:r>
              <a:rPr lang="ru-RU" sz="3000" b="1" spc="-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3000" b="1" spc="-1" dirty="0" err="1" smtClean="0">
                <a:solidFill>
                  <a:srgbClr val="0070C0"/>
                </a:solidFill>
                <a:latin typeface="Times New Roman"/>
              </a:rPr>
              <a:t>півсфери</a:t>
            </a:r>
            <a:r>
              <a:rPr lang="ru-RU" sz="3000" b="1" spc="-1" dirty="0" smtClean="0">
                <a:solidFill>
                  <a:srgbClr val="0070C0"/>
                </a:solidFill>
                <a:latin typeface="Times New Roman"/>
              </a:rPr>
              <a:t> </a:t>
            </a:r>
            <a:endParaRPr lang="en-US" sz="30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285840" y="6072120"/>
            <a:ext cx="53575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600" b="1" strike="noStrike" spc="-1" dirty="0" err="1" smtClean="0">
                <a:solidFill>
                  <a:srgbClr val="002060"/>
                </a:solidFill>
                <a:latin typeface="Times New Roman"/>
              </a:rPr>
              <a:t>Мал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/>
              </a:rPr>
              <a:t>2  </a:t>
            </a:r>
            <a:r>
              <a:rPr lang="en-US" sz="1600" b="1" strike="noStrike" spc="-1" dirty="0" err="1">
                <a:solidFill>
                  <a:srgbClr val="002060"/>
                </a:solidFill>
                <a:latin typeface="Times New Roman"/>
              </a:rPr>
              <a:t>Карта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spc="-1" dirty="0" err="1" smtClean="0">
                <a:solidFill>
                  <a:srgbClr val="002060"/>
                </a:solidFill>
                <a:latin typeface="Times New Roman"/>
              </a:rPr>
              <a:t>північної</a:t>
            </a:r>
            <a:r>
              <a:rPr lang="ru-RU" sz="16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spc="-1" dirty="0" err="1" smtClean="0">
                <a:solidFill>
                  <a:srgbClr val="002060"/>
                </a:solidFill>
                <a:latin typeface="Times New Roman"/>
              </a:rPr>
              <a:t>півкулі</a:t>
            </a:r>
            <a:r>
              <a:rPr lang="ru-RU" sz="16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spc="-1" dirty="0" err="1" smtClean="0">
                <a:solidFill>
                  <a:srgbClr val="002060"/>
                </a:solidFill>
                <a:latin typeface="Times New Roman"/>
              </a:rPr>
              <a:t>небесної</a:t>
            </a:r>
            <a:r>
              <a:rPr lang="ru-RU" sz="16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spc="-1" dirty="0" err="1" smtClean="0">
                <a:solidFill>
                  <a:srgbClr val="002060"/>
                </a:solidFill>
                <a:latin typeface="Times New Roman"/>
              </a:rPr>
              <a:t>сфери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13" name="CustomShape 3"/>
          <p:cNvSpPr/>
          <p:nvPr/>
        </p:nvSpPr>
        <p:spPr>
          <a:xfrm>
            <a:off x="357120" y="785880"/>
            <a:ext cx="4357440" cy="1950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Недоліки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карт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зоряного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неба: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виникнення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спотворень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довжин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кутів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площ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форм.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Об'єкти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зображені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в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центрі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карти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стискаються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а по краях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розтягуються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.</a:t>
            </a:r>
            <a:endParaRPr lang="en-US" sz="2000" b="0" strike="noStrike" spc="-1" dirty="0">
              <a:latin typeface="Arial"/>
            </a:endParaRPr>
          </a:p>
        </p:txBody>
      </p:sp>
      <p:pic>
        <p:nvPicPr>
          <p:cNvPr id="114" name="Picture 3"/>
          <p:cNvPicPr/>
          <p:nvPr/>
        </p:nvPicPr>
        <p:blipFill>
          <a:blip r:embed="rId5" cstate="print"/>
          <a:stretch/>
        </p:blipFill>
        <p:spPr>
          <a:xfrm>
            <a:off x="714348" y="2857496"/>
            <a:ext cx="3239640" cy="3239640"/>
          </a:xfrm>
          <a:prstGeom prst="rect">
            <a:avLst/>
          </a:prstGeom>
          <a:ln w="9360">
            <a:noFill/>
          </a:ln>
        </p:spPr>
      </p:pic>
      <p:sp>
        <p:nvSpPr>
          <p:cNvPr id="115" name="CustomShape 4"/>
          <p:cNvSpPr/>
          <p:nvPr/>
        </p:nvSpPr>
        <p:spPr>
          <a:xfrm>
            <a:off x="4643280" y="785880"/>
            <a:ext cx="4142880" cy="905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Перевага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 глобусу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небесної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сфери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: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наочність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оглядовість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;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безперервність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зображення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; точна передача форм,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розмірів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напрямів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взаємного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положення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об'єктів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;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відсутність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спотворень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;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геометрична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подібність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модельованим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об'єктом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Недоліки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моделі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: при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проведенні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спостереження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зоряного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неба ми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дивимося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на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небесну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сферу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зсередини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. А при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використанні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небесного глобусу ми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дивимося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на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небесну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сферу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зовні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.</a:t>
            </a:r>
            <a:endParaRPr lang="en-US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116" name="CustomShape 5"/>
          <p:cNvSpPr/>
          <p:nvPr/>
        </p:nvSpPr>
        <p:spPr>
          <a:xfrm>
            <a:off x="8575560" y="214200"/>
            <a:ext cx="295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</a:rPr>
              <a:t>5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Рисунок 14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18" name="Рисунок 15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19" name="Рисунок 17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20" name="Рисунок 18"/>
          <p:cNvPicPr/>
          <p:nvPr/>
        </p:nvPicPr>
        <p:blipFill>
          <a:blip r:embed="rId2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21" name="Рисунок 21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22" name="Рисунок 23"/>
          <p:cNvPicPr/>
          <p:nvPr/>
        </p:nvPicPr>
        <p:blipFill>
          <a:blip r:embed="rId3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23" name="Рисунок 24"/>
          <p:cNvPicPr/>
          <p:nvPr/>
        </p:nvPicPr>
        <p:blipFill>
          <a:blip r:embed="rId2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24" name="Рисунок 25"/>
          <p:cNvPicPr/>
          <p:nvPr/>
        </p:nvPicPr>
        <p:blipFill>
          <a:blip r:embed="rId3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125" name="CustomShape 1"/>
          <p:cNvSpPr/>
          <p:nvPr/>
        </p:nvSpPr>
        <p:spPr>
          <a:xfrm>
            <a:off x="857224" y="214290"/>
            <a:ext cx="7286400" cy="285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Основн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і</a:t>
            </a: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понят</a:t>
            </a:r>
            <a:r>
              <a:rPr lang="uk-UA" sz="3000" b="1" strike="noStrike" spc="-1" dirty="0" err="1" smtClean="0">
                <a:solidFill>
                  <a:srgbClr val="0070C0"/>
                </a:solidFill>
                <a:latin typeface="Times New Roman"/>
              </a:rPr>
              <a:t>тя</a:t>
            </a:r>
            <a:endParaRPr lang="en-US" sz="3000" b="0" strike="noStrike" spc="-1" dirty="0">
              <a:latin typeface="Arial"/>
            </a:endParaRPr>
          </a:p>
        </p:txBody>
      </p:sp>
      <p:pic>
        <p:nvPicPr>
          <p:cNvPr id="126" name="Picture 2"/>
          <p:cNvPicPr/>
          <p:nvPr/>
        </p:nvPicPr>
        <p:blipFill>
          <a:blip r:embed="rId4" cstate="print"/>
          <a:stretch/>
        </p:blipFill>
        <p:spPr>
          <a:xfrm>
            <a:off x="214282" y="714356"/>
            <a:ext cx="8652960" cy="4000528"/>
          </a:xfrm>
          <a:prstGeom prst="rect">
            <a:avLst/>
          </a:prstGeom>
          <a:ln w="9360">
            <a:noFill/>
          </a:ln>
        </p:spPr>
      </p:pic>
      <p:sp>
        <p:nvSpPr>
          <p:cNvPr id="127" name="CustomShape 2"/>
          <p:cNvSpPr/>
          <p:nvPr/>
        </p:nvSpPr>
        <p:spPr>
          <a:xfrm>
            <a:off x="357158" y="4714884"/>
            <a:ext cx="842940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uk-UA" sz="1800" b="1" strike="noStrike" spc="-1" dirty="0" smtClean="0">
                <a:solidFill>
                  <a:srgbClr val="002060"/>
                </a:solidFill>
                <a:latin typeface="Times New Roman"/>
              </a:rPr>
              <a:t>Мал. 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3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en-US" sz="1600" b="1" strike="noStrike" spc="-1" dirty="0" err="1" smtClean="0">
                <a:solidFill>
                  <a:srgbClr val="002060"/>
                </a:solidFill>
                <a:latin typeface="Times New Roman"/>
              </a:rPr>
              <a:t>Геометр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і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я </a:t>
            </a:r>
            <a:r>
              <a:rPr lang="en-US" sz="1600" b="1" strike="noStrike" spc="-1" dirty="0" err="1" smtClean="0">
                <a:solidFill>
                  <a:srgbClr val="002060"/>
                </a:solidFill>
                <a:latin typeface="Times New Roman"/>
              </a:rPr>
              <a:t>небесно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ї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en-US" sz="1600" b="1" strike="noStrike" spc="-1" dirty="0" err="1" smtClean="0">
                <a:solidFill>
                  <a:srgbClr val="002060"/>
                </a:solidFill>
                <a:latin typeface="Times New Roman"/>
              </a:rPr>
              <a:t>сфер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и та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en-US" sz="1600" b="1" strike="noStrike" spc="-1" dirty="0" err="1" smtClean="0">
                <a:solidFill>
                  <a:srgbClr val="002060"/>
                </a:solidFill>
                <a:latin typeface="Times New Roman"/>
              </a:rPr>
              <a:t>механ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і</a:t>
            </a:r>
            <a:r>
              <a:rPr lang="en-US" sz="1600" b="1" strike="noStrike" spc="-1" dirty="0" err="1" smtClean="0">
                <a:solidFill>
                  <a:srgbClr val="002060"/>
                </a:solidFill>
                <a:latin typeface="Times New Roman"/>
              </a:rPr>
              <a:t>ка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руху </a:t>
            </a:r>
            <a:r>
              <a:rPr lang="en-US" sz="1600" b="1" strike="noStrike" spc="-1" dirty="0" err="1" smtClean="0">
                <a:solidFill>
                  <a:srgbClr val="002060"/>
                </a:solidFill>
                <a:latin typeface="Times New Roman"/>
              </a:rPr>
              <a:t>св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і</a:t>
            </a:r>
            <a:r>
              <a:rPr lang="en-US" sz="1600" b="1" strike="noStrike" spc="-1" dirty="0" err="1" smtClean="0">
                <a:solidFill>
                  <a:srgbClr val="002060"/>
                </a:solidFill>
                <a:latin typeface="Times New Roman"/>
              </a:rPr>
              <a:t>тил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,  які спостерігаються. 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28" name="CustomShape 3"/>
          <p:cNvSpPr/>
          <p:nvPr/>
        </p:nvSpPr>
        <p:spPr>
          <a:xfrm>
            <a:off x="8575560" y="214200"/>
            <a:ext cx="295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</a:rPr>
              <a:t>6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4929198"/>
            <a:ext cx="85725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16000" algn="just">
              <a:buBlip>
                <a:blip r:embed="rId5"/>
              </a:buBlip>
            </a:pP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Площина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екліптики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нахилена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до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площини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небесного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екватора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під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кутом </a:t>
            </a:r>
          </a:p>
          <a:p>
            <a:pPr indent="-216000" algn="just">
              <a:buBlip>
                <a:blip r:embed="rId5"/>
              </a:buBlip>
            </a:pP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Небесний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екватор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перетинає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площину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екліптики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в точках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весняного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й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осіннього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рівнодення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Сонце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проходить </a:t>
            </a:r>
            <a:r>
              <a:rPr lang="ru-RU" sz="2000" b="1" spc="-1" dirty="0" err="1" smtClean="0">
                <a:solidFill>
                  <a:srgbClr val="002060"/>
                </a:solidFill>
                <a:latin typeface="Times New Roman"/>
              </a:rPr>
              <a:t>ці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/>
              </a:rPr>
              <a:t> точки </a:t>
            </a:r>
            <a:r>
              <a:rPr lang="uk-UA" sz="2000" b="1" spc="-1" dirty="0" smtClean="0">
                <a:solidFill>
                  <a:srgbClr val="002060"/>
                </a:solidFill>
                <a:latin typeface="Times New Roman"/>
              </a:rPr>
              <a:t>приблизно </a:t>
            </a:r>
            <a:r>
              <a:rPr lang="en-US" sz="2000" b="1" spc="-1" dirty="0" smtClean="0">
                <a:solidFill>
                  <a:srgbClr val="002060"/>
                </a:solidFill>
                <a:latin typeface="Times New Roman"/>
              </a:rPr>
              <a:t>20 </a:t>
            </a:r>
            <a:r>
              <a:rPr lang="uk-UA" sz="2000" b="1" spc="-1" dirty="0" smtClean="0">
                <a:solidFill>
                  <a:srgbClr val="002060"/>
                </a:solidFill>
                <a:latin typeface="Times New Roman"/>
              </a:rPr>
              <a:t>березня та</a:t>
            </a:r>
            <a:r>
              <a:rPr lang="en-US" sz="2000" b="1" spc="-1" dirty="0" smtClean="0">
                <a:solidFill>
                  <a:srgbClr val="002060"/>
                </a:solidFill>
                <a:latin typeface="Times New Roman"/>
              </a:rPr>
              <a:t> 23 </a:t>
            </a:r>
            <a:r>
              <a:rPr lang="uk-UA" sz="2000" b="1" spc="-1" dirty="0" smtClean="0">
                <a:solidFill>
                  <a:srgbClr val="002060"/>
                </a:solidFill>
                <a:latin typeface="Times New Roman"/>
              </a:rPr>
              <a:t>вересня</a:t>
            </a:r>
            <a:r>
              <a:rPr lang="en-US" sz="2000" b="1" spc="-1" dirty="0" smtClean="0">
                <a:solidFill>
                  <a:srgbClr val="002060"/>
                </a:solidFill>
                <a:latin typeface="Times New Roman"/>
              </a:rPr>
              <a:t>.</a:t>
            </a:r>
            <a:endParaRPr lang="en-US" sz="2000" spc="-1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290" y="5286388"/>
            <a:ext cx="1285884" cy="39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49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50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51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52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53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54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55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156" name="CustomShape 1"/>
          <p:cNvSpPr/>
          <p:nvPr/>
        </p:nvSpPr>
        <p:spPr>
          <a:xfrm>
            <a:off x="500034" y="214290"/>
            <a:ext cx="8429684" cy="2857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для м.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Харкова</a:t>
            </a:r>
            <a:endParaRPr lang="en-US" sz="2800" b="1" strike="noStrike" spc="-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8" name="CustomShape 3"/>
          <p:cNvSpPr/>
          <p:nvPr/>
        </p:nvSpPr>
        <p:spPr>
          <a:xfrm>
            <a:off x="357158" y="571480"/>
            <a:ext cx="8429684" cy="57864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Географічне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м.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Харкова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с.ш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               в.д. 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К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ут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нахилу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площини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екліптики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до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площини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небесного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екватора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                           </a:t>
            </a:r>
          </a:p>
          <a:p>
            <a:endParaRPr lang="ru-RU" sz="2200" b="1" spc="-1" dirty="0" smtClean="0">
              <a:solidFill>
                <a:srgbClr val="002060"/>
              </a:solidFill>
              <a:latin typeface="Times New Roman"/>
              <a:cs typeface="Times New Roman" pitchFamily="18" charset="0"/>
            </a:endParaRPr>
          </a:p>
          <a:p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над горизонтом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:         </a:t>
            </a:r>
          </a:p>
          <a:p>
            <a:pPr>
              <a:buFontTx/>
              <a:buChar char="-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весняного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осіннього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рівнодення</a:t>
            </a:r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 день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літнього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сонцестояння</a:t>
            </a:r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(	</a:t>
            </a:r>
          </a:p>
          <a:p>
            <a:pPr>
              <a:buFontTx/>
              <a:buChar char="-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день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зимового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сонцестояння</a:t>
            </a:r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</a:t>
            </a:r>
          </a:p>
          <a:p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lnSpc>
                <a:spcPct val="100000"/>
              </a:lnSpc>
            </a:pPr>
            <a:endParaRPr lang="en-US" sz="2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CustomShape 4"/>
          <p:cNvSpPr/>
          <p:nvPr/>
        </p:nvSpPr>
        <p:spPr>
          <a:xfrm>
            <a:off x="8575560" y="214200"/>
            <a:ext cx="295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uk-UA" spc="-1" dirty="0" smtClean="0">
                <a:solidFill>
                  <a:srgbClr val="000000"/>
                </a:solidFill>
                <a:latin typeface="Times New Roman"/>
              </a:rPr>
              <a:t>7</a:t>
            </a:r>
            <a:endParaRPr lang="en-US" sz="1800" b="0" strike="noStrike" spc="-1" dirty="0">
              <a:latin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r="15999" b="29687"/>
          <a:stretch>
            <a:fillRect/>
          </a:stretch>
        </p:blipFill>
        <p:spPr bwMode="auto">
          <a:xfrm>
            <a:off x="5000628" y="642918"/>
            <a:ext cx="1428760" cy="30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92" y="642918"/>
            <a:ext cx="109231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 t="14835"/>
          <a:stretch>
            <a:fillRect/>
          </a:stretch>
        </p:blipFill>
        <p:spPr bwMode="auto">
          <a:xfrm>
            <a:off x="714348" y="2285992"/>
            <a:ext cx="1857388" cy="41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 t="11600" b="26079"/>
          <a:stretch>
            <a:fillRect/>
          </a:stretch>
        </p:blipFill>
        <p:spPr bwMode="auto">
          <a:xfrm>
            <a:off x="3714744" y="2285992"/>
            <a:ext cx="3304643" cy="383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48" y="2928934"/>
            <a:ext cx="2332094" cy="43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14744" y="3000372"/>
            <a:ext cx="428628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5787" y="3643315"/>
            <a:ext cx="235745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86182" y="3714753"/>
            <a:ext cx="3857652" cy="43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"/>
          <p:cNvPicPr/>
          <p:nvPr/>
        </p:nvPicPr>
        <p:blipFill>
          <a:blip r:embed="rId13" cstate="print"/>
          <a:stretch/>
        </p:blipFill>
        <p:spPr>
          <a:xfrm>
            <a:off x="500034" y="4071942"/>
            <a:ext cx="4357718" cy="2500330"/>
          </a:xfrm>
          <a:prstGeom prst="rect">
            <a:avLst/>
          </a:prstGeom>
          <a:ln w="9360">
            <a:noFill/>
          </a:ln>
        </p:spPr>
      </p:pic>
      <p:sp>
        <p:nvSpPr>
          <p:cNvPr id="23" name="Прямоугольник 22"/>
          <p:cNvSpPr/>
          <p:nvPr/>
        </p:nvSpPr>
        <p:spPr>
          <a:xfrm>
            <a:off x="4857752" y="4214818"/>
            <a:ext cx="39290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над горизонтом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solidFill>
                <a:srgbClr val="002060"/>
              </a:solidFill>
            </a:endParaRP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57554" y="1357298"/>
            <a:ext cx="1285884" cy="39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4857752" y="5357826"/>
            <a:ext cx="385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Мал. 4. </a:t>
            </a:r>
            <a:r>
              <a:rPr lang="ru-RU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над горизонтом </a:t>
            </a:r>
            <a:r>
              <a:rPr lang="uk-UA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точок</a:t>
            </a:r>
            <a:r>
              <a:rPr lang="ru-RU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сходу та заходу </a:t>
            </a:r>
            <a:r>
              <a:rPr lang="ru-RU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пори року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49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50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51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52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357562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53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54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55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156" name="CustomShape 1"/>
          <p:cNvSpPr/>
          <p:nvPr/>
        </p:nvSpPr>
        <p:spPr>
          <a:xfrm>
            <a:off x="357158" y="285728"/>
            <a:ext cx="8429684" cy="61436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en-US" sz="28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8" name="CustomShape 3"/>
          <p:cNvSpPr/>
          <p:nvPr/>
        </p:nvSpPr>
        <p:spPr>
          <a:xfrm>
            <a:off x="357158" y="714356"/>
            <a:ext cx="8429684" cy="525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US" sz="2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CustomShape 4"/>
          <p:cNvSpPr/>
          <p:nvPr/>
        </p:nvSpPr>
        <p:spPr>
          <a:xfrm>
            <a:off x="8575560" y="214200"/>
            <a:ext cx="295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</a:rPr>
              <a:t>8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285728"/>
            <a:ext cx="8215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для м.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Харкова</a:t>
            </a:r>
            <a:endParaRPr lang="en-US" sz="2800" b="1" spc="-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357158" y="714356"/>
          <a:ext cx="8501121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7"/>
                <a:gridCol w="2833707"/>
                <a:gridCol w="2833707"/>
              </a:tblGrid>
              <a:tr h="60945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Весняне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осіннє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рівнодення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Літнє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сонцестояння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Зимове сонцестояння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54236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3782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Схід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захід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Сонця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відбувається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точках сходу та заходу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Схід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Сонця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відбувається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максимально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віддаленій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точці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північ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23°,5’ по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відношенню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 сходу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Схід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Сонця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відбувається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точці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максимально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віддаленій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південь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23°,5’  по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відношенню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 сходу,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захід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Сонця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відбувається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точці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максимально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віддаленій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південь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23°,5’  по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відношенню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 заходу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70651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Тривалість</a:t>
                      </a:r>
                      <a:r>
                        <a:rPr lang="uk-UA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дня та ночі однакові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Тривалість</a:t>
                      </a:r>
                      <a:r>
                        <a:rPr lang="uk-UA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дня 16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 </a:t>
                      </a:r>
                      <a:r>
                        <a:rPr lang="uk-UA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 ночі 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8h</a:t>
                      </a:r>
                      <a:endParaRPr lang="ru-RU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Тривалість</a:t>
                      </a:r>
                      <a:r>
                        <a:rPr lang="uk-UA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дня 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8h </a:t>
                      </a:r>
                      <a:r>
                        <a:rPr lang="uk-UA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 ночі 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16h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4" name="Рисунок 32"/>
          <p:cNvPicPr/>
          <p:nvPr/>
        </p:nvPicPr>
        <p:blipFill>
          <a:blip r:embed="rId5" cstate="print"/>
          <a:srcRect t="14189"/>
          <a:stretch/>
        </p:blipFill>
        <p:spPr>
          <a:xfrm>
            <a:off x="571472" y="1500174"/>
            <a:ext cx="2071702" cy="1643074"/>
          </a:xfrm>
          <a:prstGeom prst="rect">
            <a:avLst/>
          </a:prstGeom>
          <a:ln w="9360">
            <a:noFill/>
          </a:ln>
        </p:spPr>
      </p:pic>
      <p:pic>
        <p:nvPicPr>
          <p:cNvPr id="26" name="Рисунок 33"/>
          <p:cNvPicPr/>
          <p:nvPr/>
        </p:nvPicPr>
        <p:blipFill>
          <a:blip r:embed="rId6" cstate="print"/>
          <a:srcRect t="7939"/>
          <a:stretch/>
        </p:blipFill>
        <p:spPr>
          <a:xfrm>
            <a:off x="3571868" y="1428736"/>
            <a:ext cx="1928520" cy="1656764"/>
          </a:xfrm>
          <a:prstGeom prst="rect">
            <a:avLst/>
          </a:prstGeom>
          <a:ln w="9360">
            <a:noFill/>
          </a:ln>
        </p:spPr>
      </p:pic>
      <p:pic>
        <p:nvPicPr>
          <p:cNvPr id="27" name="Рисунок 34"/>
          <p:cNvPicPr/>
          <p:nvPr/>
        </p:nvPicPr>
        <p:blipFill>
          <a:blip r:embed="rId7" cstate="print"/>
          <a:srcRect t="15878"/>
          <a:stretch/>
        </p:blipFill>
        <p:spPr>
          <a:xfrm>
            <a:off x="6357950" y="1500174"/>
            <a:ext cx="1928520" cy="1513888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81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82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83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84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85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86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87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188" name="CustomShape 1"/>
          <p:cNvSpPr/>
          <p:nvPr/>
        </p:nvSpPr>
        <p:spPr>
          <a:xfrm>
            <a:off x="357158" y="214290"/>
            <a:ext cx="7429320" cy="4285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000" b="1" strike="noStrike" spc="-1" dirty="0" err="1" smtClean="0">
                <a:solidFill>
                  <a:srgbClr val="0070C0"/>
                </a:solidFill>
                <a:latin typeface="Times New Roman"/>
              </a:rPr>
              <a:t>Виконання</a:t>
            </a:r>
            <a:r>
              <a:rPr lang="ru-RU" sz="3000" b="1" strike="noStrike" spc="-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модел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і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6357950" y="6072206"/>
            <a:ext cx="2428892" cy="4051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Мал.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strike="noStrike" spc="-1" dirty="0" smtClean="0">
                <a:solidFill>
                  <a:srgbClr val="002060"/>
                </a:solidFill>
                <a:latin typeface="Times New Roman"/>
              </a:rPr>
              <a:t>5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en-US" sz="1600" b="1" strike="noStrike" spc="-1" dirty="0" err="1">
                <a:solidFill>
                  <a:srgbClr val="002060"/>
                </a:solidFill>
                <a:latin typeface="Times New Roman"/>
              </a:rPr>
              <a:t>Модель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/>
              </a:rPr>
              <a:t> «</a:t>
            </a:r>
            <a:r>
              <a:rPr lang="en-US" sz="1600" b="1" strike="noStrike" spc="-1" dirty="0" err="1" smtClean="0">
                <a:solidFill>
                  <a:srgbClr val="002060"/>
                </a:solidFill>
                <a:latin typeface="Times New Roman"/>
              </a:rPr>
              <a:t>Небесн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и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й </a:t>
            </a:r>
            <a:r>
              <a:rPr lang="en-US" sz="1600" b="1" strike="noStrike" spc="-1" dirty="0" err="1">
                <a:solidFill>
                  <a:srgbClr val="002060"/>
                </a:solidFill>
                <a:latin typeface="Times New Roman"/>
              </a:rPr>
              <a:t>полуглобус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/>
              </a:rPr>
              <a:t>»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90" name="CustomShape 3"/>
          <p:cNvSpPr/>
          <p:nvPr/>
        </p:nvSpPr>
        <p:spPr>
          <a:xfrm>
            <a:off x="357158" y="642918"/>
            <a:ext cx="8429684" cy="62150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25000" lnSpcReduction="20000"/>
          </a:bodyPr>
          <a:lstStyle/>
          <a:p>
            <a:pPr indent="-21600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7600" b="1" strike="noStrike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аметр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глобус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3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0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err="1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см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endParaRPr lang="en-US" sz="76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21600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Прокреслені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лінії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обрію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небесного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екватора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небесного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меридіана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добові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паралелі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±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Symbol"/>
                <a:cs typeface="Times New Roman" pitchFamily="18" charset="0"/>
              </a:rPr>
              <a:t> 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23°,5</a:t>
            </a:r>
            <a:r>
              <a:rPr lang="en-US" sz="7600" b="1" strike="noStrike" spc="-1" baseline="300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’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endParaRPr lang="uk-UA" sz="7600" b="1" strike="noStrike" spc="-1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-216000">
              <a:lnSpc>
                <a:spcPct val="120000"/>
              </a:lnSpc>
            </a:pPr>
            <a:endParaRPr lang="uk-UA" sz="7600" b="1" strike="noStrike" spc="-1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-2160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Відзначено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сторони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7600" b="1" spc="-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sz="76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дуг  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90°  </a:t>
            </a:r>
            <a:r>
              <a:rPr lang="en-US" sz="7600" b="1" i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7600" b="1" i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7600" b="1" i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7600" b="1" i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W, </a:t>
            </a:r>
            <a:r>
              <a:rPr lang="en-US" sz="7600" b="1" strike="noStrike" spc="-1" dirty="0" err="1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точка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перетину</a:t>
            </a:r>
            <a:r>
              <a:rPr lang="ru-RU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меридіанів</a:t>
            </a:r>
            <a:r>
              <a:rPr lang="ru-RU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-- 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зен</a:t>
            </a:r>
            <a:r>
              <a:rPr lang="uk-UA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іт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Z. </a:t>
            </a:r>
            <a:endParaRPr lang="en-US" sz="76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21600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err="1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відстані 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10,8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см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(40°) </a:t>
            </a:r>
            <a:r>
              <a:rPr lang="en-US" sz="7600" b="1" strike="noStrike" spc="-1" dirty="0" err="1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ду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зі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від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чена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точка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полюс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мира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i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endParaRPr lang="en-US" sz="76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216000">
              <a:lnSpc>
                <a:spcPct val="120000"/>
              </a:lnSpc>
            </a:pP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uk-UA" sz="7600" b="1" strike="noStrike" spc="-1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-216000">
              <a:lnSpc>
                <a:spcPct val="120000"/>
              </a:lnSpc>
              <a:buFont typeface="Arial" pitchFamily="34" charset="0"/>
              <a:buChar char="•"/>
            </a:pPr>
            <a:endParaRPr lang="uk-UA" sz="7600" b="1" strike="noStrike" spc="-1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-21600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Накле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є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коло 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</a:t>
            </a:r>
            <a:r>
              <a:rPr lang="en-US" sz="7600" b="1" strike="noStrike" spc="-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аметром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12,8 </a:t>
            </a:r>
            <a:r>
              <a:rPr lang="en-US" sz="7600" b="1" strike="noStrike" spc="-1" dirty="0" err="1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см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                                      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 поділами часу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доби від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0</a:t>
            </a:r>
            <a:r>
              <a:rPr lang="en-US" sz="7600" b="1" spc="-1" baseline="300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24</a:t>
            </a:r>
            <a:r>
              <a:rPr lang="en-US" sz="7600" b="1" strike="noStrike" spc="-1" baseline="300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r>
              <a:rPr lang="ru-RU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7600" b="1" strike="noStrike" spc="-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поділки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одна </a:t>
            </a:r>
          </a:p>
          <a:p>
            <a:pPr indent="-216000">
              <a:lnSpc>
                <a:spcPct val="120000"/>
              </a:lnSpc>
            </a:pP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велика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поділка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- 1</a:t>
            </a:r>
            <a:r>
              <a:rPr lang="en-US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h, 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одна мала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поділка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- 30</a:t>
            </a:r>
            <a:r>
              <a:rPr lang="en-US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m.</a:t>
            </a:r>
            <a:r>
              <a:rPr lang="uk-UA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</a:p>
          <a:p>
            <a:pPr indent="-216000">
              <a:lnSpc>
                <a:spcPct val="120000"/>
              </a:lnSpc>
            </a:pP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стрілки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співвісно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прикріплене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коло дат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розподілами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-216000">
              <a:lnSpc>
                <a:spcPct val="120000"/>
              </a:lnSpc>
            </a:pP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місяців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числел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року 1 коло - 1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365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-216000">
              <a:lnSpc>
                <a:spcPct val="120000"/>
              </a:lnSpc>
            </a:pP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коло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нанесені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таким чином: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покажчик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</a:p>
          <a:p>
            <a:pPr indent="-216000">
              <a:lnSpc>
                <a:spcPct val="120000"/>
              </a:lnSpc>
            </a:pP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22.06, на 180° - 22.12, на 90°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праворуч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вниз - 23.09, </a:t>
            </a:r>
          </a:p>
          <a:p>
            <a:pPr indent="-216000">
              <a:lnSpc>
                <a:spcPct val="120000"/>
              </a:lnSpc>
            </a:pP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90°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вниз - 21.03. </a:t>
            </a:r>
          </a:p>
          <a:p>
            <a:pPr indent="-2160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Покажчик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коло дат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обертаються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спільно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-2160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Покажчик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треба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обертати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годинниковою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-216000">
              <a:lnSpc>
                <a:spcPct val="120000"/>
              </a:lnSpc>
            </a:pP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стрілкою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Покажчик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полюс </a:t>
            </a:r>
            <a:r>
              <a:rPr lang="ru-RU" sz="7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екліптики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7600" b="1" strike="noStrike" spc="-1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2300" b="1" spc="-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2" name="CustomShape 4"/>
          <p:cNvSpPr/>
          <p:nvPr/>
        </p:nvSpPr>
        <p:spPr>
          <a:xfrm>
            <a:off x="8575200" y="214200"/>
            <a:ext cx="409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9</a:t>
            </a:r>
            <a:endParaRPr lang="en-US" sz="1800" b="0" strike="noStrike" spc="-1" dirty="0">
              <a:latin typeface="Arial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1357298"/>
            <a:ext cx="3929089" cy="47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2786058"/>
            <a:ext cx="8953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7" y="2857497"/>
            <a:ext cx="2500329" cy="24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8" cstate="print"/>
          <a:srcRect b="11764"/>
          <a:stretch>
            <a:fillRect/>
          </a:stretch>
        </p:blipFill>
        <p:spPr bwMode="auto">
          <a:xfrm>
            <a:off x="6215074" y="2786058"/>
            <a:ext cx="2500330" cy="39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00562" y="3286124"/>
            <a:ext cx="3357586" cy="378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0" cstate="print"/>
          <a:srcRect l="20463" t="7441" r="8843" b="781"/>
          <a:stretch>
            <a:fillRect/>
          </a:stretch>
        </p:blipFill>
        <p:spPr bwMode="auto">
          <a:xfrm>
            <a:off x="6500826" y="3714752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81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82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83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84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85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86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87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188" name="CustomShape 1"/>
          <p:cNvSpPr/>
          <p:nvPr/>
        </p:nvSpPr>
        <p:spPr>
          <a:xfrm>
            <a:off x="928662" y="214290"/>
            <a:ext cx="742932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Виконання </a:t>
            </a:r>
            <a:r>
              <a:rPr lang="en-US" sz="3000" b="1" strike="noStrike" spc="-1" dirty="0" err="1" smtClean="0">
                <a:solidFill>
                  <a:srgbClr val="0070C0"/>
                </a:solidFill>
                <a:latin typeface="Times New Roman"/>
              </a:rPr>
              <a:t>модел</a:t>
            </a: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і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190" name="CustomShape 3"/>
          <p:cNvSpPr/>
          <p:nvPr/>
        </p:nvSpPr>
        <p:spPr>
          <a:xfrm>
            <a:off x="357158" y="571480"/>
            <a:ext cx="8429684" cy="55721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сталевої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виконана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рухлива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екліптика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вигнута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півсфері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екліптики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прикріплена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противаги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друга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виконана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таким же чином.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з'єднані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кутом 90°.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з'єднання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запаяне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Точка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з'єднання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спиць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точкам сходу та заходу. Центр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другої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з'єднаний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стрілкою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З'єднання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виконано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таким чином: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вигнута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вільно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обертатися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точка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з'єднання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стрілки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рухається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Точка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з'єднання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полюс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екліптики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прикріплено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рухомої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екліптики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точка на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спиці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позначена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жовтим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ґудзиком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</a:p>
          <a:p>
            <a:pPr algn="just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обертанні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стрілки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разом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покажчиком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переміщається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екліптика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Обертаючи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покажчик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колом дат,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можемо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простежити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змодельованим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рухом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екліптиці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2" name="CustomShape 4"/>
          <p:cNvSpPr/>
          <p:nvPr/>
        </p:nvSpPr>
        <p:spPr>
          <a:xfrm>
            <a:off x="8575200" y="214200"/>
            <a:ext cx="409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uk-UA" sz="1800" b="0" strike="noStrike" spc="-1" dirty="0" smtClean="0">
                <a:solidFill>
                  <a:srgbClr val="000000"/>
                </a:solidFill>
                <a:latin typeface="Times New Roman"/>
              </a:rPr>
              <a:t>0</a:t>
            </a:r>
            <a:endParaRPr lang="en-US" sz="1800" b="0" strike="noStrike" spc="-1" dirty="0">
              <a:latin typeface="Arial"/>
            </a:endParaRPr>
          </a:p>
        </p:txBody>
      </p:sp>
      <p:pic>
        <p:nvPicPr>
          <p:cNvPr id="13" name="Рисунок 12" descr="DSC005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4143380"/>
            <a:ext cx="2400000" cy="180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72330" y="6072206"/>
            <a:ext cx="1484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Мал. 6. Сонце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94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95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96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97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98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99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00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201" name="CustomShape 1"/>
          <p:cNvSpPr/>
          <p:nvPr/>
        </p:nvSpPr>
        <p:spPr>
          <a:xfrm>
            <a:off x="928662" y="285728"/>
            <a:ext cx="742932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Робота з моделлю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6072120" y="4214880"/>
            <a:ext cx="285696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uk-UA" sz="1600" b="1" spc="-1" dirty="0" smtClean="0">
                <a:solidFill>
                  <a:srgbClr val="002060"/>
                </a:solidFill>
                <a:latin typeface="Times New Roman"/>
              </a:rPr>
              <a:t>Мал.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strike="noStrike" spc="-1" dirty="0" smtClean="0">
                <a:solidFill>
                  <a:srgbClr val="002060"/>
                </a:solidFill>
                <a:latin typeface="Times New Roman"/>
              </a:rPr>
              <a:t>9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точки сходу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22.06</a:t>
            </a:r>
          </a:p>
          <a:p>
            <a:pPr>
              <a:lnSpc>
                <a:spcPct val="100000"/>
              </a:lnSpc>
            </a:pPr>
            <a:endParaRPr lang="en-US" sz="16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" name="CustomShape 3"/>
          <p:cNvSpPr/>
          <p:nvPr/>
        </p:nvSpPr>
        <p:spPr>
          <a:xfrm>
            <a:off x="357120" y="714240"/>
            <a:ext cx="8286480" cy="13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2000" b="1" strike="noStrike" spc="-1" dirty="0">
                <a:solidFill>
                  <a:srgbClr val="002060"/>
                </a:solidFill>
                <a:latin typeface="Times New Roman"/>
              </a:rPr>
              <a:t>	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При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русі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покажчика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прикріпленою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до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екліптикою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ми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спостерігаємо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зміну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положення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екліптики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по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відношенню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до небесного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екватора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та горизонту.</a:t>
            </a:r>
            <a:endParaRPr lang="en-US" sz="2200" b="0" strike="noStrike" spc="-1" dirty="0">
              <a:latin typeface="Arial"/>
            </a:endParaRPr>
          </a:p>
        </p:txBody>
      </p:sp>
      <p:sp>
        <p:nvSpPr>
          <p:cNvPr id="205" name="CustomShape 4"/>
          <p:cNvSpPr/>
          <p:nvPr/>
        </p:nvSpPr>
        <p:spPr>
          <a:xfrm>
            <a:off x="357158" y="4786322"/>
            <a:ext cx="2785680" cy="167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Поєднуючи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12h та 22.06, ми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отримуємо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найвище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над горизонтом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небесним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екватором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63°,5’</a:t>
            </a:r>
            <a:endParaRPr lang="en-US" sz="18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" name="CustomShape 5"/>
          <p:cNvSpPr/>
          <p:nvPr/>
        </p:nvSpPr>
        <p:spPr>
          <a:xfrm>
            <a:off x="285720" y="4214880"/>
            <a:ext cx="3000396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600" b="1" spc="-1" dirty="0" smtClean="0">
                <a:solidFill>
                  <a:srgbClr val="002060"/>
                </a:solidFill>
                <a:latin typeface="Times New Roman"/>
              </a:rPr>
              <a:t>Мал.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strike="noStrike" spc="-1" dirty="0" smtClean="0">
                <a:solidFill>
                  <a:srgbClr val="002060"/>
                </a:solidFill>
                <a:latin typeface="Times New Roman"/>
              </a:rPr>
              <a:t>7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день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літнього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сонцестояння</a:t>
            </a:r>
            <a:endParaRPr lang="en-US" sz="16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" name="CustomShape 6"/>
          <p:cNvSpPr/>
          <p:nvPr/>
        </p:nvSpPr>
        <p:spPr>
          <a:xfrm>
            <a:off x="3143240" y="4214880"/>
            <a:ext cx="2928958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uk-UA" sz="1600" b="1" spc="-1" dirty="0" smtClean="0">
                <a:solidFill>
                  <a:srgbClr val="002060"/>
                </a:solidFill>
                <a:latin typeface="Times New Roman"/>
              </a:rPr>
              <a:t>Мал.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strike="noStrike" spc="-1" dirty="0" smtClean="0">
                <a:solidFill>
                  <a:srgbClr val="002060"/>
                </a:solidFill>
                <a:latin typeface="Times New Roman"/>
              </a:rPr>
              <a:t>8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день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зимового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сонцестояння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208" name="CustomShape 7"/>
          <p:cNvSpPr/>
          <p:nvPr/>
        </p:nvSpPr>
        <p:spPr>
          <a:xfrm>
            <a:off x="3071802" y="4857760"/>
            <a:ext cx="2928600" cy="16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/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Поєднуючи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12h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22.12, ми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отримуємо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найнижче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відношенню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горизонту та небесного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екватора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16°,5’</a:t>
            </a:r>
            <a:endParaRPr lang="en-US" sz="16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" name="CustomShape 8"/>
          <p:cNvSpPr/>
          <p:nvPr/>
        </p:nvSpPr>
        <p:spPr>
          <a:xfrm>
            <a:off x="5929322" y="4786322"/>
            <a:ext cx="2928600" cy="16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Поєднуючи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3h50m та 22.06, ми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отримуємо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найвіддаленіше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північ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сходу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endParaRPr lang="en-US" sz="18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0" name="Рисунок 34"/>
          <p:cNvPicPr/>
          <p:nvPr/>
        </p:nvPicPr>
        <p:blipFill>
          <a:blip r:embed="rId5" cstate="print"/>
          <a:srcRect l="24802" t="4816" r="19243" b="27235"/>
          <a:stretch/>
        </p:blipFill>
        <p:spPr>
          <a:xfrm>
            <a:off x="500040" y="2071800"/>
            <a:ext cx="2500324" cy="2160000"/>
          </a:xfrm>
          <a:prstGeom prst="rect">
            <a:avLst/>
          </a:prstGeom>
          <a:ln>
            <a:noFill/>
          </a:ln>
        </p:spPr>
      </p:pic>
      <p:sp>
        <p:nvSpPr>
          <p:cNvPr id="212" name="CustomShape 9"/>
          <p:cNvSpPr/>
          <p:nvPr/>
        </p:nvSpPr>
        <p:spPr>
          <a:xfrm>
            <a:off x="8575560" y="214200"/>
            <a:ext cx="400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uk-UA" sz="1800" b="0" strike="noStrike" spc="-1" dirty="0" smtClean="0">
                <a:solidFill>
                  <a:srgbClr val="000000"/>
                </a:solidFill>
                <a:latin typeface="Times New Roman"/>
              </a:rPr>
              <a:t>1</a:t>
            </a:r>
            <a:endParaRPr lang="en-US" sz="1800" b="0" strike="noStrike" spc="-1" dirty="0">
              <a:latin typeface="Arial"/>
            </a:endParaRPr>
          </a:p>
        </p:txBody>
      </p:sp>
      <p:pic>
        <p:nvPicPr>
          <p:cNvPr id="22" name="Рисунок 21" descr="F:\Фото 2017\27.12.17\DSC00610.JPG"/>
          <p:cNvPicPr/>
          <p:nvPr/>
        </p:nvPicPr>
        <p:blipFill>
          <a:blip r:embed="rId6" cstate="print"/>
          <a:srcRect l="11905" b="20054"/>
          <a:stretch>
            <a:fillRect/>
          </a:stretch>
        </p:blipFill>
        <p:spPr bwMode="auto">
          <a:xfrm>
            <a:off x="6000760" y="2000240"/>
            <a:ext cx="250033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F:\Фото 2017\27.12.17\DSC00607.JPG"/>
          <p:cNvPicPr/>
          <p:nvPr/>
        </p:nvPicPr>
        <p:blipFill>
          <a:blip r:embed="rId7" cstate="print"/>
          <a:srcRect l="5529" r="13889"/>
          <a:stretch>
            <a:fillRect/>
          </a:stretch>
        </p:blipFill>
        <p:spPr bwMode="auto">
          <a:xfrm>
            <a:off x="3357554" y="2000240"/>
            <a:ext cx="221457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94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95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96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197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98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199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00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201" name="CustomShape 1"/>
          <p:cNvSpPr/>
          <p:nvPr/>
        </p:nvSpPr>
        <p:spPr>
          <a:xfrm>
            <a:off x="785786" y="285728"/>
            <a:ext cx="742932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Робота з моделлю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6072120" y="4214880"/>
            <a:ext cx="2714722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600" b="1" spc="-1" dirty="0" smtClean="0">
                <a:solidFill>
                  <a:srgbClr val="002060"/>
                </a:solidFill>
                <a:latin typeface="Times New Roman"/>
              </a:rPr>
              <a:t>Мал.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/>
              </a:rPr>
              <a:t>12. </a:t>
            </a:r>
            <a:r>
              <a:rPr lang="uk-UA" sz="1600" b="1" strike="noStrike" spc="-1" dirty="0" err="1" smtClean="0">
                <a:solidFill>
                  <a:srgbClr val="002060"/>
                </a:solidFill>
                <a:latin typeface="Times New Roman"/>
              </a:rPr>
              <a:t>Положение</a:t>
            </a: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 точки заходу Сонця  в день зимового сонцестояння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203" name="CustomShape 3"/>
          <p:cNvSpPr/>
          <p:nvPr/>
        </p:nvSpPr>
        <p:spPr>
          <a:xfrm>
            <a:off x="357120" y="714240"/>
            <a:ext cx="8286480" cy="13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2000" b="1" strike="noStrike" spc="-1" dirty="0">
                <a:solidFill>
                  <a:srgbClr val="002060"/>
                </a:solidFill>
                <a:latin typeface="Times New Roman"/>
              </a:rPr>
              <a:t>	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При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русі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покажчика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прикріпленою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до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неї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екліптикою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ми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спостерігаємо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зміну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положення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екліптики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по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відношенню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до небесного </a:t>
            </a:r>
            <a:r>
              <a:rPr lang="ru-RU" sz="2200" b="1" spc="-1" dirty="0" err="1" smtClean="0">
                <a:solidFill>
                  <a:srgbClr val="002060"/>
                </a:solidFill>
                <a:latin typeface="Times New Roman"/>
              </a:rPr>
              <a:t>екватора</a:t>
            </a:r>
            <a:r>
              <a:rPr lang="ru-RU" sz="2200" b="1" spc="-1" dirty="0" smtClean="0">
                <a:solidFill>
                  <a:srgbClr val="002060"/>
                </a:solidFill>
                <a:latin typeface="Times New Roman"/>
              </a:rPr>
              <a:t> та горизонту.</a:t>
            </a:r>
            <a:endParaRPr lang="en-US" sz="2200" b="0" strike="noStrike" spc="-1" dirty="0">
              <a:latin typeface="Arial"/>
            </a:endParaRPr>
          </a:p>
        </p:txBody>
      </p:sp>
      <p:pic>
        <p:nvPicPr>
          <p:cNvPr id="204" name="Рисунок 26"/>
          <p:cNvPicPr/>
          <p:nvPr/>
        </p:nvPicPr>
        <p:blipFill>
          <a:blip r:embed="rId5" cstate="print"/>
          <a:srcRect l="31182" t="11700" r="12124" b="16485"/>
          <a:stretch/>
        </p:blipFill>
        <p:spPr>
          <a:xfrm>
            <a:off x="6215040" y="2000160"/>
            <a:ext cx="2339640" cy="2000344"/>
          </a:xfrm>
          <a:prstGeom prst="rect">
            <a:avLst/>
          </a:prstGeom>
          <a:ln w="9360">
            <a:noFill/>
          </a:ln>
        </p:spPr>
      </p:pic>
      <p:sp>
        <p:nvSpPr>
          <p:cNvPr id="205" name="CustomShape 4"/>
          <p:cNvSpPr/>
          <p:nvPr/>
        </p:nvSpPr>
        <p:spPr>
          <a:xfrm>
            <a:off x="357158" y="5000636"/>
            <a:ext cx="2785680" cy="167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Поєднуючи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19h50h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22.06, ми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отримуємо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найвіддаленіше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північ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заходу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endParaRPr lang="en-US" sz="18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" name="CustomShape 5"/>
          <p:cNvSpPr/>
          <p:nvPr/>
        </p:nvSpPr>
        <p:spPr>
          <a:xfrm>
            <a:off x="428760" y="4214880"/>
            <a:ext cx="271440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600" b="1" strike="noStrike" spc="-1" dirty="0" smtClean="0">
                <a:solidFill>
                  <a:srgbClr val="002060"/>
                </a:solidFill>
                <a:latin typeface="Times New Roman"/>
              </a:rPr>
              <a:t>Мал. 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10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точки заходу Солнца 22.06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" name="CustomShape 6"/>
          <p:cNvSpPr/>
          <p:nvPr/>
        </p:nvSpPr>
        <p:spPr>
          <a:xfrm>
            <a:off x="3214800" y="4214880"/>
            <a:ext cx="307152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uk-UA" sz="1600" b="1" spc="-1" dirty="0" smtClean="0">
                <a:solidFill>
                  <a:srgbClr val="002060"/>
                </a:solidFill>
                <a:latin typeface="Times New Roman"/>
              </a:rPr>
              <a:t>Мал.</a:t>
            </a:r>
            <a:r>
              <a:rPr lang="en-US" sz="1600" b="1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/>
              </a:rPr>
              <a:t>11.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точки сходу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день </a:t>
            </a:r>
          </a:p>
          <a:p>
            <a:pPr>
              <a:lnSpc>
                <a:spcPct val="10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зимнего солнцестояния</a:t>
            </a:r>
            <a:endParaRPr lang="en-US" sz="16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" name="CustomShape 7"/>
          <p:cNvSpPr/>
          <p:nvPr/>
        </p:nvSpPr>
        <p:spPr>
          <a:xfrm>
            <a:off x="3071802" y="5000636"/>
            <a:ext cx="2928600" cy="16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Поєднуючи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7h30m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22.12, ми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отримуємо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найвіддаленіше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південь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сходу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endParaRPr lang="en-US" sz="1800" b="1" strike="noStrike" spc="-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" name="CustomShape 8"/>
          <p:cNvSpPr/>
          <p:nvPr/>
        </p:nvSpPr>
        <p:spPr>
          <a:xfrm>
            <a:off x="6143636" y="5000636"/>
            <a:ext cx="2786082" cy="16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Поєднуючи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15h30m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22.12, ми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отримуємо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найвіддаленіше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південь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становище заходу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" name="CustomShape 9"/>
          <p:cNvSpPr/>
          <p:nvPr/>
        </p:nvSpPr>
        <p:spPr>
          <a:xfrm>
            <a:off x="8575560" y="214200"/>
            <a:ext cx="400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uk-UA" sz="1800" b="0" strike="noStrike" spc="-1" dirty="0" smtClean="0">
                <a:solidFill>
                  <a:srgbClr val="000000"/>
                </a:solidFill>
                <a:latin typeface="Times New Roman"/>
              </a:rPr>
              <a:t>2</a:t>
            </a:r>
            <a:endParaRPr lang="en-US" sz="1800" b="0" strike="noStrike" spc="-1" dirty="0">
              <a:latin typeface="Arial"/>
            </a:endParaRPr>
          </a:p>
        </p:txBody>
      </p:sp>
      <p:pic>
        <p:nvPicPr>
          <p:cNvPr id="22" name="Рисунок 21" descr="F:\Фото МАН 2017\DSC00566.JPG"/>
          <p:cNvPicPr/>
          <p:nvPr/>
        </p:nvPicPr>
        <p:blipFill>
          <a:blip r:embed="rId6" cstate="print"/>
          <a:srcRect b="11588"/>
          <a:stretch>
            <a:fillRect/>
          </a:stretch>
        </p:blipFill>
        <p:spPr bwMode="auto">
          <a:xfrm>
            <a:off x="500034" y="2000240"/>
            <a:ext cx="242889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F:\Фото 2017\27.12.17\DSC0061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2000240"/>
            <a:ext cx="240124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51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52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53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54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55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56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57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258" name="CustomShape 1"/>
          <p:cNvSpPr/>
          <p:nvPr/>
        </p:nvSpPr>
        <p:spPr>
          <a:xfrm>
            <a:off x="928662" y="214290"/>
            <a:ext cx="7429320" cy="3570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000" b="1" strike="noStrike" spc="-1" dirty="0" smtClean="0">
                <a:solidFill>
                  <a:srgbClr val="0070C0"/>
                </a:solidFill>
                <a:latin typeface="Times New Roman"/>
              </a:rPr>
              <a:t>В</a:t>
            </a:r>
            <a:r>
              <a:rPr lang="uk-UA" sz="3000" b="1" strike="noStrike" spc="-1" dirty="0" err="1" smtClean="0">
                <a:solidFill>
                  <a:srgbClr val="0070C0"/>
                </a:solidFill>
                <a:latin typeface="Times New Roman"/>
              </a:rPr>
              <a:t>исновки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259" name="CustomShape 2"/>
          <p:cNvSpPr/>
          <p:nvPr/>
        </p:nvSpPr>
        <p:spPr>
          <a:xfrm>
            <a:off x="285720" y="500042"/>
            <a:ext cx="8500680" cy="578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Зроблена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модель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видимої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півкулі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небесної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сфери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Небесний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полуглобус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вирішено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технічних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Змодельовано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екліптиці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простежити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зміною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небесній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сфері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Модель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задати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певну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пору року. </a:t>
            </a:r>
          </a:p>
          <a:p>
            <a:pPr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Проведено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математичні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розрахунки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кульмінації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над горизонтом для м. Харькова. </a:t>
            </a:r>
          </a:p>
          <a:p>
            <a:pPr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використані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уроках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фізики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географії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геометрії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алгебри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трудового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Відомості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знайомі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нам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життєвого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досвіду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отримали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наукове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обгрунтування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підтвердження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Модель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наочний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посібник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практичної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астрономії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b="0" strike="noStrike" spc="-1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260" name="Рисунок 33"/>
          <p:cNvPicPr/>
          <p:nvPr/>
        </p:nvPicPr>
        <p:blipFill>
          <a:blip r:embed="rId5" cstate="print"/>
          <a:stretch/>
        </p:blipFill>
        <p:spPr>
          <a:xfrm>
            <a:off x="4000496" y="5214950"/>
            <a:ext cx="1445400" cy="719640"/>
          </a:xfrm>
          <a:prstGeom prst="rect">
            <a:avLst/>
          </a:prstGeom>
          <a:ln w="9360">
            <a:noFill/>
          </a:ln>
        </p:spPr>
      </p:pic>
      <p:sp>
        <p:nvSpPr>
          <p:cNvPr id="261" name="CustomShape 3"/>
          <p:cNvSpPr/>
          <p:nvPr/>
        </p:nvSpPr>
        <p:spPr>
          <a:xfrm>
            <a:off x="8575200" y="214200"/>
            <a:ext cx="409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3</a:t>
            </a: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51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52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53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54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55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56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57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258" name="CustomShape 1"/>
          <p:cNvSpPr/>
          <p:nvPr/>
        </p:nvSpPr>
        <p:spPr>
          <a:xfrm>
            <a:off x="928800" y="285840"/>
            <a:ext cx="742932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Список літератури</a:t>
            </a:r>
            <a:endParaRPr lang="en-US" sz="3000" b="0" strike="noStrike" spc="-1" dirty="0">
              <a:latin typeface="Arial"/>
            </a:endParaRPr>
          </a:p>
        </p:txBody>
      </p:sp>
      <p:sp>
        <p:nvSpPr>
          <p:cNvPr id="259" name="CustomShape 2"/>
          <p:cNvSpPr/>
          <p:nvPr/>
        </p:nvSpPr>
        <p:spPr>
          <a:xfrm>
            <a:off x="285840" y="857232"/>
            <a:ext cx="8500680" cy="55720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lvl="0">
              <a:buAutoNum type="arabicPeriod"/>
            </a:pP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Пришляк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М.П.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Астрономія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11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підручник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загальноосвіт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стандарту,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академічний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/ М.П.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Пришляк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за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заг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ред. Я.С.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Яцківа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– Х.: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Видавництво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«Ранок», 2012. – 160 с.: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– Рос.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Мовою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AutoNum type="arabicPeriod"/>
            </a:pP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Климишин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И.А. Астрономия 11 класс: учебник для 11-х классов общеобразовательных школ/ И.А.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Климишин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И.П.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Крячко.-К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.: Знание Украины, 2003. - 192 с.</a:t>
            </a:r>
          </a:p>
          <a:p>
            <a:pPr lvl="0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Цесевич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В.П. Что и как наблюдать на небе. – 6-е изд.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– М.: Наука. Главная редакция физико-математической литературы, 1984 – 304 с.</a:t>
            </a:r>
          </a:p>
          <a:p>
            <a:pPr lvl="0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Рябов Ю.А. Движения небесных тел. Издательство «Наука»/ главная редакция физико-математической литературы. – М.: 1977. - 238 с.</a:t>
            </a:r>
          </a:p>
          <a:p>
            <a:pPr lvl="0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Цветков В.И. Космос. Полная энциклопедия / Ил. Н. Красновой. – М.: Издательство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Эксмо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2005. – 248 с., ил.</a:t>
            </a:r>
          </a:p>
          <a:p>
            <a:pPr algn="ctr"/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Інтернет-ресурси</a:t>
            </a:r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http://ria.ru/science/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                     		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http://www.distancetomars.com/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http://deepskying.com/mars/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       		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http://ru.astron.kharkov.ua/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http://physics.karazin.ua/ru/index.html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http://www.univer.kharkov.ua/ru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1" name="CustomShape 3"/>
          <p:cNvSpPr/>
          <p:nvPr/>
        </p:nvSpPr>
        <p:spPr>
          <a:xfrm>
            <a:off x="8575200" y="214200"/>
            <a:ext cx="409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uk-UA" sz="1800" b="0" strike="noStrike" spc="-1" dirty="0" smtClean="0">
                <a:solidFill>
                  <a:srgbClr val="000000"/>
                </a:solidFill>
                <a:latin typeface="Times New Roman"/>
              </a:rPr>
              <a:t>4</a:t>
            </a: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Рисунок 14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63" name="Рисунок 15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2142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64" name="Рисунок 17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4572000" y="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65" name="Рисунок 18"/>
          <p:cNvPicPr/>
          <p:nvPr/>
        </p:nvPicPr>
        <p:blipFill>
          <a:blip r:embed="rId3" cstate="print"/>
          <a:srcRect r="22951" b="-7171"/>
          <a:stretch/>
        </p:blipFill>
        <p:spPr>
          <a:xfrm>
            <a:off x="0" y="650088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66" name="Рисунок 21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0" y="321480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67" name="Рисунок 23"/>
          <p:cNvPicPr/>
          <p:nvPr/>
        </p:nvPicPr>
        <p:blipFill>
          <a:blip r:embed="rId4" cstate="print"/>
          <a:srcRect r="6244" b="15028"/>
          <a:stretch/>
        </p:blipFill>
        <p:spPr>
          <a:xfrm>
            <a:off x="8786880" y="285840"/>
            <a:ext cx="356760" cy="3285720"/>
          </a:xfrm>
          <a:prstGeom prst="rect">
            <a:avLst/>
          </a:prstGeom>
          <a:ln w="9360">
            <a:noFill/>
          </a:ln>
        </p:spPr>
      </p:pic>
      <p:pic>
        <p:nvPicPr>
          <p:cNvPr id="268" name="Рисунок 24"/>
          <p:cNvPicPr/>
          <p:nvPr/>
        </p:nvPicPr>
        <p:blipFill>
          <a:blip r:embed="rId3" cstate="print"/>
          <a:srcRect r="22951" b="-7171"/>
          <a:stretch/>
        </p:blipFill>
        <p:spPr>
          <a:xfrm rot="10800000">
            <a:off x="4572360" y="6501240"/>
            <a:ext cx="4571640" cy="356760"/>
          </a:xfrm>
          <a:prstGeom prst="rect">
            <a:avLst/>
          </a:prstGeom>
          <a:ln w="9360">
            <a:noFill/>
          </a:ln>
        </p:spPr>
      </p:pic>
      <p:pic>
        <p:nvPicPr>
          <p:cNvPr id="269" name="Рисунок 25"/>
          <p:cNvPicPr/>
          <p:nvPr/>
        </p:nvPicPr>
        <p:blipFill>
          <a:blip r:embed="rId4" cstate="print"/>
          <a:srcRect r="6244" b="15028"/>
          <a:stretch/>
        </p:blipFill>
        <p:spPr>
          <a:xfrm rot="10800000">
            <a:off x="8787240" y="3572280"/>
            <a:ext cx="356760" cy="3285720"/>
          </a:xfrm>
          <a:prstGeom prst="rect">
            <a:avLst/>
          </a:prstGeom>
          <a:ln w="9360">
            <a:noFill/>
          </a:ln>
        </p:spPr>
      </p:pic>
      <p:sp>
        <p:nvSpPr>
          <p:cNvPr id="270" name="CustomShape 1"/>
          <p:cNvSpPr/>
          <p:nvPr/>
        </p:nvSpPr>
        <p:spPr>
          <a:xfrm>
            <a:off x="2071670" y="714356"/>
            <a:ext cx="5000400" cy="54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uk-UA" sz="3000" b="1" strike="noStrike" spc="-1" dirty="0" smtClean="0">
                <a:solidFill>
                  <a:srgbClr val="0070C0"/>
                </a:solidFill>
                <a:latin typeface="Times New Roman"/>
              </a:rPr>
              <a:t>Дякуємо за увагу</a:t>
            </a:r>
            <a:endParaRPr lang="en-US" sz="3000" b="0" strike="noStrike" spc="-1" dirty="0">
              <a:latin typeface="Arial"/>
            </a:endParaRPr>
          </a:p>
        </p:txBody>
      </p:sp>
      <p:pic>
        <p:nvPicPr>
          <p:cNvPr id="13" name="Рисунок 12" descr="FotoFlexer_Animation.135912850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2009775"/>
            <a:ext cx="6096000" cy="2838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5000" fill="hold"/>
                                        <p:tgtEl>
                                          <p:spTgt spid="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4306</TotalTime>
  <Words>1393</Words>
  <Application>Microsoft Office PowerPoint</Application>
  <PresentationFormat>Экран (4:3)</PresentationFormat>
  <Paragraphs>162</Paragraphs>
  <Slides>15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Снежана</dc:creator>
  <dc:description/>
  <cp:lastModifiedBy>taz</cp:lastModifiedBy>
  <cp:revision>301</cp:revision>
  <dcterms:created xsi:type="dcterms:W3CDTF">2017-11-21T22:02:24Z</dcterms:created>
  <dcterms:modified xsi:type="dcterms:W3CDTF">2018-04-12T12:28:49Z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15</vt:i4>
  </property>
</Properties>
</file>