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0" r:id="rId2"/>
    <p:sldId id="270" r:id="rId3"/>
    <p:sldId id="258" r:id="rId4"/>
    <p:sldId id="278" r:id="rId5"/>
    <p:sldId id="259" r:id="rId6"/>
    <p:sldId id="291" r:id="rId7"/>
    <p:sldId id="281" r:id="rId8"/>
    <p:sldId id="279" r:id="rId9"/>
    <p:sldId id="283" r:id="rId10"/>
    <p:sldId id="292" r:id="rId11"/>
    <p:sldId id="293" r:id="rId12"/>
    <p:sldId id="294" r:id="rId13"/>
    <p:sldId id="295" r:id="rId14"/>
    <p:sldId id="296" r:id="rId15"/>
    <p:sldId id="297" r:id="rId16"/>
    <p:sldId id="280" r:id="rId17"/>
    <p:sldId id="284" r:id="rId18"/>
    <p:sldId id="298" r:id="rId19"/>
    <p:sldId id="299" r:id="rId20"/>
    <p:sldId id="300" r:id="rId21"/>
    <p:sldId id="302" r:id="rId22"/>
  </p:sldIdLst>
  <p:sldSz cx="9144000" cy="6858000" type="screen4x3"/>
  <p:notesSz cx="6888163" cy="100171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33E"/>
    <a:srgbClr val="5C7D27"/>
    <a:srgbClr val="E2EFCD"/>
    <a:srgbClr val="7C9A1E"/>
    <a:srgbClr val="CBE3A5"/>
    <a:srgbClr val="7DF33B"/>
    <a:srgbClr val="E8F6B4"/>
    <a:srgbClr val="E5D1A9"/>
    <a:srgbClr val="E9F6B4"/>
    <a:srgbClr val="F2EC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5282" autoAdjust="0"/>
    <p:restoredTop sz="90909" autoAdjust="0"/>
  </p:normalViewPr>
  <p:slideViewPr>
    <p:cSldViewPr>
      <p:cViewPr varScale="1">
        <p:scale>
          <a:sx n="107" d="100"/>
          <a:sy n="107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34508727152243757"/>
          <c:y val="3.4433018972734812E-2"/>
          <c:w val="0.5839046398974348"/>
          <c:h val="0.8370778556443138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layout>
                <c:manualLayout>
                  <c:x val="-1.560790197352819E-3"/>
                  <c:y val="-6.3226727428608714E-2"/>
                </c:manualLayout>
              </c:layout>
              <c:showVal val="1"/>
            </c:dLbl>
            <c:dLbl>
              <c:idx val="2"/>
              <c:layout>
                <c:manualLayout>
                  <c:x val="-5.3066866709991833E-2"/>
                  <c:y val="-5.6571282436123464E-2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Контроль</c:v>
                </c:pt>
                <c:pt idx="1">
                  <c:v>Беньківський ставок</c:v>
                </c:pt>
                <c:pt idx="2">
                  <c:v>Ставок № 5</c:v>
                </c:pt>
                <c:pt idx="3">
                  <c:v>Ставок № 4</c:v>
                </c:pt>
                <c:pt idx="4">
                  <c:v>Ставок № 3</c:v>
                </c:pt>
                <c:pt idx="5">
                  <c:v>Ставок № 2</c:v>
                </c:pt>
                <c:pt idx="6">
                  <c:v>Ставок № 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0.99</c:v>
                </c:pt>
                <c:pt idx="2">
                  <c:v>0.85000000000000064</c:v>
                </c:pt>
                <c:pt idx="3">
                  <c:v>0.51</c:v>
                </c:pt>
                <c:pt idx="4">
                  <c:v>0.4</c:v>
                </c:pt>
                <c:pt idx="5">
                  <c:v>0.23</c:v>
                </c:pt>
                <c:pt idx="6">
                  <c:v>7.0000000000000034E-2</c:v>
                </c:pt>
              </c:numCache>
            </c:numRef>
          </c:val>
        </c:ser>
        <c:gapWidth val="372"/>
        <c:axId val="136046464"/>
        <c:axId val="136048000"/>
      </c:barChart>
      <c:catAx>
        <c:axId val="136046464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6048000"/>
        <c:crosses val="autoZero"/>
        <c:auto val="1"/>
        <c:lblAlgn val="ctr"/>
        <c:lblOffset val="100"/>
      </c:catAx>
      <c:valAx>
        <c:axId val="136048000"/>
        <c:scaling>
          <c:orientation val="minMax"/>
          <c:max val="1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6046464"/>
        <c:crosses val="autoZero"/>
        <c:crossBetween val="between"/>
      </c:valAx>
    </c:plotArea>
    <c:plotVisOnly val="1"/>
  </c:chart>
  <c:spPr>
    <a:solidFill>
      <a:schemeClr val="accent2">
        <a:lumMod val="20000"/>
        <a:lumOff val="80000"/>
      </a:schemeClr>
    </a:solidFill>
    <a:scene3d>
      <a:camera prst="orthographicFront"/>
      <a:lightRig rig="threePt" dir="t"/>
    </a:scene3d>
    <a:sp3d>
      <a:bevelT w="88900" h="63500" prst="slope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34508727152243723"/>
          <c:y val="3.4433018972734798E-2"/>
          <c:w val="0.59356798519970988"/>
          <c:h val="0.837077855644313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Контроль</c:v>
                </c:pt>
                <c:pt idx="1">
                  <c:v>Беньківський ставок</c:v>
                </c:pt>
                <c:pt idx="2">
                  <c:v>Ставок № 5</c:v>
                </c:pt>
                <c:pt idx="3">
                  <c:v>Ставок № 4</c:v>
                </c:pt>
                <c:pt idx="4">
                  <c:v>Ставок № 3</c:v>
                </c:pt>
                <c:pt idx="5">
                  <c:v>Ставок № 2</c:v>
                </c:pt>
                <c:pt idx="6">
                  <c:v>Ставок № 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0.93</c:v>
                </c:pt>
                <c:pt idx="2">
                  <c:v>0.9</c:v>
                </c:pt>
                <c:pt idx="3">
                  <c:v>0.83000000000000063</c:v>
                </c:pt>
                <c:pt idx="4">
                  <c:v>0.77000000000000124</c:v>
                </c:pt>
                <c:pt idx="5">
                  <c:v>0.43000000000000038</c:v>
                </c:pt>
                <c:pt idx="6">
                  <c:v>9.0000000000000024E-2</c:v>
                </c:pt>
              </c:numCache>
            </c:numRef>
          </c:val>
        </c:ser>
        <c:gapWidth val="372"/>
        <c:axId val="137454336"/>
        <c:axId val="137455872"/>
      </c:barChart>
      <c:catAx>
        <c:axId val="137454336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7455872"/>
        <c:crosses val="autoZero"/>
        <c:auto val="1"/>
        <c:lblAlgn val="ctr"/>
        <c:lblOffset val="100"/>
      </c:catAx>
      <c:valAx>
        <c:axId val="137455872"/>
        <c:scaling>
          <c:orientation val="minMax"/>
          <c:max val="1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745433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14300" prst="artDeco"/>
        </a:sp3d>
      </c:spPr>
    </c:plotArea>
    <c:plotVisOnly val="1"/>
  </c:chart>
  <c:spPr>
    <a:solidFill>
      <a:schemeClr val="accent2">
        <a:lumMod val="20000"/>
        <a:lumOff val="80000"/>
      </a:schemeClr>
    </a:solidFill>
    <a:effectLst/>
    <a:scene3d>
      <a:camera prst="orthographicFront"/>
      <a:lightRig rig="threePt" dir="t"/>
    </a:scene3d>
    <a:sp3d>
      <a:bevelT w="88900" h="63500" prst="slope"/>
      <a:bevelB w="12700" h="12700"/>
    </a:sp3d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36C03-390E-4D84-BA20-ABE868F56A46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B03E-4180-42B8-B2F3-8FAC43636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938B7C73-A927-4088-A1E9-47C96EE54861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135"/>
            <a:ext cx="5510530" cy="4507706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414DA76A-49A3-43C5-855C-D29855C99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810C-58AE-4DFC-B87C-F76B5D73477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810C-58AE-4DFC-B87C-F76B5D73477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A76A-49A3-43C5-855C-D29855C99D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810C-58AE-4DFC-B87C-F76B5D73477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810C-58AE-4DFC-B87C-F76B5D73477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810C-58AE-4DFC-B87C-F76B5D73477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810C-58AE-4DFC-B87C-F76B5D73477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A76A-49A3-43C5-855C-D29855C99D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A76A-49A3-43C5-855C-D29855C99D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A76A-49A3-43C5-855C-D29855C99D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810C-58AE-4DFC-B87C-F76B5D73477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810C-58AE-4DFC-B87C-F76B5D73477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810C-58AE-4DFC-B87C-F76B5D73477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810C-58AE-4DFC-B87C-F76B5D73477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810C-58AE-4DFC-B87C-F76B5D73477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D027-2980-4058-9689-115884D37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F0821-5E50-4478-8C71-05332C11B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C794E-F558-4CBE-93D0-453B0EC54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550C9-E9C4-4100-9FAD-58C30381B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E645-E603-4FBE-89F3-F63B1DA69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E0FD-C527-49F4-811E-3C46F87C9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56A9-12EE-4400-9A6E-AE3CF93E2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DE135-3680-4E88-BBFD-9EF01368D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3D73F-708C-4E4C-988B-AA386BB40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13A4-BFEE-4AC7-B179-59904C4F5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C96C-5803-4C71-9B16-8A59A9ACA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AE8AA"/>
            </a:gs>
            <a:gs pos="89000">
              <a:srgbClr val="FFFFCC"/>
            </a:gs>
            <a:gs pos="8000">
              <a:srgbClr val="FFFFCC"/>
            </a:gs>
            <a:gs pos="100000">
              <a:srgbClr val="B3FBA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07AD21-3572-4E0D-AC9D-50D2A205F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Екологічний</a:t>
            </a:r>
            <a:r>
              <a:rPr lang="ru-RU" sz="4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проект</a:t>
            </a:r>
            <a:endParaRPr lang="ru-RU" sz="48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80728"/>
            <a:ext cx="9144000" cy="1477328"/>
          </a:xfrm>
          <a:noFill/>
          <a:ln w="0"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uk-UA" sz="3000" b="1" dirty="0" err="1" smtClean="0">
                <a:ln w="1905"/>
                <a:solidFill>
                  <a:srgbClr val="B50303"/>
                </a:solidFill>
                <a:effectLst>
                  <a:outerShdw blurRad="25400" dist="25400" dir="2700000" algn="tl" rotWithShape="0">
                    <a:srgbClr val="006600">
                      <a:alpha val="86000"/>
                    </a:srgbClr>
                  </a:outerShdw>
                </a:effectLst>
              </a:rPr>
              <a:t>Еколого-токсикологічна</a:t>
            </a:r>
            <a:r>
              <a:rPr lang="uk-UA" sz="3000" b="1" dirty="0" smtClean="0">
                <a:ln w="1905"/>
                <a:solidFill>
                  <a:srgbClr val="B50303"/>
                </a:solidFill>
                <a:effectLst>
                  <a:outerShdw blurRad="25400" dist="25400" dir="2700000" algn="tl" rotWithShape="0">
                    <a:srgbClr val="006600">
                      <a:alpha val="86000"/>
                    </a:srgbClr>
                  </a:outerShdw>
                </a:effectLst>
              </a:rPr>
              <a:t>   оцінка   якості   стічних   вод   </a:t>
            </a:r>
            <a:r>
              <a:rPr lang="uk-UA" sz="3000" b="1" dirty="0" err="1" smtClean="0">
                <a:ln w="1905"/>
                <a:solidFill>
                  <a:srgbClr val="B50303"/>
                </a:solidFill>
                <a:effectLst>
                  <a:outerShdw blurRad="25400" dist="25400" dir="2700000" algn="tl" rotWithShape="0">
                    <a:srgbClr val="006600">
                      <a:alpha val="86000"/>
                    </a:srgbClr>
                  </a:outerShdw>
                </a:effectLst>
              </a:rPr>
              <a:t>біоплато</a:t>
            </a:r>
            <a:r>
              <a:rPr lang="uk-UA" sz="3000" b="1" dirty="0" smtClean="0">
                <a:ln w="1905"/>
                <a:solidFill>
                  <a:srgbClr val="B50303"/>
                </a:solidFill>
                <a:effectLst>
                  <a:outerShdw blurRad="25400" dist="25400" dir="2700000" algn="tl" rotWithShape="0">
                    <a:srgbClr val="006600">
                      <a:alpha val="86000"/>
                    </a:srgbClr>
                  </a:outerShdw>
                </a:effectLst>
              </a:rPr>
              <a:t>  в  с. </a:t>
            </a:r>
            <a:r>
              <a:rPr lang="uk-UA" sz="3000" b="1" dirty="0" err="1" smtClean="0">
                <a:ln w="1905"/>
                <a:solidFill>
                  <a:srgbClr val="B50303"/>
                </a:solidFill>
                <a:effectLst>
                  <a:outerShdw blurRad="25400" dist="25400" dir="2700000" algn="tl" rotWithShape="0">
                    <a:srgbClr val="006600">
                      <a:alpha val="86000"/>
                    </a:srgbClr>
                  </a:outerShdw>
                </a:effectLst>
              </a:rPr>
              <a:t>Зорянське</a:t>
            </a:r>
            <a:r>
              <a:rPr lang="uk-UA" sz="3000" b="1" dirty="0" smtClean="0">
                <a:ln w="1905"/>
                <a:solidFill>
                  <a:srgbClr val="B50303"/>
                </a:solidFill>
                <a:effectLst>
                  <a:outerShdw blurRad="25400" dist="25400" dir="2700000" algn="tl" rotWithShape="0">
                    <a:srgbClr val="006600">
                      <a:alpha val="86000"/>
                    </a:srgbClr>
                  </a:outerShdw>
                </a:effectLst>
              </a:rPr>
              <a:t>   Шевченківського  району  Харківської   області </a:t>
            </a:r>
            <a:endParaRPr lang="ru-RU" sz="3000" b="1" dirty="0" smtClean="0">
              <a:ln w="1905"/>
              <a:solidFill>
                <a:srgbClr val="B50303"/>
              </a:solidFill>
              <a:effectLst>
                <a:outerShdw blurRad="25400" dist="25400" dir="2700000" algn="tl" rotWithShape="0">
                  <a:srgbClr val="006600">
                    <a:alpha val="86000"/>
                  </a:srgbClr>
                </a:out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16216" y="2651175"/>
            <a:ext cx="2627783" cy="164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800" b="1" dirty="0" smtClean="0">
                <a:latin typeface="Calibri" pitchFamily="34" charset="0"/>
              </a:rPr>
              <a:t>Виконала: </a:t>
            </a:r>
            <a:endParaRPr lang="uk-UA" sz="1800" b="1" dirty="0">
              <a:latin typeface="Calibri" pitchFamily="34" charset="0"/>
            </a:endParaRPr>
          </a:p>
          <a:p>
            <a:r>
              <a:rPr lang="uk-UA" sz="1800" b="1" dirty="0" smtClean="0">
                <a:latin typeface="Calibri" pitchFamily="34" charset="0"/>
              </a:rPr>
              <a:t>учениця  9 </a:t>
            </a:r>
            <a:r>
              <a:rPr lang="uk-UA" sz="1800" b="1" dirty="0">
                <a:latin typeface="Calibri" pitchFamily="34" charset="0"/>
              </a:rPr>
              <a:t>класу </a:t>
            </a:r>
          </a:p>
          <a:p>
            <a:r>
              <a:rPr lang="uk-UA" sz="1800" b="1" dirty="0">
                <a:latin typeface="Calibri" pitchFamily="34" charset="0"/>
              </a:rPr>
              <a:t>Шевченківської  </a:t>
            </a:r>
          </a:p>
          <a:p>
            <a:r>
              <a:rPr lang="uk-UA" sz="1800" b="1" dirty="0">
                <a:latin typeface="Calibri" pitchFamily="34" charset="0"/>
              </a:rPr>
              <a:t>ЗОШ №</a:t>
            </a:r>
            <a:r>
              <a:rPr lang="uk-UA" sz="1800" b="1" dirty="0" smtClean="0">
                <a:latin typeface="Calibri" pitchFamily="34" charset="0"/>
              </a:rPr>
              <a:t>1  </a:t>
            </a:r>
            <a:r>
              <a:rPr lang="uk-UA" sz="1800" b="1" dirty="0">
                <a:latin typeface="Calibri" pitchFamily="34" charset="0"/>
              </a:rPr>
              <a:t>І-ІІІ ст.</a:t>
            </a:r>
          </a:p>
          <a:p>
            <a:r>
              <a:rPr lang="uk-UA" sz="1800" b="1" dirty="0" smtClean="0">
                <a:solidFill>
                  <a:srgbClr val="D4086E"/>
                </a:solidFill>
                <a:latin typeface="Calibri" pitchFamily="34" charset="0"/>
              </a:rPr>
              <a:t>Крикун Анна</a:t>
            </a:r>
          </a:p>
          <a:p>
            <a:r>
              <a:rPr lang="uk-UA" sz="1800" b="1" dirty="0" smtClean="0">
                <a:solidFill>
                  <a:srgbClr val="D4086E"/>
                </a:solidFill>
                <a:latin typeface="Calibri" pitchFamily="34" charset="0"/>
              </a:rPr>
              <a:t>Володимирівна </a:t>
            </a:r>
            <a:endParaRPr lang="ru-RU" sz="1800" b="1" dirty="0" smtClean="0">
              <a:solidFill>
                <a:srgbClr val="D4086E"/>
              </a:solidFill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00826" y="4500570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800" b="1" dirty="0">
                <a:latin typeface="Calibri" pitchFamily="34" charset="0"/>
              </a:rPr>
              <a:t>Керівник:  </a:t>
            </a:r>
          </a:p>
          <a:p>
            <a:r>
              <a:rPr lang="uk-UA" sz="1800" b="1" dirty="0">
                <a:latin typeface="Calibri" pitchFamily="34" charset="0"/>
              </a:rPr>
              <a:t>вчитель біології  </a:t>
            </a:r>
          </a:p>
          <a:p>
            <a:r>
              <a:rPr lang="uk-UA" sz="1800" b="1" dirty="0">
                <a:latin typeface="Calibri" pitchFamily="34" charset="0"/>
              </a:rPr>
              <a:t>вищої категорії</a:t>
            </a:r>
          </a:p>
          <a:p>
            <a:r>
              <a:rPr lang="uk-UA" sz="1800" b="1" dirty="0">
                <a:latin typeface="Calibri" pitchFamily="34" charset="0"/>
              </a:rPr>
              <a:t>Шевченківської </a:t>
            </a:r>
          </a:p>
          <a:p>
            <a:r>
              <a:rPr lang="uk-UA" sz="1800" b="1" dirty="0">
                <a:latin typeface="Calibri" pitchFamily="34" charset="0"/>
              </a:rPr>
              <a:t>ЗОШ № 1  І-ІІІ ст.</a:t>
            </a:r>
          </a:p>
          <a:p>
            <a:r>
              <a:rPr lang="uk-UA" sz="1800" b="1" dirty="0" err="1">
                <a:solidFill>
                  <a:srgbClr val="D4086E"/>
                </a:solidFill>
                <a:latin typeface="Calibri" pitchFamily="34" charset="0"/>
              </a:rPr>
              <a:t>Вітковська</a:t>
            </a:r>
            <a:r>
              <a:rPr lang="uk-UA" sz="1800" b="1" dirty="0">
                <a:solidFill>
                  <a:srgbClr val="D4086E"/>
                </a:solidFill>
                <a:latin typeface="Calibri" pitchFamily="34" charset="0"/>
              </a:rPr>
              <a:t> Неля </a:t>
            </a:r>
          </a:p>
          <a:p>
            <a:r>
              <a:rPr lang="uk-UA" sz="1800" b="1" dirty="0">
                <a:solidFill>
                  <a:srgbClr val="D4086E"/>
                </a:solidFill>
                <a:latin typeface="Calibri" pitchFamily="34" charset="0"/>
              </a:rPr>
              <a:t>Вікторівна</a:t>
            </a:r>
            <a:endParaRPr lang="ru-RU" sz="1800" b="1" dirty="0">
              <a:solidFill>
                <a:srgbClr val="D4086E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836712"/>
            <a:ext cx="9144000" cy="45719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69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2754306" cy="3672408"/>
          </a:xfrm>
          <a:prstGeom prst="rect">
            <a:avLst/>
          </a:prstGeom>
          <a:noFill/>
          <a:ln w="9525">
            <a:solidFill>
              <a:srgbClr val="014B03">
                <a:alpha val="78000"/>
              </a:srgbClr>
            </a:solidFill>
            <a:miter lim="800000"/>
            <a:headEnd/>
            <a:tailEnd/>
          </a:ln>
          <a:effectLst>
            <a:outerShdw blurRad="139700" dist="889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189" y="2780928"/>
            <a:ext cx="2737092" cy="3672408"/>
          </a:xfrm>
          <a:prstGeom prst="rect">
            <a:avLst/>
          </a:prstGeom>
          <a:noFill/>
          <a:ln w="9525">
            <a:solidFill>
              <a:srgbClr val="014B03">
                <a:alpha val="78000"/>
              </a:srgbClr>
            </a:solidFill>
            <a:miter lim="800000"/>
            <a:headEnd/>
            <a:tailEnd/>
          </a:ln>
          <a:effectLst>
            <a:outerShdw blurRad="139700" dist="88900" dir="2700000" algn="tl" rotWithShape="0">
              <a:prstClr val="black">
                <a:alpha val="5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4211960" y="5013176"/>
            <a:ext cx="4608512" cy="1368152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invGray">
          <a:xfrm>
            <a:off x="72008" y="72008"/>
            <a:ext cx="8964488" cy="1196752"/>
          </a:xfrm>
          <a:prstGeom prst="rect">
            <a:avLst/>
          </a:prstGeom>
          <a:gradFill rotWithShape="1">
            <a:gsLst>
              <a:gs pos="0">
                <a:srgbClr val="93B64E"/>
              </a:gs>
              <a:gs pos="92000">
                <a:srgbClr val="F0FCE0"/>
              </a:gs>
              <a:gs pos="100000">
                <a:srgbClr val="93B64E"/>
              </a:gs>
              <a:gs pos="12000">
                <a:srgbClr val="EDF3E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9144000" cy="978729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uk-UA" sz="3200" b="1" dirty="0" err="1" smtClean="0">
                <a:latin typeface="Constantia" pitchFamily="18" charset="0"/>
              </a:rPr>
              <a:t>Біотестування</a:t>
            </a:r>
            <a:r>
              <a:rPr lang="uk-UA" sz="3200" b="1" dirty="0" smtClean="0">
                <a:latin typeface="Constantia" pitchFamily="18" charset="0"/>
              </a:rPr>
              <a:t>  на  цибулі  звичайній  </a:t>
            </a:r>
          </a:p>
          <a:p>
            <a:pPr algn="ctr">
              <a:lnSpc>
                <a:spcPct val="90000"/>
              </a:lnSpc>
            </a:pPr>
            <a:r>
              <a:rPr lang="uk-UA" sz="3200" b="1" i="1" dirty="0" smtClean="0">
                <a:latin typeface="Constantia" pitchFamily="18" charset="0"/>
              </a:rPr>
              <a:t>(</a:t>
            </a:r>
            <a:r>
              <a:rPr lang="en-US" sz="3200" b="1" i="1" dirty="0" err="1" smtClean="0">
                <a:latin typeface="Constantia" pitchFamily="18" charset="0"/>
              </a:rPr>
              <a:t>Allium</a:t>
            </a:r>
            <a:r>
              <a:rPr lang="en-US" sz="3200" b="1" i="1" dirty="0" smtClean="0">
                <a:latin typeface="Constantia" pitchFamily="18" charset="0"/>
              </a:rPr>
              <a:t> </a:t>
            </a:r>
            <a:r>
              <a:rPr lang="uk-UA" sz="3200" b="1" i="1" dirty="0" smtClean="0">
                <a:latin typeface="Constantia" pitchFamily="18" charset="0"/>
              </a:rPr>
              <a:t> </a:t>
            </a:r>
            <a:r>
              <a:rPr lang="en-US" sz="3200" b="1" i="1" dirty="0" err="1" smtClean="0">
                <a:latin typeface="Constantia" pitchFamily="18" charset="0"/>
              </a:rPr>
              <a:t>cepa</a:t>
            </a:r>
            <a:r>
              <a:rPr lang="en-US" sz="3200" b="1" i="1" dirty="0" smtClean="0">
                <a:latin typeface="Constantia" pitchFamily="18" charset="0"/>
              </a:rPr>
              <a:t> </a:t>
            </a:r>
            <a:r>
              <a:rPr lang="uk-UA" sz="3200" b="1" i="1" dirty="0" smtClean="0">
                <a:latin typeface="Constantia" pitchFamily="18" charset="0"/>
              </a:rPr>
              <a:t> </a:t>
            </a:r>
            <a:r>
              <a:rPr lang="en-US" sz="3200" b="1" i="1" dirty="0" smtClean="0">
                <a:latin typeface="Constantia" pitchFamily="18" charset="0"/>
              </a:rPr>
              <a:t>L.)</a:t>
            </a:r>
            <a:endParaRPr lang="ru-RU" sz="3200" b="1" i="1" dirty="0" err="1" smtClean="0">
              <a:latin typeface="Constant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484783"/>
            <a:ext cx="3672409" cy="4896545"/>
          </a:xfrm>
          <a:prstGeom prst="rect">
            <a:avLst/>
          </a:prstGeom>
          <a:noFill/>
          <a:ln w="9525">
            <a:solidFill>
              <a:srgbClr val="014B03">
                <a:alpha val="78000"/>
              </a:srgbClr>
            </a:solidFill>
            <a:miter lim="800000"/>
            <a:headEnd/>
            <a:tailEnd/>
          </a:ln>
          <a:effectLst>
            <a:outerShdw blurRad="139700" dist="889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1974" y="1484784"/>
            <a:ext cx="4416490" cy="3312368"/>
          </a:xfrm>
          <a:prstGeom prst="rect">
            <a:avLst/>
          </a:prstGeom>
          <a:noFill/>
          <a:ln w="9525">
            <a:solidFill>
              <a:srgbClr val="014B03">
                <a:alpha val="78000"/>
              </a:srgbClr>
            </a:solidFill>
            <a:miter lim="800000"/>
            <a:headEnd/>
            <a:tailEnd/>
          </a:ln>
          <a:effectLst>
            <a:outerShdw blurRad="139700" dist="889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11960" y="4996333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 smtClean="0"/>
              <a:t>Вимірювання довжини корінців цибулі  для визначення токсичності води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invGray">
          <a:xfrm>
            <a:off x="72008" y="72008"/>
            <a:ext cx="8964488" cy="1196752"/>
          </a:xfrm>
          <a:prstGeom prst="rect">
            <a:avLst/>
          </a:prstGeom>
          <a:gradFill rotWithShape="1">
            <a:gsLst>
              <a:gs pos="0">
                <a:srgbClr val="93B64E"/>
              </a:gs>
              <a:gs pos="92000">
                <a:srgbClr val="F0FCE0"/>
              </a:gs>
              <a:gs pos="100000">
                <a:srgbClr val="93B64E"/>
              </a:gs>
              <a:gs pos="12000">
                <a:srgbClr val="EDF3E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8431"/>
            <a:ext cx="9144000" cy="1200329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>
                  <a:noFill/>
                </a:ln>
                <a:solidFill>
                  <a:srgbClr val="257527"/>
                </a:solidFill>
                <a:effectLst/>
              </a:rPr>
              <a:t>Тест  показники  цибулі  звичайної  у  пробах  води  з  різних  водних  об</a:t>
            </a:r>
            <a:r>
              <a:rPr lang="en-US" sz="3600" b="1" spc="50" dirty="0" smtClean="0">
                <a:ln w="11430">
                  <a:noFill/>
                </a:ln>
                <a:solidFill>
                  <a:srgbClr val="257527"/>
                </a:solidFill>
                <a:effectLst/>
              </a:rPr>
              <a:t>’</a:t>
            </a:r>
            <a:r>
              <a:rPr lang="uk-UA" sz="3600" b="1" spc="50" dirty="0" err="1" smtClean="0">
                <a:ln w="11430">
                  <a:noFill/>
                </a:ln>
                <a:solidFill>
                  <a:srgbClr val="257527"/>
                </a:solidFill>
                <a:effectLst/>
              </a:rPr>
              <a:t>єктів</a:t>
            </a:r>
            <a:endParaRPr lang="ru-RU" sz="3600" b="1" spc="50" dirty="0" err="1" smtClean="0">
              <a:ln w="11430">
                <a:noFill/>
              </a:ln>
              <a:solidFill>
                <a:srgbClr val="257527"/>
              </a:solidFill>
              <a:effectLst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545564"/>
          <a:ext cx="8784977" cy="4981459"/>
        </p:xfrm>
        <a:graphic>
          <a:graphicData uri="http://schemas.openxmlformats.org/drawingml/2006/table">
            <a:tbl>
              <a:tblPr>
                <a:effectLst>
                  <a:outerShdw blurRad="127000" dist="88900" dir="2700000" algn="tl" rotWithShape="0">
                    <a:prstClr val="black">
                      <a:alpha val="60000"/>
                    </a:prstClr>
                  </a:outerShdw>
                </a:effectLst>
              </a:tblPr>
              <a:tblGrid>
                <a:gridCol w="1464165"/>
                <a:gridCol w="953166"/>
                <a:gridCol w="953166"/>
                <a:gridCol w="953166"/>
                <a:gridCol w="953166"/>
                <a:gridCol w="953166"/>
                <a:gridCol w="1200358"/>
                <a:gridCol w="1354624"/>
              </a:tblGrid>
              <a:tr h="44778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Місце відбору проби 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5398" marR="653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Довжина корінців цибулі (см)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5398" marR="65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Середнє значення довжини корінців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5398" marR="65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% по </a:t>
                      </a:r>
                      <a:r>
                        <a:rPr lang="uk-UA" sz="1800" b="1" kern="1200" cap="none" spc="0" dirty="0" err="1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відно-шенню</a:t>
                      </a: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 до контролю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5398" marR="65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</a:tr>
              <a:tr h="1343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ємкість </a:t>
                      </a:r>
                      <a:r>
                        <a:rPr lang="uk-UA" sz="1800" b="1" kern="1200" cap="none" spc="0" dirty="0" smtClean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   № </a:t>
                      </a: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1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5398" marR="65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ємкість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№2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5398" marR="65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ємкість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№3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5398" marR="65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ємкість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№4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5398" marR="65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ємкість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cap="none" spc="0" dirty="0">
                          <a:ln w="1905"/>
                          <a:solidFill>
                            <a:srgbClr val="1D5D1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 CYR"/>
                          <a:ea typeface="Times New Roman"/>
                          <a:cs typeface="+mn-cs"/>
                        </a:rPr>
                        <a:t>№5</a:t>
                      </a:r>
                      <a:endParaRPr lang="ru-RU" sz="1800" b="1" kern="1200" cap="none" spc="0" dirty="0">
                        <a:ln w="1905"/>
                        <a:solidFill>
                          <a:srgbClr val="1D5D1F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 CYR"/>
                        <a:ea typeface="Times New Roman"/>
                        <a:cs typeface="+mn-cs"/>
                      </a:endParaRPr>
                    </a:p>
                  </a:txBody>
                  <a:tcPr marL="65398" marR="65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52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 CYR"/>
                          <a:ea typeface="Times New Roman"/>
                        </a:rPr>
                        <a:t>Ставок №1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5398" marR="653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0,4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0,3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0,4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0,46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45552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 CYR"/>
                          <a:ea typeface="Times New Roman"/>
                        </a:rPr>
                        <a:t>Ставок №2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5398" marR="653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1,4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1,5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1,3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1,4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1,6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45552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 CYR"/>
                          <a:ea typeface="Times New Roman"/>
                        </a:rPr>
                        <a:t>Ставок №3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5398" marR="653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2,5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2,4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2,7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2,6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2,3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40 %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45552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 CYR"/>
                          <a:ea typeface="Times New Roman"/>
                        </a:rPr>
                        <a:t>Ставок №4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5398" marR="653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3,1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3,4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3,3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3,2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51 %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45552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 CYR"/>
                          <a:ea typeface="Times New Roman"/>
                        </a:rPr>
                        <a:t>Ставок №5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5398" marR="653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5,1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5,4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5,3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5,6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 CYR"/>
                          <a:ea typeface="Times New Roman"/>
                        </a:rPr>
                        <a:t>5,2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5,32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85 %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4555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 CYR"/>
                          <a:ea typeface="Times New Roman"/>
                        </a:rPr>
                        <a:t>Ставок №</a:t>
                      </a:r>
                      <a:r>
                        <a:rPr lang="uk-UA" sz="1800" dirty="0" smtClean="0">
                          <a:latin typeface="Times New Roman CYR"/>
                          <a:ea typeface="Times New Roman"/>
                        </a:rPr>
                        <a:t>6 </a:t>
                      </a:r>
                      <a:r>
                        <a:rPr lang="uk-UA" sz="1200" dirty="0" smtClean="0">
                          <a:latin typeface="Times New Roman CYR"/>
                          <a:ea typeface="Times New Roman"/>
                        </a:rPr>
                        <a:t>(природна водойма)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5398" marR="653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6,3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5,9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6,1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6,8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6,3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6,28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99 %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45552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 CYR"/>
                          <a:ea typeface="Times New Roman"/>
                        </a:rPr>
                        <a:t>Контроль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5398" marR="653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6,5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6,2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6,3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6,6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5,9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100 %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539552" y="4293096"/>
            <a:ext cx="8496944" cy="504056"/>
          </a:xfrm>
          <a:prstGeom prst="parallelogram">
            <a:avLst>
              <a:gd name="adj" fmla="val 79424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B2B2B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66700" dist="63500" dir="18840000" sx="101000" sy="101000" algn="bl" rotWithShape="0">
              <a:srgbClr val="6F6F6F">
                <a:alpha val="7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139189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Динаміка змін якості стічних вод Шевченківського </a:t>
            </a:r>
            <a:r>
              <a:rPr lang="uk-UA" sz="2800" b="1" dirty="0" err="1" smtClean="0"/>
              <a:t>біоплато</a:t>
            </a:r>
            <a:r>
              <a:rPr lang="uk-UA" sz="2800" b="1" dirty="0" smtClean="0"/>
              <a:t> за результатами </a:t>
            </a:r>
            <a:r>
              <a:rPr lang="uk-UA" sz="2800" b="1" dirty="0" err="1" smtClean="0"/>
              <a:t>біотестування</a:t>
            </a:r>
            <a:r>
              <a:rPr lang="uk-UA" sz="2800" b="1" dirty="0" smtClean="0"/>
              <a:t> на цибулі</a:t>
            </a:r>
            <a:endParaRPr lang="ru-RU" sz="28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332656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285720" y="5643578"/>
            <a:ext cx="8501122" cy="953774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invGray">
          <a:xfrm>
            <a:off x="72008" y="72008"/>
            <a:ext cx="8964488" cy="1196752"/>
          </a:xfrm>
          <a:prstGeom prst="rect">
            <a:avLst/>
          </a:prstGeom>
          <a:gradFill rotWithShape="1">
            <a:gsLst>
              <a:gs pos="0">
                <a:srgbClr val="93B64E"/>
              </a:gs>
              <a:gs pos="92000">
                <a:srgbClr val="F0FCE0"/>
              </a:gs>
              <a:gs pos="100000">
                <a:srgbClr val="93B64E"/>
              </a:gs>
              <a:gs pos="12000">
                <a:srgbClr val="EDF3E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9144000" cy="978729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uk-UA" sz="3200" b="1" spc="50" dirty="0" smtClean="0">
                <a:ln w="11430">
                  <a:noFill/>
                </a:ln>
                <a:solidFill>
                  <a:srgbClr val="257527"/>
                </a:solidFill>
                <a:effectLst/>
              </a:rPr>
              <a:t>Біотестування  на  пшениці  звичайній  </a:t>
            </a:r>
          </a:p>
          <a:p>
            <a:pPr algn="ctr">
              <a:lnSpc>
                <a:spcPct val="90000"/>
              </a:lnSpc>
            </a:pPr>
            <a:r>
              <a:rPr lang="uk-UA" sz="3200" b="1" i="1" spc="50" dirty="0" smtClean="0">
                <a:ln w="11430">
                  <a:noFill/>
                </a:ln>
                <a:solidFill>
                  <a:srgbClr val="257527"/>
                </a:solidFill>
                <a:effectLst/>
                <a:latin typeface="Georgia" pitchFamily="18" charset="0"/>
              </a:rPr>
              <a:t>(</a:t>
            </a:r>
            <a:r>
              <a:rPr lang="en-US" sz="3200" b="1" i="1" spc="50" dirty="0" err="1" smtClean="0">
                <a:ln w="11430">
                  <a:noFill/>
                </a:ln>
                <a:solidFill>
                  <a:srgbClr val="257527"/>
                </a:solidFill>
                <a:effectLst/>
                <a:latin typeface="Georgia" pitchFamily="18" charset="0"/>
              </a:rPr>
              <a:t>Triticum</a:t>
            </a:r>
            <a:r>
              <a:rPr lang="en-US" sz="3200" b="1" i="1" spc="50" dirty="0" smtClean="0">
                <a:ln w="11430">
                  <a:noFill/>
                </a:ln>
                <a:solidFill>
                  <a:srgbClr val="257527"/>
                </a:solidFill>
                <a:effectLst/>
                <a:latin typeface="Georgia" pitchFamily="18" charset="0"/>
              </a:rPr>
              <a:t>  </a:t>
            </a:r>
            <a:r>
              <a:rPr lang="en-US" sz="3200" b="1" i="1" spc="50" dirty="0" err="1" smtClean="0">
                <a:ln w="11430">
                  <a:noFill/>
                </a:ln>
                <a:solidFill>
                  <a:srgbClr val="257527"/>
                </a:solidFill>
                <a:latin typeface="Georgia" pitchFamily="18" charset="0"/>
              </a:rPr>
              <a:t>vulgare</a:t>
            </a:r>
            <a:r>
              <a:rPr lang="uk-UA" sz="3200" dirty="0" smtClean="0"/>
              <a:t> </a:t>
            </a:r>
            <a:r>
              <a:rPr lang="en-US" sz="3200" b="1" i="1" spc="50" dirty="0" smtClean="0">
                <a:ln w="11430">
                  <a:noFill/>
                </a:ln>
                <a:solidFill>
                  <a:srgbClr val="257527"/>
                </a:solidFill>
                <a:effectLst/>
                <a:latin typeface="Georgia" pitchFamily="18" charset="0"/>
              </a:rPr>
              <a:t>L.)</a:t>
            </a:r>
            <a:endParaRPr lang="ru-RU" sz="3200" b="1" i="1" spc="50" dirty="0" err="1" smtClean="0">
              <a:ln w="11430">
                <a:noFill/>
              </a:ln>
              <a:solidFill>
                <a:srgbClr val="257527"/>
              </a:solidFill>
              <a:effectLst/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83473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 smtClean="0"/>
              <a:t>Проростання корінців пшениці у різних пробах  води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85852" y="1428736"/>
            <a:ext cx="6853771" cy="4069398"/>
          </a:xfrm>
          <a:prstGeom prst="rect">
            <a:avLst/>
          </a:prstGeom>
          <a:noFill/>
          <a:ln w="9525">
            <a:solidFill>
              <a:srgbClr val="014B03">
                <a:alpha val="78000"/>
              </a:srgbClr>
            </a:solidFill>
            <a:miter lim="800000"/>
            <a:headEnd/>
            <a:tailEnd/>
          </a:ln>
          <a:effectLst>
            <a:outerShdw blurRad="139700" dist="88900" dir="2700000" algn="tl" rotWithShape="0">
              <a:prstClr val="black">
                <a:alpha val="55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invGray">
          <a:xfrm>
            <a:off x="72008" y="72008"/>
            <a:ext cx="8964488" cy="1196752"/>
          </a:xfrm>
          <a:prstGeom prst="rect">
            <a:avLst/>
          </a:prstGeom>
          <a:gradFill rotWithShape="1">
            <a:gsLst>
              <a:gs pos="0">
                <a:srgbClr val="93B64E"/>
              </a:gs>
              <a:gs pos="92000">
                <a:srgbClr val="F0FCE0"/>
              </a:gs>
              <a:gs pos="100000">
                <a:srgbClr val="93B64E"/>
              </a:gs>
              <a:gs pos="12000">
                <a:srgbClr val="EDF3E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8431"/>
            <a:ext cx="9144000" cy="1200329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>
                  <a:noFill/>
                </a:ln>
                <a:solidFill>
                  <a:srgbClr val="257527"/>
                </a:solidFill>
                <a:effectLst/>
              </a:rPr>
              <a:t>Тест  показники  пшениці  ярової  у           пробах  води  з  різних  водних  об</a:t>
            </a:r>
            <a:r>
              <a:rPr lang="en-US" sz="3600" b="1" spc="50" dirty="0" smtClean="0">
                <a:ln w="11430">
                  <a:noFill/>
                </a:ln>
                <a:solidFill>
                  <a:srgbClr val="257527"/>
                </a:solidFill>
                <a:effectLst/>
              </a:rPr>
              <a:t>’</a:t>
            </a:r>
            <a:r>
              <a:rPr lang="uk-UA" sz="3600" b="1" spc="50" dirty="0" err="1" smtClean="0">
                <a:ln w="11430">
                  <a:noFill/>
                </a:ln>
                <a:solidFill>
                  <a:srgbClr val="257527"/>
                </a:solidFill>
                <a:effectLst/>
              </a:rPr>
              <a:t>єктів</a:t>
            </a:r>
            <a:endParaRPr lang="ru-RU" sz="3600" b="1" spc="50" dirty="0" err="1" smtClean="0">
              <a:ln w="11430">
                <a:noFill/>
              </a:ln>
              <a:solidFill>
                <a:srgbClr val="257527"/>
              </a:soli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5" y="1628799"/>
          <a:ext cx="8424935" cy="4969704"/>
        </p:xfrm>
        <a:graphic>
          <a:graphicData uri="http://schemas.openxmlformats.org/drawingml/2006/table">
            <a:tbl>
              <a:tblPr/>
              <a:tblGrid>
                <a:gridCol w="1309890"/>
                <a:gridCol w="549643"/>
                <a:gridCol w="549643"/>
                <a:gridCol w="551239"/>
                <a:gridCol w="551239"/>
                <a:gridCol w="550440"/>
                <a:gridCol w="551239"/>
                <a:gridCol w="551239"/>
                <a:gridCol w="550440"/>
                <a:gridCol w="551239"/>
                <a:gridCol w="732325"/>
                <a:gridCol w="732325"/>
                <a:gridCol w="694034"/>
              </a:tblGrid>
              <a:tr h="50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Ставок</a:t>
                      </a:r>
                      <a:endParaRPr lang="ru-RU" sz="18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Довжина корінців пшениці (см) </a:t>
                      </a:r>
                      <a:endParaRPr lang="ru-RU" sz="1800" b="1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% </a:t>
                      </a:r>
                      <a:r>
                        <a:rPr lang="uk-UA" sz="1400" b="1" dirty="0" smtClean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 до </a:t>
                      </a:r>
                      <a:r>
                        <a:rPr lang="uk-UA" sz="1400" b="1" dirty="0" err="1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конт-ролю</a:t>
                      </a:r>
                      <a:endParaRPr lang="ru-RU" sz="14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</a:tr>
              <a:tr h="50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1</a:t>
                      </a:r>
                      <a:endParaRPr lang="ru-RU" sz="20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2</a:t>
                      </a:r>
                      <a:endParaRPr lang="ru-RU" sz="20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3</a:t>
                      </a:r>
                      <a:endParaRPr lang="ru-RU" sz="20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4</a:t>
                      </a:r>
                      <a:endParaRPr lang="ru-RU" sz="20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6</a:t>
                      </a:r>
                      <a:endParaRPr lang="ru-RU" sz="20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7</a:t>
                      </a:r>
                      <a:endParaRPr lang="ru-RU" sz="20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8</a:t>
                      </a:r>
                      <a:endParaRPr lang="ru-RU" sz="20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9</a:t>
                      </a:r>
                      <a:endParaRPr lang="ru-RU" sz="20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10</a:t>
                      </a:r>
                      <a:endParaRPr lang="ru-RU" sz="20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Сер. </a:t>
                      </a:r>
                      <a:r>
                        <a:rPr lang="uk-UA" sz="1400" b="1" dirty="0" err="1">
                          <a:solidFill>
                            <a:srgbClr val="1D5D1F"/>
                          </a:solidFill>
                          <a:latin typeface="Times New Roman CYR"/>
                          <a:ea typeface="Times New Roman"/>
                        </a:rPr>
                        <a:t>значен-ння</a:t>
                      </a:r>
                      <a:endParaRPr lang="ru-RU" sz="1400" b="1" dirty="0">
                        <a:solidFill>
                          <a:srgbClr val="1D5D1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latin typeface="Times New Roman CYR"/>
                          <a:ea typeface="Times New Roman"/>
                        </a:rPr>
                        <a:t>Ставок №1.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0,1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0,1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0,1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0,2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0,1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0,06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9 %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latin typeface="Times New Roman CYR"/>
                          <a:ea typeface="Times New Roman"/>
                        </a:rPr>
                        <a:t>Ставок №2.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0,3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0,4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0,3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0,3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0,2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0,3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0,4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0,3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0,2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0,3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0,3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43%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latin typeface="Times New Roman CYR"/>
                          <a:ea typeface="Times New Roman"/>
                        </a:rPr>
                        <a:t>Ставок №3.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0,4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0,4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0,53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77%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latin typeface="Times New Roman CYR"/>
                          <a:ea typeface="Times New Roman"/>
                        </a:rPr>
                        <a:t>Ставок №4.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0,4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0,57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83%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latin typeface="Times New Roman CYR"/>
                          <a:ea typeface="Times New Roman"/>
                        </a:rPr>
                        <a:t>Ставок №5.</a:t>
                      </a:r>
                      <a:endParaRPr lang="ru-RU" sz="18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0,8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0,62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90%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latin typeface="Times New Roman CYR"/>
                          <a:ea typeface="Times New Roman"/>
                        </a:rPr>
                        <a:t>Ставок №6.</a:t>
                      </a:r>
                      <a:endParaRPr lang="ru-RU" sz="18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0,8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0,8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0,64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93%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latin typeface="Times New Roman CYR"/>
                          <a:ea typeface="Times New Roman"/>
                        </a:rPr>
                        <a:t>Контроль</a:t>
                      </a:r>
                      <a:endParaRPr lang="ru-RU" sz="18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0,8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latin typeface="Times New Roman CYR"/>
                          <a:ea typeface="Times New Roman"/>
                        </a:rPr>
                        <a:t>0,8</a:t>
                      </a:r>
                      <a:endParaRPr lang="ru-RU" sz="2000" b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0,5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0,8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0,7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0,69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latin typeface="Times New Roman CYR"/>
                          <a:ea typeface="Times New Roman"/>
                        </a:rPr>
                        <a:t>100%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2340" marR="62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B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755576" y="4293096"/>
            <a:ext cx="8280920" cy="504056"/>
          </a:xfrm>
          <a:prstGeom prst="parallelogram">
            <a:avLst>
              <a:gd name="adj" fmla="val 8547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B2B2B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66700" dist="63500" dir="18840000" sx="101000" sy="101000" algn="bl" rotWithShape="0">
              <a:srgbClr val="6F6F6F">
                <a:alpha val="7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15719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Динаміка змін якості стічних вод Шевченківського біоплато за результатами біотестування на пшениці</a:t>
            </a:r>
            <a:endParaRPr lang="ru-RU" sz="28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404664"/>
          <a:ext cx="81369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79512" y="44624"/>
            <a:ext cx="88569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Constantia" pitchFamily="18" charset="0"/>
              </a:rPr>
              <a:t>Метод  </a:t>
            </a:r>
            <a:r>
              <a:rPr lang="uk-UA" sz="3200" b="1" dirty="0" err="1" smtClean="0">
                <a:latin typeface="Constantia" pitchFamily="18" charset="0"/>
              </a:rPr>
              <a:t>біоіндикації</a:t>
            </a:r>
            <a:r>
              <a:rPr lang="uk-UA" sz="3200" b="1" dirty="0" smtClean="0">
                <a:latin typeface="Constantia" pitchFamily="18" charset="0"/>
              </a:rPr>
              <a:t>  </a:t>
            </a:r>
            <a:r>
              <a:rPr lang="uk-UA" sz="3200" b="1" dirty="0">
                <a:latin typeface="Constantia" pitchFamily="18" charset="0"/>
              </a:rPr>
              <a:t>за </a:t>
            </a:r>
            <a:r>
              <a:rPr lang="uk-UA" sz="3200" b="1" dirty="0" smtClean="0">
                <a:latin typeface="Constantia" pitchFamily="18" charset="0"/>
              </a:rPr>
              <a:t> допомогою </a:t>
            </a:r>
            <a:r>
              <a:rPr lang="uk-UA" sz="3200" b="1" dirty="0">
                <a:latin typeface="Constantia" pitchFamily="18" charset="0"/>
              </a:rPr>
              <a:t>безхребетних </a:t>
            </a:r>
            <a:r>
              <a:rPr lang="uk-UA" sz="3200" b="1" dirty="0" smtClean="0">
                <a:latin typeface="Constantia" pitchFamily="18" charset="0"/>
              </a:rPr>
              <a:t> тварин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22138" y="1124744"/>
            <a:ext cx="8642350" cy="0"/>
          </a:xfrm>
          <a:prstGeom prst="line">
            <a:avLst/>
          </a:prstGeom>
          <a:noFill/>
          <a:ln w="25400">
            <a:solidFill>
              <a:srgbClr val="CC27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1268763"/>
          <a:ext cx="8640961" cy="5396837"/>
        </p:xfrm>
        <a:graphic>
          <a:graphicData uri="http://schemas.openxmlformats.org/drawingml/2006/table">
            <a:tbl>
              <a:tblPr/>
              <a:tblGrid>
                <a:gridCol w="1536565"/>
                <a:gridCol w="2368132"/>
                <a:gridCol w="2368132"/>
                <a:gridCol w="2368132"/>
              </a:tblGrid>
              <a:tr h="72007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 CYR"/>
                          <a:ea typeface="Times New Roman"/>
                        </a:rPr>
                        <a:t>Досліджувані </a:t>
                      </a: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водойми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Мешканці чистих вод,  Х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Організми середньої чутливості, </a:t>
                      </a:r>
                      <a:r>
                        <a:rPr lang="en-US" sz="1600" b="1" dirty="0">
                          <a:latin typeface="Times New Roman CYR"/>
                          <a:ea typeface="Times New Roman"/>
                        </a:rPr>
                        <a:t>Y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Мешканці </a:t>
                      </a:r>
                      <a:r>
                        <a:rPr lang="uk-UA" sz="1600" b="1" dirty="0" smtClean="0">
                          <a:latin typeface="Times New Roman CYR"/>
                          <a:ea typeface="Times New Roman"/>
                        </a:rPr>
                        <a:t>забруднених </a:t>
                      </a: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водойм,  </a:t>
                      </a:r>
                      <a:r>
                        <a:rPr lang="en-US" sz="1600" b="1" dirty="0">
                          <a:latin typeface="Times New Roman CYR"/>
                          <a:ea typeface="Times New Roman"/>
                        </a:rPr>
                        <a:t>Z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Ставок № 1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відсутні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відсутні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відсутні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Кількість видів</a:t>
                      </a:r>
                      <a:endParaRPr lang="ru-RU" sz="15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0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0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0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Ставок № 2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відсутні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Мотиль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latin typeface="Times New Roman CYR"/>
                          <a:ea typeface="Times New Roman"/>
                        </a:rPr>
                        <a:t>Пиявки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Личинки комарів дзвінців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Личинки комарів пискунів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Кількість видів</a:t>
                      </a:r>
                      <a:endParaRPr lang="ru-RU" sz="15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0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2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2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Ставок № 3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відсутні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Личинки бабок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latin typeface="Times New Roman CYR"/>
                          <a:ea typeface="Times New Roman"/>
                        </a:rPr>
                        <a:t>Волохокрилець</a:t>
                      </a: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 Мотиль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Личинки комарів дзвінців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Личинки комарів пискунів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latin typeface="Times New Roman CYR"/>
                          <a:ea typeface="Times New Roman"/>
                        </a:rPr>
                        <a:t>Пиявки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Кількість видів</a:t>
                      </a:r>
                      <a:endParaRPr lang="ru-RU" sz="15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0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3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3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Ставок № 4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Личинки </a:t>
                      </a:r>
                      <a:r>
                        <a:rPr lang="uk-UA" sz="1500" dirty="0" err="1">
                          <a:latin typeface="Times New Roman CYR"/>
                          <a:ea typeface="Times New Roman"/>
                        </a:rPr>
                        <a:t>ручайники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latin typeface="Times New Roman CYR"/>
                          <a:ea typeface="Times New Roman"/>
                        </a:rPr>
                        <a:t>Бокоплав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Личинки бабок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Молюски-котушки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latin typeface="Times New Roman CYR"/>
                          <a:ea typeface="Times New Roman"/>
                        </a:rPr>
                        <a:t>Бокоплав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Мотиль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Личинки комарів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latin typeface="Times New Roman CYR"/>
                          <a:ea typeface="Times New Roman"/>
                        </a:rPr>
                        <a:t>Пиявки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Личинки мошки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Кількість видів</a:t>
                      </a:r>
                      <a:endParaRPr lang="ru-RU" sz="15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2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4 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3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Ставок № 5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Личинки поденок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latin typeface="Times New Roman CYR"/>
                          <a:ea typeface="Times New Roman"/>
                        </a:rPr>
                        <a:t>Личінки</a:t>
                      </a: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 мошок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Личинки бабок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Молюски-котушки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Мотиль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err="1">
                          <a:latin typeface="Times New Roman CYR"/>
                          <a:ea typeface="Times New Roman"/>
                        </a:rPr>
                        <a:t>Пиявки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Ставковики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Кількість видів</a:t>
                      </a:r>
                      <a:endParaRPr lang="ru-RU" sz="15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2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3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</a:rPr>
                        <a:t>   2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6" marR="40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16"/>
          <p:cNvSpPr>
            <a:spLocks noChangeShapeType="1"/>
          </p:cNvSpPr>
          <p:nvPr/>
        </p:nvSpPr>
        <p:spPr bwMode="auto">
          <a:xfrm>
            <a:off x="323528" y="1124744"/>
            <a:ext cx="8496944" cy="0"/>
          </a:xfrm>
          <a:prstGeom prst="line">
            <a:avLst/>
          </a:prstGeom>
          <a:noFill/>
          <a:ln w="25400">
            <a:solidFill>
              <a:srgbClr val="FF6D4B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512" y="44624"/>
            <a:ext cx="87849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Constantia" pitchFamily="18" charset="0"/>
              </a:rPr>
              <a:t>Визначення  </a:t>
            </a:r>
            <a:r>
              <a:rPr lang="uk-UA" sz="3200" b="1" dirty="0" err="1" smtClean="0">
                <a:latin typeface="Constantia" pitchFamily="18" charset="0"/>
              </a:rPr>
              <a:t>індекса</a:t>
            </a:r>
            <a:r>
              <a:rPr lang="uk-UA" sz="3200" b="1" dirty="0" smtClean="0">
                <a:latin typeface="Constantia" pitchFamily="18" charset="0"/>
              </a:rPr>
              <a:t>  </a:t>
            </a:r>
            <a:r>
              <a:rPr lang="uk-UA" sz="3200" b="1" dirty="0" err="1" smtClean="0">
                <a:latin typeface="Constantia" pitchFamily="18" charset="0"/>
              </a:rPr>
              <a:t>Майєра</a:t>
            </a:r>
            <a:r>
              <a:rPr lang="uk-UA" sz="3200" b="1" dirty="0" smtClean="0">
                <a:latin typeface="Constantia" pitchFamily="18" charset="0"/>
              </a:rPr>
              <a:t>  </a:t>
            </a:r>
          </a:p>
          <a:p>
            <a:pPr algn="ctr"/>
            <a:r>
              <a:rPr lang="uk-UA" sz="3200" b="1" dirty="0" smtClean="0">
                <a:latin typeface="Constantia" pitchFamily="18" charset="0"/>
              </a:rPr>
              <a:t>для оцінки чистоти стічних вод </a:t>
            </a:r>
            <a:endParaRPr lang="ru-RU" sz="3200" dirty="0">
              <a:latin typeface="Constantia" pitchFamily="18" charset="0"/>
            </a:endParaRP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23528" y="1412776"/>
          <a:ext cx="8568952" cy="3042290"/>
        </p:xfrm>
        <a:graphic>
          <a:graphicData uri="http://schemas.openxmlformats.org/presentationml/2006/ole">
            <p:oleObj spid="_x0000_s77826" name="Лист" r:id="rId3" imgW="5095824" imgH="1361992" progId="Excel.Sheet.12">
              <p:embed/>
            </p:oleObj>
          </a:graphicData>
        </a:graphic>
      </p:graphicFrame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51520" y="4869160"/>
            <a:ext cx="7740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 CYR" charset="-52"/>
              </a:rPr>
              <a:t>більше  22 балів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Times New Roman CYR" charset="-52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 CYR" charset="-52"/>
              </a:rPr>
              <a:t> водойма чиста,  має 1 клас якості;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 CYR" charset="-52"/>
              </a:rPr>
              <a:t>17-21 балів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Times New Roman CYR" charset="-52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 CYR" charset="-52"/>
              </a:rPr>
              <a:t> водойма чиста,  2 клас  якості;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 CYR" charset="-52"/>
              </a:rPr>
              <a:t>11-16 балів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Times New Roman CYR" charset="-52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 CYR" charset="-52"/>
              </a:rPr>
              <a:t>  відносно забруднена водойма,  3 клас  якості;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 CYR" charset="-52"/>
              </a:rPr>
              <a:t>менше 11 балів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Times New Roman CYR" charset="-52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 CYR" charset="-52"/>
              </a:rPr>
              <a:t> водойма  забруднена,  4 клас  якості.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1"/>
          <p:cNvSpPr>
            <a:spLocks noChangeArrowheads="1"/>
          </p:cNvSpPr>
          <p:nvPr/>
        </p:nvSpPr>
        <p:spPr bwMode="gray">
          <a:xfrm>
            <a:off x="179512" y="116632"/>
            <a:ext cx="8820472" cy="1182937"/>
          </a:xfrm>
          <a:prstGeom prst="roundRect">
            <a:avLst>
              <a:gd name="adj" fmla="val 11921"/>
            </a:avLst>
          </a:prstGeom>
          <a:gradFill rotWithShape="1">
            <a:gsLst>
              <a:gs pos="85000">
                <a:srgbClr val="B7E3C8"/>
              </a:gs>
              <a:gs pos="100000">
                <a:srgbClr val="2E3F25"/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79231"/>
            <a:ext cx="9144000" cy="108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Визначення гострої летальної токсичності  води на  </a:t>
            </a:r>
            <a:r>
              <a:rPr lang="uk-UA" sz="4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церіодафніях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858" y="1928802"/>
            <a:ext cx="4963422" cy="4248000"/>
          </a:xfrm>
          <a:prstGeom prst="rect">
            <a:avLst/>
          </a:prstGeom>
          <a:noFill/>
          <a:ln w="9525">
            <a:solidFill>
              <a:srgbClr val="014B03">
                <a:alpha val="78000"/>
              </a:srgbClr>
            </a:solidFill>
            <a:miter lim="800000"/>
            <a:headEnd/>
            <a:tailEnd/>
          </a:ln>
          <a:effectLst>
            <a:outerShdw blurRad="139700" dist="889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928802"/>
            <a:ext cx="3409728" cy="4248000"/>
          </a:xfrm>
          <a:prstGeom prst="rect">
            <a:avLst/>
          </a:prstGeom>
          <a:noFill/>
          <a:ln w="9525">
            <a:solidFill>
              <a:srgbClr val="014B03">
                <a:alpha val="78000"/>
              </a:srgbClr>
            </a:solidFill>
            <a:miter lim="800000"/>
            <a:headEnd/>
            <a:tailEnd/>
          </a:ln>
          <a:effectLst>
            <a:outerShdw blurRad="139700" dist="889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11" name="AutoShape 25"/>
          <p:cNvSpPr>
            <a:spLocks noChangeArrowheads="1"/>
          </p:cNvSpPr>
          <p:nvPr/>
        </p:nvSpPr>
        <p:spPr bwMode="gray">
          <a:xfrm rot="10800000" flipV="1">
            <a:off x="323528" y="1383353"/>
            <a:ext cx="8620532" cy="245446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ABC898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27" descr="Pictur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8" y="237309"/>
            <a:ext cx="894465" cy="10656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31" y="200026"/>
            <a:ext cx="7675283" cy="65151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304800" dist="38100" dir="14760000" sy="98000" kx="110000" ky="200000" algn="tl" rotWithShape="0">
              <a:srgbClr val="000000">
                <a:alpha val="41000"/>
              </a:srgbClr>
            </a:outerShdw>
          </a:effectLst>
          <a:scene3d>
            <a:camera prst="isometricOffAxis2Top">
              <a:rot lat="20834778" lon="522568" rev="21540000"/>
            </a:camera>
            <a:lightRig rig="twoPt" dir="t">
              <a:rot lat="0" lon="0" rev="7200000"/>
            </a:lightRig>
          </a:scene3d>
          <a:sp3d z="12700" prstMaterial="matte">
            <a:bevelT w="1905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1520" y="169476"/>
            <a:ext cx="4320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Актуальність проекту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23528" y="764704"/>
            <a:ext cx="3744415" cy="0"/>
          </a:xfrm>
          <a:prstGeom prst="line">
            <a:avLst/>
          </a:prstGeom>
          <a:noFill/>
          <a:ln w="25400">
            <a:solidFill>
              <a:srgbClr val="CC27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23528" y="908720"/>
            <a:ext cx="4176464" cy="1728192"/>
            <a:chOff x="467544" y="908720"/>
            <a:chExt cx="4032448" cy="1944216"/>
          </a:xfrm>
        </p:grpSpPr>
        <p:sp>
          <p:nvSpPr>
            <p:cNvPr id="11" name="Блок-схема: задержка 10"/>
            <p:cNvSpPr/>
            <p:nvPr/>
          </p:nvSpPr>
          <p:spPr>
            <a:xfrm>
              <a:off x="2987824" y="908720"/>
              <a:ext cx="1512168" cy="1944216"/>
            </a:xfrm>
            <a:prstGeom prst="flowChartDelay">
              <a:avLst/>
            </a:prstGeom>
            <a:solidFill>
              <a:srgbClr val="D2E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7544" y="908720"/>
              <a:ext cx="2520280" cy="1944216"/>
            </a:xfrm>
            <a:prstGeom prst="rect">
              <a:avLst/>
            </a:prstGeom>
            <a:solidFill>
              <a:srgbClr val="D2E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252536" y="908720"/>
            <a:ext cx="4248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r">
              <a:defRPr/>
            </a:pPr>
            <a:r>
              <a:rPr lang="uk-UA" dirty="0" smtClean="0"/>
              <a:t>На  село  </a:t>
            </a:r>
            <a:r>
              <a:rPr lang="uk-UA" dirty="0" err="1" smtClean="0"/>
              <a:t>Зорянське</a:t>
            </a:r>
            <a:r>
              <a:rPr lang="uk-UA" dirty="0" smtClean="0"/>
              <a:t>, розташоване </a:t>
            </a:r>
            <a:r>
              <a:rPr lang="uk-UA" dirty="0"/>
              <a:t>поблизу цих споруд, поширюється смердючий запах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4248472" cy="2390263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38000"/>
              </a:prst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960440" cy="3169056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 rot="10800000">
            <a:off x="4644008" y="3645024"/>
            <a:ext cx="4176464" cy="1584176"/>
            <a:chOff x="467544" y="908720"/>
            <a:chExt cx="4032448" cy="1944216"/>
          </a:xfrm>
          <a:solidFill>
            <a:srgbClr val="C2E49C"/>
          </a:solidFill>
        </p:grpSpPr>
        <p:sp>
          <p:nvSpPr>
            <p:cNvPr id="16" name="Блок-схема: задержка 15"/>
            <p:cNvSpPr/>
            <p:nvPr/>
          </p:nvSpPr>
          <p:spPr>
            <a:xfrm>
              <a:off x="2987824" y="908720"/>
              <a:ext cx="1512168" cy="1944216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67544" y="908720"/>
              <a:ext cx="2520280" cy="19442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220072" y="3645024"/>
            <a:ext cx="38164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 smtClean="0"/>
              <a:t>Ставок </a:t>
            </a:r>
            <a:r>
              <a:rPr lang="uk-UA" dirty="0" err="1"/>
              <a:t>Беньківський</a:t>
            </a:r>
            <a:r>
              <a:rPr lang="uk-UA" dirty="0"/>
              <a:t>, куди спускають воду після </a:t>
            </a:r>
            <a:r>
              <a:rPr lang="uk-UA" dirty="0" err="1" smtClean="0"/>
              <a:t>біоочищення</a:t>
            </a:r>
            <a:r>
              <a:rPr lang="uk-UA" dirty="0"/>
              <a:t>, час від часу забруднюється</a:t>
            </a:r>
            <a:r>
              <a:rPr lang="uk-UA" dirty="0" smtClean="0"/>
              <a:t>.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 rot="10800000">
            <a:off x="4716016" y="5273824"/>
            <a:ext cx="4104456" cy="1467544"/>
            <a:chOff x="467544" y="908720"/>
            <a:chExt cx="4032448" cy="1944216"/>
          </a:xfrm>
          <a:solidFill>
            <a:srgbClr val="C2E49C"/>
          </a:solidFill>
        </p:grpSpPr>
        <p:sp>
          <p:nvSpPr>
            <p:cNvPr id="20" name="Блок-схема: задержка 19"/>
            <p:cNvSpPr/>
            <p:nvPr/>
          </p:nvSpPr>
          <p:spPr>
            <a:xfrm>
              <a:off x="2987824" y="908720"/>
              <a:ext cx="1512168" cy="1944216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67544" y="908720"/>
              <a:ext cx="2520280" cy="19442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220072" y="5445224"/>
            <a:ext cx="36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 smtClean="0"/>
              <a:t>Біля </a:t>
            </a:r>
            <a:r>
              <a:rPr lang="uk-UA" dirty="0" err="1"/>
              <a:t>біоплато</a:t>
            </a:r>
            <a:r>
              <a:rPr lang="uk-UA" dirty="0"/>
              <a:t> виникло стихійне </a:t>
            </a:r>
            <a:r>
              <a:rPr lang="uk-UA" dirty="0" err="1"/>
              <a:t>сміттєзвалище</a:t>
            </a:r>
            <a:r>
              <a:rPr lang="uk-UA" dirty="0"/>
              <a:t>, що весь час збільшується.</a:t>
            </a:r>
            <a:endParaRPr lang="ru-RU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2"/>
            <a:ext cx="4248472" cy="1521022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38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invGray">
          <a:xfrm>
            <a:off x="72008" y="72008"/>
            <a:ext cx="8964488" cy="548680"/>
          </a:xfrm>
          <a:prstGeom prst="rect">
            <a:avLst/>
          </a:prstGeom>
          <a:gradFill rotWithShape="1">
            <a:gsLst>
              <a:gs pos="0">
                <a:srgbClr val="93B64E"/>
              </a:gs>
              <a:gs pos="92000">
                <a:srgbClr val="F0FCE0"/>
              </a:gs>
              <a:gs pos="100000">
                <a:srgbClr val="93B64E"/>
              </a:gs>
              <a:gs pos="12000">
                <a:srgbClr val="EDF3E1"/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827646"/>
          <a:ext cx="8640960" cy="5614642"/>
        </p:xfrm>
        <a:graphic>
          <a:graphicData uri="http://schemas.openxmlformats.org/drawingml/2006/table">
            <a:tbl>
              <a:tblPr/>
              <a:tblGrid>
                <a:gridCol w="432048"/>
                <a:gridCol w="3176870"/>
                <a:gridCol w="1112640"/>
                <a:gridCol w="2307462"/>
                <a:gridCol w="1611940"/>
              </a:tblGrid>
              <a:tr h="250162"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№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з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п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Місце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відбору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проб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Дата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відбору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проб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</a:rPr>
                        <a:t>Визначення гострої летальної токсичності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Рівень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гострої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летальної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токсичності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ОТг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Клас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токсичності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Ступінь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</a:rPr>
                        <a:t>токсичності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</a:tr>
              <a:tr h="54580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Зорянське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Шевченківський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р-н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Харківської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обл., ставок №1</a:t>
                      </a: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23.10.2017        </a:t>
                      </a: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Проба води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виявляє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гостру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летальну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токсичність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8,00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en-US" sz="1500">
                          <a:latin typeface="Times New Roman"/>
                          <a:ea typeface="Times New Roman"/>
                        </a:rPr>
                        <a:t>V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Високотоксична</a:t>
                      </a: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</a:tr>
              <a:tr h="62768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с.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Зорянське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, Шевченківський р-н Харківської обл.,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ставок №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23.10.2017        </a:t>
                      </a: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Проба води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виявляє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гостру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летальну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токсичність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3,13</a:t>
                      </a:r>
                    </a:p>
                  </a:txBody>
                  <a:tcPr marL="51170" marR="51170" marT="0" marB="0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ІІІ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Середньотоксична</a:t>
                      </a:r>
                    </a:p>
                  </a:txBody>
                  <a:tcPr marL="51170" marR="51170" marT="0" marB="0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</a:tr>
              <a:tr h="54580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Зорянське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Шевченківський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р-н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Харківської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обл., ставок №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23.10.2017        </a:t>
                      </a: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Проба води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виявляє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гостру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летальну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токсичність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2,69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ІІ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Слаботоксична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</a:tr>
              <a:tr h="54580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Зорянське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Шевченківський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р-н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Харківської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обл., ставок №4</a:t>
                      </a: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23.10.2017        </a:t>
                      </a: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Проба води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виявляє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гостру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летальну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токсичність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1,82</a:t>
                      </a:r>
                    </a:p>
                  </a:txBody>
                  <a:tcPr marL="51170" marR="51170" marT="0" marB="0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ІІ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Слаботоксична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</a:tr>
              <a:tr h="54580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Зорянське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Шевченківський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р-н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Харківської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обл., ставок №5</a:t>
                      </a: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23.10.2017        </a:t>
                      </a: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Проба води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виявляє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гостру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летальну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токсичність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1,41</a:t>
                      </a:r>
                    </a:p>
                  </a:txBody>
                  <a:tcPr marL="51170" marR="51170" marT="0" marB="0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ІІ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/>
                          <a:ea typeface="Times New Roman"/>
                        </a:rPr>
                        <a:t>Слаботоксична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</a:tr>
              <a:tr h="62768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с.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Зорянське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, Шевченківський р-н Харківської обл.,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ставок №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23.10.2017        </a:t>
                      </a: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Проба води не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виявляє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гострої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летальної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токсичності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0,50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1170" marR="51170" marT="0" marB="0" anchor="ctr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</a:rPr>
                        <a:t>Нетоксична</a:t>
                      </a:r>
                    </a:p>
                  </a:txBody>
                  <a:tcPr marL="51170" marR="51170" marT="0" marB="0">
                    <a:lnL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DE"/>
                    </a:solidFill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1406" y="156266"/>
            <a:ext cx="96490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Результати</a:t>
            </a:r>
            <a:r>
              <a:rPr lang="ru-RU" sz="21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1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біотестування</a:t>
            </a:r>
            <a:r>
              <a:rPr lang="ru-RU" sz="21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проб води, </a:t>
            </a:r>
            <a:r>
              <a:rPr lang="ru-RU" sz="21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1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1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було</a:t>
            </a:r>
            <a:r>
              <a:rPr lang="ru-RU" sz="21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1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відібрано</a:t>
            </a:r>
            <a:r>
              <a:rPr lang="ru-RU" sz="21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1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жовтні</a:t>
            </a:r>
            <a:r>
              <a:rPr lang="ru-RU" sz="21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2017 р.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06" y="3911966"/>
            <a:ext cx="9000000" cy="1588736"/>
          </a:xfrm>
          <a:prstGeom prst="rect">
            <a:avLst/>
          </a:prstGeom>
          <a:gradFill>
            <a:gsLst>
              <a:gs pos="0">
                <a:srgbClr val="FFFFFB"/>
              </a:gs>
              <a:gs pos="100000">
                <a:srgbClr val="D4EDB9"/>
              </a:gs>
            </a:gsLst>
            <a:lin ang="5400000" scaled="0"/>
          </a:gra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1778516"/>
            <a:ext cx="9000000" cy="650352"/>
          </a:xfrm>
          <a:prstGeom prst="rect">
            <a:avLst/>
          </a:prstGeom>
          <a:gradFill>
            <a:gsLst>
              <a:gs pos="0">
                <a:srgbClr val="FFFFFB"/>
              </a:gs>
              <a:gs pos="100000">
                <a:srgbClr val="E5F4D4"/>
              </a:gs>
            </a:gsLst>
            <a:lin ang="5400000" scaled="0"/>
          </a:gra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008" y="857232"/>
            <a:ext cx="9000000" cy="857256"/>
          </a:xfrm>
          <a:prstGeom prst="rect">
            <a:avLst/>
          </a:prstGeom>
          <a:gradFill>
            <a:gsLst>
              <a:gs pos="0">
                <a:srgbClr val="FFFFFB"/>
              </a:gs>
              <a:gs pos="100000">
                <a:srgbClr val="E5F4D4"/>
              </a:gs>
            </a:gsLst>
            <a:lin ang="5400000" scaled="0"/>
          </a:gra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059832" y="-25642"/>
            <a:ext cx="2952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Висновки</a:t>
            </a:r>
            <a:endParaRPr lang="ru-RU" sz="40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16180" y="3931042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 При тестуванні на </a:t>
            </a:r>
            <a:r>
              <a:rPr lang="uk-UA" sz="1600" dirty="0" err="1" smtClean="0">
                <a:latin typeface="Times New Roman CYR" charset="-52"/>
                <a:ea typeface="Calibri" pitchFamily="34" charset="0"/>
                <a:cs typeface="Times New Roman CYR" charset="-52"/>
              </a:rPr>
              <a:t>церіодафніях</a:t>
            </a: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, за рівнем гострої летальної токсичності визначено ступінь і клас токсичності стічних вод:</a:t>
            </a:r>
          </a:p>
          <a:p>
            <a:pPr marL="3556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ставок № 1 – високотоксичний, клас І</a:t>
            </a:r>
            <a:r>
              <a:rPr lang="en-US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V</a:t>
            </a: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;</a:t>
            </a:r>
          </a:p>
          <a:p>
            <a:pPr marL="3556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ставок № 2 – </a:t>
            </a:r>
            <a:r>
              <a:rPr lang="uk-UA" sz="1600" dirty="0" err="1" smtClean="0">
                <a:latin typeface="Times New Roman CYR" charset="-52"/>
                <a:ea typeface="Calibri" pitchFamily="34" charset="0"/>
                <a:cs typeface="Times New Roman CYR" charset="-52"/>
              </a:rPr>
              <a:t>середньотоксичний</a:t>
            </a: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, клас ІІІ;</a:t>
            </a:r>
          </a:p>
          <a:p>
            <a:pPr marL="3556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ставки № 3, № 4, №5 – слаботоксичний, клас ІІ;</a:t>
            </a:r>
          </a:p>
          <a:p>
            <a:pPr marL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ставок № 6 (природна водойма) – нетоксичний, клас І.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92696"/>
            <a:ext cx="9144000" cy="45719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69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44" y="857232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 Тест-контроль забрудненості стічної води за допомогою ряски малої показав, що на виході із </a:t>
            </a:r>
            <a:r>
              <a:rPr lang="uk-UA" sz="1600" dirty="0" err="1" smtClean="0">
                <a:latin typeface="Times New Roman CYR" charset="-52"/>
                <a:ea typeface="Calibri" pitchFamily="34" charset="0"/>
                <a:cs typeface="Times New Roman CYR" charset="-52"/>
              </a:rPr>
              <a:t>біоплато</a:t>
            </a: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в </a:t>
            </a:r>
            <a:r>
              <a:rPr lang="uk-UA" sz="1600" dirty="0" err="1" smtClean="0">
                <a:latin typeface="Times New Roman CYR" charset="-52"/>
                <a:ea typeface="Calibri" pitchFamily="34" charset="0"/>
                <a:cs typeface="Times New Roman CYR" charset="-52"/>
              </a:rPr>
              <a:t>Беньківський</a:t>
            </a: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ставок вода була помірно забруднена (процент пошкоджених щитків до загальної кількості щитків складав 12 %). </a:t>
            </a:r>
            <a:endParaRPr lang="ru-RU" sz="16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2844" y="1812185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buFontTx/>
              <a:buChar char="•"/>
            </a:pP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 За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 CYR" charset="-52"/>
              </a:rPr>
              <a:t>результатами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 CYR" charset="-52"/>
              </a:rPr>
              <a:t>біотестування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 CYR" charset="-52"/>
              </a:rPr>
              <a:t> на цибулі встановлено, що в ставках № 1 та </a:t>
            </a: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№ 2 спостерігалась значна </a:t>
            </a:r>
            <a:r>
              <a:rPr lang="uk-UA" sz="1600" dirty="0" err="1" smtClean="0">
                <a:latin typeface="Times New Roman CYR" charset="-52"/>
                <a:ea typeface="Calibri" pitchFamily="34" charset="0"/>
                <a:cs typeface="Times New Roman CYR" charset="-52"/>
              </a:rPr>
              <a:t>пригнічувальна</a:t>
            </a: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дія – 7% та 23% відносно контролю.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06" y="2500306"/>
            <a:ext cx="9000000" cy="650352"/>
          </a:xfrm>
          <a:prstGeom prst="rect">
            <a:avLst/>
          </a:prstGeom>
          <a:gradFill>
            <a:gsLst>
              <a:gs pos="0">
                <a:srgbClr val="FFFFFB"/>
              </a:gs>
              <a:gs pos="100000">
                <a:srgbClr val="E5F4D4"/>
              </a:gs>
            </a:gsLst>
            <a:lin ang="5400000" scaled="0"/>
          </a:gra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250030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 При </a:t>
            </a:r>
            <a:r>
              <a:rPr lang="uk-UA" sz="1600" dirty="0" err="1" smtClean="0">
                <a:latin typeface="Times New Roman CYR" charset="-52"/>
                <a:ea typeface="Calibri" pitchFamily="34" charset="0"/>
                <a:cs typeface="Times New Roman CYR" charset="-52"/>
              </a:rPr>
              <a:t>біотестуванні</a:t>
            </a: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на пшениці встановлено, що ріст пшениці порівняно з контролем коливався в межах 5-90 %.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594" y="3214686"/>
            <a:ext cx="9000000" cy="650352"/>
          </a:xfrm>
          <a:prstGeom prst="rect">
            <a:avLst/>
          </a:prstGeom>
          <a:gradFill>
            <a:gsLst>
              <a:gs pos="0">
                <a:srgbClr val="FFFFFB"/>
              </a:gs>
              <a:gs pos="100000">
                <a:srgbClr val="E5F4D4"/>
              </a:gs>
            </a:gsLst>
            <a:lin ang="5400000" scaled="0"/>
          </a:gra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4314" y="3272853"/>
            <a:ext cx="87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 Отримані дані </a:t>
            </a:r>
            <a:r>
              <a:rPr lang="uk-UA" sz="1600" dirty="0" err="1" smtClean="0">
                <a:latin typeface="Times New Roman CYR" charset="-52"/>
                <a:ea typeface="Calibri" pitchFamily="34" charset="0"/>
                <a:cs typeface="Times New Roman CYR" charset="-52"/>
              </a:rPr>
              <a:t>біоіндикації</a:t>
            </a: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водними безхребетними показали, що індекс </a:t>
            </a:r>
            <a:r>
              <a:rPr lang="uk-UA" sz="1600" dirty="0" err="1" smtClean="0">
                <a:latin typeface="Times New Roman CYR" charset="-52"/>
                <a:ea typeface="Calibri" pitchFamily="34" charset="0"/>
                <a:cs typeface="Times New Roman CYR" charset="-52"/>
              </a:rPr>
              <a:t>Майера</a:t>
            </a:r>
            <a:r>
              <a:rPr lang="uk-UA" sz="1600" dirty="0" smtClean="0">
                <a:latin typeface="Times New Roman CYR" charset="-52"/>
                <a:ea typeface="Calibri" pitchFamily="34" charset="0"/>
                <a:cs typeface="Times New Roman CYR" charset="-52"/>
              </a:rPr>
              <a:t> був найбільшим у ставках № 4 і № 5 (помірно забруднена).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594" y="5643578"/>
            <a:ext cx="9000000" cy="1071570"/>
          </a:xfrm>
          <a:prstGeom prst="rect">
            <a:avLst/>
          </a:prstGeom>
          <a:gradFill>
            <a:gsLst>
              <a:gs pos="0">
                <a:srgbClr val="FFFFFB"/>
              </a:gs>
              <a:gs pos="100000">
                <a:srgbClr val="D4EDB9"/>
              </a:gs>
            </a:gsLst>
            <a:lin ang="5400000" scaled="0"/>
          </a:gra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69572" y="5668850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lvl="0" algn="just" eaLnBrk="0" hangingPunct="0"/>
            <a:r>
              <a:rPr lang="uk-UA" sz="1800" b="1" dirty="0" smtClean="0">
                <a:solidFill>
                  <a:srgbClr val="C00000"/>
                </a:solidFill>
                <a:latin typeface="Times New Roman CYR" charset="-52"/>
                <a:ea typeface="Calibri" pitchFamily="34" charset="0"/>
                <a:cs typeface="Times New Roman CYR" charset="-52"/>
              </a:rPr>
              <a:t>Отримані  дані  досліджень  за всіма показниками дають  змогу  стверджувати,  що стічні води після очищення не забруднюють </a:t>
            </a:r>
            <a:r>
              <a:rPr lang="uk-UA" sz="1800" b="1" dirty="0" err="1" smtClean="0">
                <a:solidFill>
                  <a:srgbClr val="C00000"/>
                </a:solidFill>
                <a:latin typeface="Times New Roman CYR" charset="-52"/>
                <a:ea typeface="Calibri" pitchFamily="34" charset="0"/>
                <a:cs typeface="Times New Roman CYR" charset="-52"/>
              </a:rPr>
              <a:t>Беньківський</a:t>
            </a:r>
            <a:r>
              <a:rPr lang="uk-UA" sz="1800" b="1" dirty="0" smtClean="0">
                <a:solidFill>
                  <a:srgbClr val="C00000"/>
                </a:solidFill>
                <a:latin typeface="Times New Roman CYR" charset="-52"/>
                <a:ea typeface="Calibri" pitchFamily="34" charset="0"/>
                <a:cs typeface="Times New Roman CYR" charset="-52"/>
              </a:rPr>
              <a:t> ставок. Пропонуємо вести моніторинг  стану  </a:t>
            </a:r>
            <a:r>
              <a:rPr lang="uk-UA" sz="1800" b="1" dirty="0" err="1" smtClean="0">
                <a:solidFill>
                  <a:srgbClr val="C00000"/>
                </a:solidFill>
                <a:latin typeface="Times New Roman CYR" charset="-52"/>
                <a:ea typeface="Calibri" pitchFamily="34" charset="0"/>
                <a:cs typeface="Times New Roman CYR" charset="-52"/>
              </a:rPr>
              <a:t>біоплато</a:t>
            </a:r>
            <a:r>
              <a:rPr lang="uk-UA" sz="1800" b="1" dirty="0" smtClean="0">
                <a:solidFill>
                  <a:srgbClr val="C00000"/>
                </a:solidFill>
                <a:latin typeface="Times New Roman CYR" charset="-52"/>
                <a:ea typeface="Calibri" pitchFamily="34" charset="0"/>
                <a:cs typeface="Times New Roman CYR" charset="-52"/>
              </a:rPr>
              <a:t>  щорічно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0825" y="1004247"/>
            <a:ext cx="8713663" cy="1224557"/>
          </a:xfrm>
          <a:prstGeom prst="roundRect">
            <a:avLst/>
          </a:prstGeom>
          <a:solidFill>
            <a:srgbClr val="E2EFCD"/>
          </a:solidFill>
          <a:ln>
            <a:solidFill>
              <a:srgbClr val="7C9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7" name="Прямоугольник 7"/>
          <p:cNvSpPr>
            <a:spLocks noChangeArrowheads="1"/>
          </p:cNvSpPr>
          <p:nvPr/>
        </p:nvSpPr>
        <p:spPr bwMode="auto">
          <a:xfrm>
            <a:off x="250825" y="1077272"/>
            <a:ext cx="8893175" cy="10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uk-UA" sz="2700" dirty="0"/>
              <a:t>визначити  оцінку стану якості стічних вод за допомогою чутливих і толерантних до забруднення </a:t>
            </a:r>
            <a:r>
              <a:rPr lang="uk-UA" sz="2700" dirty="0" err="1"/>
              <a:t>гідробіонтів</a:t>
            </a:r>
            <a:r>
              <a:rPr lang="uk-UA" sz="2700" dirty="0"/>
              <a:t>. </a:t>
            </a:r>
            <a:endParaRPr lang="ru-RU" sz="2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8604"/>
            <a:ext cx="6963116" cy="584775"/>
          </a:xfrm>
          <a:prstGeom prst="rect">
            <a:avLst/>
          </a:prstGeom>
          <a:solidFill>
            <a:srgbClr val="5C7D27"/>
          </a:solidFill>
          <a:ln>
            <a:solidFill>
              <a:srgbClr val="7DF3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Мета  дослідницького проекту</a:t>
            </a:r>
            <a:endParaRPr lang="ru-RU" sz="3200" b="1" spc="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2447" y="3045059"/>
            <a:ext cx="8713663" cy="1295673"/>
          </a:xfrm>
          <a:prstGeom prst="roundRect">
            <a:avLst/>
          </a:prstGeom>
          <a:solidFill>
            <a:srgbClr val="E2EFCD"/>
          </a:solidFill>
          <a:ln>
            <a:solidFill>
              <a:srgbClr val="7C9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6910" y="3116498"/>
            <a:ext cx="8291512" cy="108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2800" dirty="0" smtClean="0"/>
              <a:t>процес негативного впливу стічних вод із </a:t>
            </a:r>
            <a:r>
              <a:rPr lang="uk-UA" sz="2800" dirty="0" err="1" smtClean="0"/>
              <a:t>біоплато</a:t>
            </a:r>
            <a:r>
              <a:rPr lang="uk-UA" sz="2800" dirty="0" smtClean="0"/>
              <a:t> на природну водойму.</a:t>
            </a:r>
            <a:r>
              <a:rPr lang="uk-UA" sz="2800" b="1" dirty="0"/>
              <a:t> 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468525"/>
            <a:ext cx="4680520" cy="584775"/>
          </a:xfrm>
          <a:prstGeom prst="rect">
            <a:avLst/>
          </a:prstGeom>
          <a:solidFill>
            <a:srgbClr val="5C7D27"/>
          </a:solidFill>
          <a:ln>
            <a:solidFill>
              <a:srgbClr val="7DF3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Об’єкт 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r>
              <a:rPr lang="uk-UA" sz="3200" b="1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досліджень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6985" y="4572008"/>
            <a:ext cx="5472608" cy="584775"/>
          </a:xfrm>
          <a:prstGeom prst="rect">
            <a:avLst/>
          </a:prstGeom>
          <a:solidFill>
            <a:srgbClr val="5C7D27"/>
          </a:solidFill>
          <a:ln>
            <a:solidFill>
              <a:srgbClr val="7DF3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spc="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Предмет  </a:t>
            </a:r>
            <a:r>
              <a:rPr lang="uk-UA" sz="3200" b="1" spc="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дослідження </a:t>
            </a:r>
            <a:endParaRPr lang="ru-RU" sz="3200" b="1" spc="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5147302"/>
            <a:ext cx="8713663" cy="1296913"/>
          </a:xfrm>
          <a:prstGeom prst="roundRect">
            <a:avLst/>
          </a:prstGeom>
          <a:solidFill>
            <a:srgbClr val="E2EFCD"/>
          </a:solidFill>
          <a:ln>
            <a:solidFill>
              <a:srgbClr val="7C9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58745" y="5202866"/>
            <a:ext cx="8291512" cy="108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uk-UA" sz="2800" dirty="0" smtClean="0"/>
              <a:t>Ступінь </a:t>
            </a:r>
            <a:r>
              <a:rPr lang="uk-UA" sz="2800" dirty="0"/>
              <a:t>забруднення води, яка стікає у </a:t>
            </a:r>
            <a:r>
              <a:rPr lang="uk-UA" sz="2800" dirty="0" err="1"/>
              <a:t>Беньківський</a:t>
            </a:r>
            <a:r>
              <a:rPr lang="uk-UA" sz="2800" dirty="0"/>
              <a:t> </a:t>
            </a:r>
            <a:r>
              <a:rPr lang="uk-UA" sz="2800" dirty="0" smtClean="0"/>
              <a:t>ставок поблизу селища Шевченкове.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6180" y="5000636"/>
            <a:ext cx="8784976" cy="1643074"/>
          </a:xfrm>
          <a:prstGeom prst="rect">
            <a:avLst/>
          </a:prstGeom>
          <a:gradFill>
            <a:gsLst>
              <a:gs pos="0">
                <a:srgbClr val="E5D1A9"/>
              </a:gs>
              <a:gs pos="15000">
                <a:srgbClr val="E8F6B4"/>
              </a:gs>
              <a:gs pos="85000">
                <a:srgbClr val="E9F6B4"/>
              </a:gs>
              <a:gs pos="100000">
                <a:srgbClr val="E5D1A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876"/>
            <a:ext cx="8784976" cy="1285884"/>
          </a:xfrm>
          <a:prstGeom prst="rect">
            <a:avLst/>
          </a:prstGeom>
          <a:gradFill>
            <a:gsLst>
              <a:gs pos="0">
                <a:srgbClr val="E5D1A9"/>
              </a:gs>
              <a:gs pos="15000">
                <a:srgbClr val="E8F6B4"/>
              </a:gs>
              <a:gs pos="85000">
                <a:srgbClr val="E9F6B4"/>
              </a:gs>
              <a:gs pos="100000">
                <a:srgbClr val="E5D1A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00108"/>
            <a:ext cx="8784976" cy="2357454"/>
          </a:xfrm>
          <a:prstGeom prst="rect">
            <a:avLst/>
          </a:prstGeom>
          <a:gradFill>
            <a:gsLst>
              <a:gs pos="0">
                <a:srgbClr val="E5D1A9"/>
              </a:gs>
              <a:gs pos="15000">
                <a:srgbClr val="E8F6B4"/>
              </a:gs>
              <a:gs pos="85000">
                <a:srgbClr val="E9F6B4"/>
              </a:gs>
              <a:gs pos="100000">
                <a:srgbClr val="E5D1A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85720" y="975935"/>
            <a:ext cx="87852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eaLnBrk="0" hangingPunct="0">
              <a:lnSpc>
                <a:spcPct val="120000"/>
              </a:lnSpc>
              <a:buFont typeface="Times New Roman" pitchFamily="18" charset="0"/>
              <a:buAutoNum type="arabicPeriod"/>
              <a:tabLst>
                <a:tab pos="1095375" algn="l"/>
              </a:tabLst>
            </a:pPr>
            <a:r>
              <a:rPr lang="uk-UA" sz="3000" dirty="0" smtClean="0">
                <a:latin typeface="Times New Roman CYR" pitchFamily="18" charset="0"/>
                <a:cs typeface="Times New Roman" pitchFamily="18" charset="0"/>
              </a:rPr>
              <a:t>Провести </a:t>
            </a:r>
            <a:r>
              <a:rPr lang="uk-UA" sz="3000" dirty="0">
                <a:latin typeface="Times New Roman CYR" pitchFamily="18" charset="0"/>
                <a:cs typeface="Times New Roman" pitchFamily="18" charset="0"/>
              </a:rPr>
              <a:t>тест-контроль стічних вод, взятих на різних ділянках </a:t>
            </a:r>
            <a:r>
              <a:rPr lang="uk-UA" sz="3000" dirty="0" err="1">
                <a:latin typeface="Times New Roman CYR" pitchFamily="18" charset="0"/>
                <a:cs typeface="Times New Roman" pitchFamily="18" charset="0"/>
              </a:rPr>
              <a:t>біоплато</a:t>
            </a:r>
            <a:r>
              <a:rPr lang="uk-UA" sz="3000" dirty="0">
                <a:latin typeface="Times New Roman CYR" pitchFamily="18" charset="0"/>
                <a:cs typeface="Times New Roman" pitchFamily="18" charset="0"/>
              </a:rPr>
              <a:t> за допомогою </a:t>
            </a:r>
            <a:r>
              <a:rPr lang="uk-UA" sz="3000" dirty="0" smtClean="0">
                <a:latin typeface="Times New Roman CYR" pitchFamily="18" charset="0"/>
                <a:cs typeface="Times New Roman" pitchFamily="18" charset="0"/>
              </a:rPr>
              <a:t>рослин </a:t>
            </a:r>
            <a:r>
              <a:rPr lang="uk-UA" sz="3000" dirty="0">
                <a:latin typeface="Times New Roman CYR" pitchFamily="18" charset="0"/>
                <a:cs typeface="Times New Roman" pitchFamily="18" charset="0"/>
              </a:rPr>
              <a:t>ряски </a:t>
            </a:r>
            <a:r>
              <a:rPr lang="uk-UA" sz="3000" dirty="0" smtClean="0">
                <a:latin typeface="Times New Roman CYR" pitchFamily="18" charset="0"/>
                <a:cs typeface="Times New Roman" pitchFamily="18" charset="0"/>
              </a:rPr>
              <a:t>малої, цибулі звичайної, пшениці звичайної. 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Завдання  проекту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1520" y="836712"/>
            <a:ext cx="8712968" cy="0"/>
          </a:xfrm>
          <a:prstGeom prst="line">
            <a:avLst/>
          </a:prstGeom>
          <a:noFill/>
          <a:ln w="25400">
            <a:solidFill>
              <a:srgbClr val="CC27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8807" y="3634340"/>
            <a:ext cx="8785225" cy="11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eaLnBrk="0" hangingPunct="0">
              <a:lnSpc>
                <a:spcPct val="120000"/>
              </a:lnSpc>
              <a:buFont typeface="+mj-lt"/>
              <a:buAutoNum type="arabicPeriod" startAt="2"/>
              <a:tabLst>
                <a:tab pos="1095375" algn="l"/>
              </a:tabLst>
            </a:pPr>
            <a:r>
              <a:rPr lang="uk-UA" sz="3000" dirty="0" smtClean="0">
                <a:latin typeface="Times New Roman CYR" pitchFamily="18" charset="0"/>
                <a:cs typeface="Times New Roman" pitchFamily="18" charset="0"/>
              </a:rPr>
              <a:t>Оцінити </a:t>
            </a:r>
            <a:r>
              <a:rPr lang="uk-UA" sz="3000" dirty="0">
                <a:latin typeface="Times New Roman CYR" pitchFamily="18" charset="0"/>
                <a:cs typeface="Times New Roman" pitchFamily="18" charset="0"/>
              </a:rPr>
              <a:t>забруднення води методом </a:t>
            </a:r>
            <a:r>
              <a:rPr lang="uk-UA" sz="3000" dirty="0" err="1">
                <a:latin typeface="Times New Roman CYR" pitchFamily="18" charset="0"/>
                <a:cs typeface="Times New Roman" pitchFamily="18" charset="0"/>
              </a:rPr>
              <a:t>біоіндикації</a:t>
            </a:r>
            <a:r>
              <a:rPr lang="uk-UA" sz="3000" dirty="0">
                <a:latin typeface="Times New Roman CYR" pitchFamily="18" charset="0"/>
                <a:cs typeface="Times New Roman" pitchFamily="18" charset="0"/>
              </a:rPr>
              <a:t> безхребетними </a:t>
            </a:r>
            <a:r>
              <a:rPr lang="uk-UA" sz="3000" dirty="0" smtClean="0">
                <a:latin typeface="Times New Roman CYR" pitchFamily="18" charset="0"/>
                <a:cs typeface="Times New Roman" pitchFamily="18" charset="0"/>
              </a:rPr>
              <a:t>тваринами в польових умовах. </a:t>
            </a:r>
            <a:endParaRPr lang="uk-UA" sz="3000" dirty="0">
              <a:latin typeface="Times New Roman CYR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162006"/>
            <a:ext cx="82089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4363" lvl="0" indent="-442913">
              <a:lnSpc>
                <a:spcPct val="90000"/>
              </a:lnSpc>
              <a:buFont typeface="+mj-lt"/>
              <a:buAutoNum type="arabicPeriod" startAt="3"/>
            </a:pPr>
            <a:r>
              <a:rPr lang="uk-UA" sz="3000" dirty="0" smtClean="0">
                <a:solidFill>
                  <a:srgbClr val="2B3616"/>
                </a:solidFill>
              </a:rPr>
              <a:t>Провести  </a:t>
            </a:r>
            <a:r>
              <a:rPr lang="uk-UA" sz="3000" dirty="0" err="1" smtClean="0">
                <a:solidFill>
                  <a:srgbClr val="2B3616"/>
                </a:solidFill>
              </a:rPr>
              <a:t>еколого-токсикологічні</a:t>
            </a:r>
            <a:r>
              <a:rPr lang="uk-UA" sz="3000" dirty="0" smtClean="0">
                <a:solidFill>
                  <a:srgbClr val="2B3616"/>
                </a:solidFill>
              </a:rPr>
              <a:t>  дослідження стічних  вод  в  лабораторних  умовах  на ракоподібних (</a:t>
            </a:r>
            <a:r>
              <a:rPr lang="uk-UA" sz="3000" dirty="0" err="1" smtClean="0">
                <a:solidFill>
                  <a:srgbClr val="2B3616"/>
                </a:solidFill>
              </a:rPr>
              <a:t>церіодафніях</a:t>
            </a:r>
            <a:r>
              <a:rPr lang="uk-UA" sz="3000" dirty="0" smtClean="0">
                <a:solidFill>
                  <a:srgbClr val="2B3616"/>
                </a:solidFill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71736" y="58143"/>
            <a:ext cx="5112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Методи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дослідження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3143272" cy="2084921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38000"/>
              </a:prstClr>
            </a:outerShdw>
          </a:effectLst>
        </p:spPr>
      </p:pic>
      <p:sp>
        <p:nvSpPr>
          <p:cNvPr id="8" name="Выноска со стрелкой вправо 7"/>
          <p:cNvSpPr/>
          <p:nvPr/>
        </p:nvSpPr>
        <p:spPr>
          <a:xfrm flipH="1">
            <a:off x="4071934" y="928670"/>
            <a:ext cx="4891090" cy="1440160"/>
          </a:xfrm>
          <a:prstGeom prst="rightArrowCallout">
            <a:avLst>
              <a:gd name="adj1" fmla="val 40190"/>
              <a:gd name="adj2" fmla="val 38228"/>
              <a:gd name="adj3" fmla="val 13374"/>
              <a:gd name="adj4" fmla="val 90472"/>
            </a:avLst>
          </a:prstGeom>
          <a:solidFill>
            <a:srgbClr val="639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тестування за допомогою рослини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(ряска, цибуля, пшениця)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602649"/>
            <a:ext cx="2808312" cy="2106672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38000"/>
              </a:prstClr>
            </a:outerShdw>
          </a:effec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394396" y="3071810"/>
            <a:ext cx="3891852" cy="2000264"/>
          </a:xfrm>
          <a:prstGeom prst="rightArrowCallout">
            <a:avLst>
              <a:gd name="adj1" fmla="val 46164"/>
              <a:gd name="adj2" fmla="val 38227"/>
              <a:gd name="adj3" fmla="val 10878"/>
              <a:gd name="adj4" fmla="val 90990"/>
            </a:avLst>
          </a:prstGeom>
          <a:solidFill>
            <a:srgbClr val="639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біоіндикації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безхребетними тваринами у польових умовах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602649"/>
            <a:ext cx="1584176" cy="2112235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38000"/>
              </a:prstClr>
            </a:outerShdw>
          </a:effectLst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142844" y="714356"/>
            <a:ext cx="8892480" cy="50348"/>
          </a:xfrm>
          <a:prstGeom prst="line">
            <a:avLst/>
          </a:prstGeom>
          <a:noFill/>
          <a:ln w="25400">
            <a:solidFill>
              <a:srgbClr val="CC27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929198"/>
            <a:ext cx="2428892" cy="1739592"/>
          </a:xfrm>
          <a:prstGeom prst="rect">
            <a:avLst/>
          </a:prstGeom>
          <a:noFill/>
          <a:ln w="9525">
            <a:solidFill>
              <a:srgbClr val="014B03">
                <a:alpha val="78000"/>
              </a:srgbClr>
            </a:solidFill>
            <a:miter lim="800000"/>
            <a:headEnd/>
            <a:tailEnd/>
          </a:ln>
          <a:effectLst>
            <a:outerShdw blurRad="139700" dist="889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15" name="Выноска со стрелкой вправо 14"/>
          <p:cNvSpPr/>
          <p:nvPr/>
        </p:nvSpPr>
        <p:spPr>
          <a:xfrm>
            <a:off x="251520" y="5214950"/>
            <a:ext cx="5963554" cy="1512000"/>
          </a:xfrm>
          <a:prstGeom prst="rightArrowCallout">
            <a:avLst>
              <a:gd name="adj1" fmla="val 40405"/>
              <a:gd name="adj2" fmla="val 38228"/>
              <a:gd name="adj3" fmla="val 14120"/>
              <a:gd name="adj4" fmla="val 90990"/>
            </a:avLst>
          </a:prstGeom>
          <a:solidFill>
            <a:srgbClr val="639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14346" y="5143512"/>
            <a:ext cx="6249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3175" algn="ctr"/>
            <a:r>
              <a:rPr lang="uk-UA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  </a:t>
            </a:r>
            <a:r>
              <a:rPr lang="uk-UA" sz="32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біотестування</a:t>
            </a:r>
            <a:r>
              <a:rPr lang="uk-UA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за  допомогою ракоподібних </a:t>
            </a:r>
          </a:p>
          <a:p>
            <a:pPr marL="88900" indent="3175" algn="ctr"/>
            <a:r>
              <a:rPr lang="uk-UA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(тест культура – </a:t>
            </a:r>
            <a:r>
              <a:rPr lang="uk-UA" sz="32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церіодафнія</a:t>
            </a:r>
            <a:r>
              <a:rPr lang="uk-UA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ru-RU" sz="320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214282" y="1285860"/>
            <a:ext cx="5040560" cy="1872208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0330" y="71414"/>
            <a:ext cx="5072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ісце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досл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і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джень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692696"/>
            <a:ext cx="9144000" cy="45719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069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5040560" cy="3000708"/>
          </a:xfrm>
          <a:prstGeom prst="rect">
            <a:avLst/>
          </a:prstGeom>
          <a:noFill/>
          <a:ln w="9525">
            <a:solidFill>
              <a:srgbClr val="014B03">
                <a:alpha val="78000"/>
              </a:srgbClr>
            </a:solidFill>
            <a:miter lim="800000"/>
            <a:headEnd/>
            <a:tailEnd/>
          </a:ln>
          <a:effectLst>
            <a:outerShdw blurRad="139700" dist="889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1340768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 smtClean="0"/>
              <a:t>Б</a:t>
            </a:r>
            <a:r>
              <a:rPr lang="uk-UA" sz="3000" b="1" dirty="0" err="1" smtClean="0"/>
              <a:t>іоплато</a:t>
            </a:r>
            <a:r>
              <a:rPr lang="uk-UA" sz="3000" b="1" dirty="0" smtClean="0"/>
              <a:t> – сучасний метод </a:t>
            </a:r>
          </a:p>
          <a:p>
            <a:pPr lvl="0"/>
            <a:r>
              <a:rPr lang="uk-UA" sz="3000" b="1" dirty="0" smtClean="0"/>
              <a:t>біологічного  очищення </a:t>
            </a:r>
          </a:p>
          <a:p>
            <a:pPr lvl="0"/>
            <a:r>
              <a:rPr lang="uk-UA" sz="3000" b="1" dirty="0" smtClean="0"/>
              <a:t>стічних  вод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72816"/>
            <a:ext cx="3528392" cy="4704523"/>
          </a:xfrm>
          <a:prstGeom prst="rect">
            <a:avLst/>
          </a:prstGeom>
          <a:noFill/>
          <a:ln w="9525">
            <a:solidFill>
              <a:srgbClr val="014B03">
                <a:alpha val="78000"/>
              </a:srgbClr>
            </a:solidFill>
            <a:miter lim="800000"/>
            <a:headEnd/>
            <a:tailEnd/>
          </a:ln>
          <a:effectLst>
            <a:outerShdw blurRad="139700" dist="88900" dir="2700000" algn="tl" rotWithShape="0">
              <a:prstClr val="black">
                <a:alpha val="55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79512" y="116632"/>
            <a:ext cx="88569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onstantia" pitchFamily="18" charset="0"/>
              </a:rPr>
              <a:t>Тестування стічних вод за допомогою </a:t>
            </a:r>
            <a:r>
              <a:rPr lang="uk-UA" sz="3200" b="1" dirty="0" smtClean="0">
                <a:latin typeface="Constantia" pitchFamily="18" charset="0"/>
              </a:rPr>
              <a:t>  тест-культури ряски малої </a:t>
            </a:r>
            <a:r>
              <a:rPr lang="uk-UA" sz="3200" i="1" dirty="0" smtClean="0">
                <a:latin typeface="Constantia" pitchFamily="18" charset="0"/>
              </a:rPr>
              <a:t>(</a:t>
            </a:r>
            <a:r>
              <a:rPr lang="en-US" sz="3200" i="1" dirty="0">
                <a:latin typeface="Constantia" pitchFamily="18" charset="0"/>
              </a:rPr>
              <a:t>Lemma minor</a:t>
            </a:r>
            <a:r>
              <a:rPr lang="uk-UA" sz="3200" i="1" dirty="0">
                <a:latin typeface="Constantia" pitchFamily="18" charset="0"/>
              </a:rPr>
              <a:t>)</a:t>
            </a:r>
            <a:endParaRPr lang="ru-RU" sz="3200" i="1" dirty="0">
              <a:latin typeface="Constantia" pitchFamily="18" charset="0"/>
            </a:endParaRP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251520" y="1340768"/>
            <a:ext cx="8642350" cy="0"/>
          </a:xfrm>
          <a:prstGeom prst="line">
            <a:avLst/>
          </a:prstGeom>
          <a:noFill/>
          <a:ln w="25400">
            <a:solidFill>
              <a:srgbClr val="CC27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467544" y="1988840"/>
            <a:ext cx="4176464" cy="1080120"/>
          </a:xfrm>
          <a:prstGeom prst="rightArrowCallout">
            <a:avLst>
              <a:gd name="adj1" fmla="val 46164"/>
              <a:gd name="adj2" fmla="val 38228"/>
              <a:gd name="adj3" fmla="val 15080"/>
              <a:gd name="adj4" fmla="val 90745"/>
            </a:avLst>
          </a:prstGeom>
          <a:solidFill>
            <a:srgbClr val="639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Відбір  проб  води</a:t>
            </a:r>
          </a:p>
          <a:p>
            <a:pPr lvl="0"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 ставків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 flipH="1">
            <a:off x="4932040" y="4581128"/>
            <a:ext cx="3888432" cy="2016224"/>
          </a:xfrm>
          <a:prstGeom prst="rightArrowCallout">
            <a:avLst>
              <a:gd name="adj1" fmla="val 40190"/>
              <a:gd name="adj2" fmla="val 38228"/>
              <a:gd name="adj3" fmla="val 13374"/>
              <a:gd name="adj4" fmla="val 87943"/>
            </a:avLst>
          </a:prstGeom>
          <a:solidFill>
            <a:srgbClr val="639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 відібраних проб води у лабораторії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960440" cy="2664296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38000"/>
              </a:prst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4320480" cy="2952328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38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79512" y="116632"/>
            <a:ext cx="88569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onstantia" pitchFamily="18" charset="0"/>
              </a:rPr>
              <a:t>Тестування стічних вод за допомогою </a:t>
            </a:r>
            <a:r>
              <a:rPr lang="uk-UA" sz="3200" b="1" dirty="0" smtClean="0">
                <a:latin typeface="Constantia" pitchFamily="18" charset="0"/>
              </a:rPr>
              <a:t>  тест-культури ряски малої </a:t>
            </a:r>
            <a:r>
              <a:rPr lang="uk-UA" sz="3200" i="1" dirty="0" smtClean="0">
                <a:latin typeface="Constantia" pitchFamily="18" charset="0"/>
              </a:rPr>
              <a:t>(</a:t>
            </a:r>
            <a:r>
              <a:rPr lang="en-US" sz="3200" i="1" dirty="0">
                <a:latin typeface="Constantia" pitchFamily="18" charset="0"/>
              </a:rPr>
              <a:t>Lemma minor</a:t>
            </a:r>
            <a:r>
              <a:rPr lang="uk-UA" sz="3200" i="1" dirty="0">
                <a:latin typeface="Constantia" pitchFamily="18" charset="0"/>
              </a:rPr>
              <a:t>)</a:t>
            </a:r>
            <a:endParaRPr lang="ru-RU" sz="3200" i="1" dirty="0">
              <a:latin typeface="Constantia" pitchFamily="18" charset="0"/>
            </a:endParaRP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251520" y="1340768"/>
            <a:ext cx="8642350" cy="0"/>
          </a:xfrm>
          <a:prstGeom prst="line">
            <a:avLst/>
          </a:prstGeom>
          <a:noFill/>
          <a:ln w="25400">
            <a:solidFill>
              <a:srgbClr val="CC27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79512" y="5013176"/>
            <a:ext cx="4392488" cy="1512168"/>
          </a:xfrm>
          <a:prstGeom prst="rightArrowCallout">
            <a:avLst>
              <a:gd name="adj1" fmla="val 46164"/>
              <a:gd name="adj2" fmla="val 38228"/>
              <a:gd name="adj3" fmla="val 15080"/>
              <a:gd name="adj4" fmla="val 90745"/>
            </a:avLst>
          </a:prstGeom>
          <a:solidFill>
            <a:srgbClr val="639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Таблиця </a:t>
            </a:r>
          </a:p>
          <a:p>
            <a:pPr lvl="0"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експрес-оцінки якості води за  ряскою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 flipH="1">
            <a:off x="4860032" y="1484784"/>
            <a:ext cx="3888432" cy="1512168"/>
          </a:xfrm>
          <a:prstGeom prst="rightArrowCallout">
            <a:avLst>
              <a:gd name="adj1" fmla="val 40190"/>
              <a:gd name="adj2" fmla="val 38228"/>
              <a:gd name="adj3" fmla="val 13374"/>
              <a:gd name="adj4" fmla="val 87943"/>
            </a:avLst>
          </a:prstGeom>
          <a:solidFill>
            <a:srgbClr val="639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Вимірювання довжини корінців ряски малої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556792"/>
            <a:ext cx="4176464" cy="3259679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38000"/>
              </a:prst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44008" y="3140968"/>
          <a:ext cx="4359824" cy="3605784"/>
        </p:xfrm>
        <a:graphic>
          <a:graphicData uri="http://schemas.openxmlformats.org/drawingml/2006/table">
            <a:tbl>
              <a:tblPr/>
              <a:tblGrid>
                <a:gridCol w="1119464"/>
                <a:gridCol w="601814"/>
                <a:gridCol w="657206"/>
                <a:gridCol w="657206"/>
                <a:gridCol w="657692"/>
                <a:gridCol w="666442"/>
              </a:tblGrid>
              <a:tr h="37817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%</a:t>
                      </a:r>
                      <a:r>
                        <a:rPr lang="uk-UA" sz="1800" dirty="0">
                          <a:latin typeface="Times New Roman CYR"/>
                          <a:ea typeface="Times New Roman"/>
                        </a:rPr>
                        <a:t> рослин з </a:t>
                      </a:r>
                      <a:r>
                        <a:rPr lang="uk-UA" sz="1800" dirty="0" err="1" smtClean="0">
                          <a:latin typeface="Times New Roman CYR"/>
                          <a:ea typeface="Times New Roman"/>
                        </a:rPr>
                        <a:t>пошкод-женнями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latin typeface="Times New Roman CYR"/>
                          <a:ea typeface="Times New Roman"/>
                        </a:rPr>
                        <a:t>Відношеня</a:t>
                      </a: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 числа </a:t>
                      </a:r>
                      <a:r>
                        <a:rPr lang="uk-UA" sz="2000" dirty="0" smtClean="0">
                          <a:latin typeface="Times New Roman CYR"/>
                          <a:ea typeface="Times New Roman"/>
                        </a:rPr>
                        <a:t>щитків              </a:t>
                      </a:r>
                      <a:r>
                        <a:rPr lang="uk-UA" sz="2000" dirty="0">
                          <a:latin typeface="Times New Roman CYR"/>
                          <a:ea typeface="Times New Roman"/>
                        </a:rPr>
                        <a:t>до числа особин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0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1,0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1,3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1,7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&gt;2,0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0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І, ІІ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en-US" sz="150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30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en-US" sz="150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en-US" sz="150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en-US" sz="1500" dirty="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40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en-US" sz="150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en-US" sz="150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en-US" sz="1500" dirty="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ІІІ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–­­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50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en-US" sz="150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en-US" sz="150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en-US" sz="1500" dirty="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–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–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 CYR"/>
                          <a:ea typeface="Times New Roman"/>
                        </a:rPr>
                        <a:t>&gt; 50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 CYR"/>
                          <a:ea typeface="Times New Roman"/>
                        </a:rPr>
                        <a:t>V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 CYR"/>
                          <a:ea typeface="Times New Roman"/>
                        </a:rPr>
                        <a:t>–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–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 CYR"/>
                          <a:ea typeface="Times New Roman"/>
                        </a:rPr>
                        <a:t>–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251520" y="1340768"/>
            <a:ext cx="8642350" cy="0"/>
          </a:xfrm>
          <a:prstGeom prst="line">
            <a:avLst/>
          </a:prstGeom>
          <a:noFill/>
          <a:ln w="25400">
            <a:solidFill>
              <a:srgbClr val="CC27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556792"/>
          <a:ext cx="8424936" cy="2820948"/>
        </p:xfrm>
        <a:graphic>
          <a:graphicData uri="http://schemas.openxmlformats.org/drawingml/2006/table">
            <a:tbl>
              <a:tblPr/>
              <a:tblGrid>
                <a:gridCol w="1076595"/>
                <a:gridCol w="1183645"/>
                <a:gridCol w="1399267"/>
                <a:gridCol w="1183645"/>
                <a:gridCol w="1061504"/>
                <a:gridCol w="1521408"/>
                <a:gridCol w="998872"/>
              </a:tblGrid>
              <a:tr h="1025873">
                <a:tc>
                  <a:txBody>
                    <a:bodyPr/>
                    <a:lstStyle/>
                    <a:p>
                      <a:pPr marL="2095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№ проб</a:t>
                      </a:r>
                      <a:r>
                        <a:rPr lang="uk-UA" sz="1400" b="1" dirty="0">
                          <a:latin typeface="Times New Roman CYR"/>
                          <a:ea typeface="Times New Roman"/>
                        </a:rPr>
                        <a:t>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Число </a:t>
                      </a:r>
                      <a:r>
                        <a:rPr lang="ru-RU" sz="1400" b="1" dirty="0" err="1">
                          <a:latin typeface="Times New Roman CYR"/>
                          <a:ea typeface="Times New Roman"/>
                        </a:rPr>
                        <a:t>р</a:t>
                      </a:r>
                      <a:r>
                        <a:rPr lang="uk-UA" sz="1400" b="1" dirty="0" err="1">
                          <a:latin typeface="Times New Roman CYR"/>
                          <a:ea typeface="Times New Roman"/>
                        </a:rPr>
                        <a:t>ослин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(особ</a:t>
                      </a:r>
                      <a:r>
                        <a:rPr lang="uk-UA" sz="1400" b="1" dirty="0" err="1">
                          <a:latin typeface="Times New Roman CYR"/>
                          <a:ea typeface="Times New Roman"/>
                        </a:rPr>
                        <a:t>ин</a:t>
                      </a: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 CYR"/>
                          <a:ea typeface="Times New Roman"/>
                        </a:rPr>
                        <a:t>Загальне </a:t>
                      </a: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число </a:t>
                      </a:r>
                      <a:r>
                        <a:rPr lang="ru-RU" sz="1400" b="1" dirty="0" err="1">
                          <a:latin typeface="Times New Roman CYR"/>
                          <a:ea typeface="Times New Roman"/>
                        </a:rPr>
                        <a:t>щ</a:t>
                      </a:r>
                      <a:r>
                        <a:rPr lang="en-GB" sz="1400" b="1" dirty="0" err="1">
                          <a:latin typeface="Times New Roman CYR"/>
                          <a:ea typeface="Times New Roman"/>
                        </a:rPr>
                        <a:t>итк</a:t>
                      </a:r>
                      <a:r>
                        <a:rPr lang="uk-UA" sz="1400" b="1" dirty="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en-GB" sz="1400" b="1" dirty="0">
                          <a:latin typeface="Times New Roman CYR"/>
                          <a:ea typeface="Times New Roman"/>
                        </a:rPr>
                        <a:t>в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 CYR"/>
                          <a:ea typeface="Times New Roman"/>
                        </a:rPr>
                        <a:t>Відношення щ</a:t>
                      </a:r>
                      <a:r>
                        <a:rPr lang="ru-RU" sz="1400" b="1" dirty="0" err="1">
                          <a:latin typeface="Times New Roman CYR"/>
                          <a:ea typeface="Times New Roman"/>
                        </a:rPr>
                        <a:t>итк</a:t>
                      </a:r>
                      <a:r>
                        <a:rPr lang="uk-UA" sz="1400" b="1" dirty="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в</a:t>
                      </a:r>
                      <a:r>
                        <a:rPr lang="uk-UA" sz="1400" b="1" dirty="0">
                          <a:latin typeface="Times New Roman CYR"/>
                          <a:ea typeface="Times New Roman"/>
                        </a:rPr>
                        <a:t> до числа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особ</a:t>
                      </a:r>
                      <a:r>
                        <a:rPr lang="uk-UA" sz="1400" b="1" dirty="0" err="1">
                          <a:latin typeface="Times New Roman CYR"/>
                          <a:ea typeface="Times New Roman"/>
                        </a:rPr>
                        <a:t>ин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Число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 CYR"/>
                          <a:ea typeface="Times New Roman"/>
                        </a:rPr>
                        <a:t>щ</a:t>
                      </a:r>
                      <a:r>
                        <a:rPr lang="ru-RU" sz="1400" b="1" dirty="0" err="1">
                          <a:latin typeface="Times New Roman CYR"/>
                          <a:ea typeface="Times New Roman"/>
                        </a:rPr>
                        <a:t>итк</a:t>
                      </a:r>
                      <a:r>
                        <a:rPr lang="uk-UA" sz="1400" b="1" dirty="0">
                          <a:latin typeface="Times New Roman CYR"/>
                          <a:ea typeface="Times New Roman"/>
                        </a:rPr>
                        <a:t>і</a:t>
                      </a: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в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 CYR"/>
                          <a:ea typeface="Times New Roman"/>
                        </a:rPr>
                        <a:t>з</a:t>
                      </a: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 по</a:t>
                      </a:r>
                      <a:r>
                        <a:rPr lang="uk-UA" sz="1400" b="1" dirty="0" err="1">
                          <a:latin typeface="Times New Roman CYR"/>
                          <a:ea typeface="Times New Roman"/>
                        </a:rPr>
                        <a:t>шкод</a:t>
                      </a: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же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 CYR"/>
                          <a:ea typeface="Times New Roman"/>
                        </a:rPr>
                        <a:t>н</a:t>
                      </a:r>
                      <a:r>
                        <a:rPr lang="uk-UA" sz="1400" b="1" dirty="0">
                          <a:latin typeface="Times New Roman CYR"/>
                          <a:ea typeface="Times New Roman"/>
                        </a:rPr>
                        <a:t>н</a:t>
                      </a:r>
                      <a:r>
                        <a:rPr lang="ru-RU" sz="1400" b="1" dirty="0" err="1">
                          <a:latin typeface="Times New Roman CYR"/>
                          <a:ea typeface="Times New Roman"/>
                        </a:rPr>
                        <a:t>ями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% щитков с </a:t>
                      </a:r>
                      <a:r>
                        <a:rPr lang="ru-RU" sz="1400" b="1" dirty="0" err="1" smtClean="0">
                          <a:latin typeface="Times New Roman CYR"/>
                          <a:ea typeface="Times New Roman"/>
                        </a:rPr>
                        <a:t>пошкодженнямв</a:t>
                      </a:r>
                      <a:r>
                        <a:rPr lang="ru-RU" sz="1400" b="1" dirty="0" smtClean="0"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 CYR"/>
                          <a:ea typeface="Times New Roman"/>
                        </a:rPr>
                        <a:t>загальній</a:t>
                      </a:r>
                      <a:r>
                        <a:rPr lang="ru-RU" sz="1400" b="1" dirty="0" smtClean="0"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 CYR"/>
                          <a:ea typeface="Times New Roman"/>
                        </a:rPr>
                        <a:t>кількості</a:t>
                      </a:r>
                      <a:r>
                        <a:rPr lang="ru-RU" sz="1400" b="1" dirty="0" smtClean="0"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 CYR"/>
                          <a:ea typeface="Times New Roman"/>
                        </a:rPr>
                        <a:t>щитків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 CYR"/>
                          <a:ea typeface="Times New Roman"/>
                        </a:rPr>
                        <a:t>Класс </a:t>
                      </a:r>
                      <a:endParaRPr lang="ru-RU" sz="1400" b="1" dirty="0" smtClean="0">
                        <a:latin typeface="Times New Roman CYR"/>
                        <a:ea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 CYR"/>
                          <a:ea typeface="Times New Roman"/>
                        </a:rPr>
                        <a:t>Чистоти</a:t>
                      </a:r>
                      <a:r>
                        <a:rPr lang="ru-RU" sz="1400" b="1" dirty="0" smtClean="0">
                          <a:latin typeface="Times New Roman CYR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 CYR"/>
                          <a:ea typeface="Times New Roman"/>
                        </a:rPr>
                        <a:t>води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14">
                <a:tc>
                  <a:txBody>
                    <a:bodyPr/>
                    <a:lstStyle/>
                    <a:p>
                      <a:pPr marL="2095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 CYR"/>
                          <a:ea typeface="Times New Roman"/>
                        </a:rPr>
                        <a:t>1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 CYR"/>
                          <a:ea typeface="Times New Roman"/>
                        </a:rPr>
                        <a:t>1</a:t>
                      </a: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210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2,10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70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33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14">
                <a:tc>
                  <a:txBody>
                    <a:bodyPr/>
                    <a:lstStyle/>
                    <a:p>
                      <a:pPr marL="2095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 CYR"/>
                          <a:ea typeface="Times New Roman"/>
                        </a:rPr>
                        <a:t>2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 CYR"/>
                          <a:ea typeface="Times New Roman"/>
                        </a:rPr>
                        <a:t>1</a:t>
                      </a: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215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2,15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51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28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14">
                <a:tc>
                  <a:txBody>
                    <a:bodyPr/>
                    <a:lstStyle/>
                    <a:p>
                      <a:pPr marL="2095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 CYR"/>
                          <a:ea typeface="Times New Roman"/>
                        </a:rPr>
                        <a:t>3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 CYR"/>
                          <a:ea typeface="Times New Roman"/>
                        </a:rPr>
                        <a:t>1</a:t>
                      </a: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0</a:t>
                      </a:r>
                      <a:r>
                        <a:rPr lang="ru-RU" sz="1600" b="1"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230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2,3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34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15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4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14">
                <a:tc>
                  <a:txBody>
                    <a:bodyPr/>
                    <a:lstStyle/>
                    <a:p>
                      <a:pPr marL="2095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 CYR"/>
                          <a:ea typeface="Times New Roman"/>
                        </a:rPr>
                        <a:t>4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 CYR"/>
                          <a:ea typeface="Times New Roman"/>
                        </a:rPr>
                        <a:t>1</a:t>
                      </a: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0</a:t>
                      </a:r>
                      <a:r>
                        <a:rPr lang="ru-RU" sz="1600" b="1"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240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2,4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28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12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3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14">
                <a:tc>
                  <a:txBody>
                    <a:bodyPr/>
                    <a:lstStyle/>
                    <a:p>
                      <a:pPr marL="2095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 CYR"/>
                          <a:ea typeface="Times New Roman"/>
                        </a:rPr>
                        <a:t>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 CYR"/>
                          <a:ea typeface="Times New Roman"/>
                        </a:rPr>
                        <a:t>1</a:t>
                      </a: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0</a:t>
                      </a:r>
                      <a:r>
                        <a:rPr lang="ru-RU" sz="1600" b="1"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304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3,0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 CYR"/>
                          <a:ea typeface="Times New Roman"/>
                        </a:rPr>
                        <a:t>15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</a:rPr>
                        <a:t>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374" marR="57374" marT="69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79512" y="119534"/>
            <a:ext cx="8712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>
                <a:latin typeface="Constantia" pitchFamily="18" charset="0"/>
              </a:rPr>
              <a:t>Експрес-оцінка забрудненості води </a:t>
            </a:r>
            <a:r>
              <a:rPr lang="uk-UA" sz="3200" b="1" dirty="0" smtClean="0">
                <a:latin typeface="Constantia" pitchFamily="18" charset="0"/>
              </a:rPr>
              <a:t>                     за </a:t>
            </a:r>
            <a:r>
              <a:rPr lang="uk-UA" sz="3200" b="1" dirty="0">
                <a:latin typeface="Constantia" pitchFamily="18" charset="0"/>
              </a:rPr>
              <a:t>допомогою ряски малої</a:t>
            </a:r>
          </a:p>
        </p:txBody>
      </p:sp>
      <p:pic>
        <p:nvPicPr>
          <p:cNvPr id="71683" name="Picture 3" descr="http://prirodaukraine.pp.ua/images/stories/slideshoy/Lemna%20minor/Lemna%20min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45124"/>
            <a:ext cx="3240360" cy="2052228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38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7128" y="4545124"/>
            <a:ext cx="3419288" cy="2052000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38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1362</Words>
  <Application>Microsoft Office PowerPoint</Application>
  <PresentationFormat>Экран (4:3)</PresentationFormat>
  <Paragraphs>472</Paragraphs>
  <Slides>21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Оформление по умолчанию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Екологічний проект</dc:title>
  <dc:creator>SamLab.ws</dc:creator>
  <cp:lastModifiedBy>Игорь</cp:lastModifiedBy>
  <cp:revision>215</cp:revision>
  <dcterms:created xsi:type="dcterms:W3CDTF">2010-11-27T15:03:07Z</dcterms:created>
  <dcterms:modified xsi:type="dcterms:W3CDTF">2018-04-11T22:17:55Z</dcterms:modified>
</cp:coreProperties>
</file>