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1" r:id="rId2"/>
    <p:sldId id="284" r:id="rId3"/>
    <p:sldId id="263" r:id="rId4"/>
    <p:sldId id="288" r:id="rId5"/>
    <p:sldId id="281" r:id="rId6"/>
    <p:sldId id="285" r:id="rId7"/>
    <p:sldId id="292" r:id="rId8"/>
    <p:sldId id="289" r:id="rId9"/>
    <p:sldId id="290" r:id="rId10"/>
    <p:sldId id="271" r:id="rId11"/>
    <p:sldId id="272" r:id="rId12"/>
    <p:sldId id="274" r:id="rId13"/>
    <p:sldId id="270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35" autoAdjust="0"/>
  </p:normalViewPr>
  <p:slideViewPr>
    <p:cSldViewPr>
      <p:cViewPr>
        <p:scale>
          <a:sx n="85" d="100"/>
          <a:sy n="85" d="100"/>
        </p:scale>
        <p:origin x="-893" y="19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D2F16-03EA-4388-B058-EA0FF815FA33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D163C-D600-46B0-BFE7-2096628B9C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293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фото табори\Табір 17\14 червня\IMG_0680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253"/>
            <a:ext cx="9144000" cy="685774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4286256"/>
            <a:ext cx="87507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Arial Black" pitchFamily="34" charset="0"/>
              </a:rPr>
              <a:t>Підготувала </a:t>
            </a:r>
            <a:r>
              <a:rPr lang="uk-UA" sz="2400" dirty="0" err="1" smtClean="0">
                <a:latin typeface="Arial Black" pitchFamily="34" charset="0"/>
              </a:rPr>
              <a:t>Шаркова</a:t>
            </a:r>
            <a:r>
              <a:rPr lang="uk-UA" sz="2400" dirty="0" smtClean="0">
                <a:latin typeface="Arial Black" pitchFamily="34" charset="0"/>
              </a:rPr>
              <a:t> Катерина</a:t>
            </a:r>
          </a:p>
          <a:p>
            <a:r>
              <a:rPr lang="uk-UA" sz="2400" dirty="0" smtClean="0">
                <a:latin typeface="Arial Black" pitchFamily="34" charset="0"/>
              </a:rPr>
              <a:t>учениця 9 класу</a:t>
            </a:r>
          </a:p>
          <a:p>
            <a:r>
              <a:rPr lang="uk-UA" sz="2400" dirty="0" smtClean="0">
                <a:latin typeface="Arial Black" pitchFamily="34" charset="0"/>
              </a:rPr>
              <a:t>Охтирської ЗОШ І-ІІІ ст. №11</a:t>
            </a:r>
          </a:p>
          <a:p>
            <a:r>
              <a:rPr lang="uk-UA" sz="2400" dirty="0" smtClean="0">
                <a:latin typeface="Arial Black" pitchFamily="34" charset="0"/>
              </a:rPr>
              <a:t>Науковий керівник</a:t>
            </a:r>
          </a:p>
          <a:p>
            <a:r>
              <a:rPr lang="uk-UA" sz="2400" dirty="0" smtClean="0">
                <a:latin typeface="Arial Black" pitchFamily="34" charset="0"/>
              </a:rPr>
              <a:t>Хорошун В.В.,керівник гуртка-методист</a:t>
            </a:r>
          </a:p>
          <a:p>
            <a:r>
              <a:rPr lang="uk-UA" sz="2400" dirty="0" smtClean="0">
                <a:latin typeface="Arial Black" pitchFamily="34" charset="0"/>
              </a:rPr>
              <a:t>Охтирського </a:t>
            </a:r>
            <a:r>
              <a:rPr lang="uk-UA" sz="2400" dirty="0" smtClean="0">
                <a:latin typeface="Arial Black" pitchFamily="34" charset="0"/>
              </a:rPr>
              <a:t>міського центру позашкільної освіти-Мала академія наук учнівської молоді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58281" y="0"/>
            <a:ext cx="950228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lang="uk-UA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Екологічний стан Ворскли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lang="uk-UA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зоні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lang="uk-UA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антропогенного навантаження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143116"/>
            <a:ext cx="5429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Arial Black" pitchFamily="34" charset="0"/>
              </a:rPr>
              <a:t>Номінація: Еколог-Юніор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Фото 17\Водні рослини\IMG_0932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338" cy="6858000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Актуальність роботи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Вищі водні рослини мають велике значення як для водойми, так і для її мешканців. У процесі фотосинтезу рослини утворюють  органічні речовини і виділяють кисень, тим самим утворюють сприятливі умови як для своєї життєдіяльності, так і для життя тварин, що населяють водойму. Дослідження індикаторних видів водних рослин дозволяє дати оцінку екологічного стану водойми</a:t>
            </a:r>
            <a:r>
              <a:rPr kumimoji="0" lang="uk-UA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окремої її ділянки.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00034" y="0"/>
            <a:ext cx="8643966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76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0" algn="l"/>
                <a:tab pos="6905625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76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0" algn="l"/>
                <a:tab pos="6905625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uk-UA" sz="2800" b="1" dirty="0" smtClean="0"/>
          </a:p>
          <a:p>
            <a:endParaRPr lang="uk-UA" sz="2800" b="1" dirty="0" smtClean="0"/>
          </a:p>
          <a:p>
            <a:pPr algn="ctr"/>
            <a:r>
              <a:rPr lang="uk-UA" sz="2800" b="1" dirty="0" smtClean="0"/>
              <a:t>Мета роботи:</a:t>
            </a:r>
            <a:r>
              <a:rPr lang="uk-UA" sz="2800" dirty="0" smtClean="0"/>
              <a:t> </a:t>
            </a:r>
          </a:p>
          <a:p>
            <a:r>
              <a:rPr lang="uk-UA" sz="2400" b="1" dirty="0" smtClean="0"/>
              <a:t>проаналізувати екологічний стан р. Ворскла та її стариці в зоні антропогенного навантаження</a:t>
            </a:r>
            <a:r>
              <a:rPr lang="uk-UA" sz="2400" dirty="0" smtClean="0"/>
              <a:t>.</a:t>
            </a:r>
          </a:p>
          <a:p>
            <a:endParaRPr lang="ru-RU" sz="2400" dirty="0" smtClean="0"/>
          </a:p>
          <a:p>
            <a:pPr algn="ctr"/>
            <a:r>
              <a:rPr lang="uk-UA" sz="2800" b="1" dirty="0" smtClean="0"/>
              <a:t>Завдання</a:t>
            </a:r>
            <a:endParaRPr lang="ru-RU" sz="2800" dirty="0" smtClean="0"/>
          </a:p>
          <a:p>
            <a:r>
              <a:rPr lang="uk-UA" sz="2400" b="1" dirty="0" smtClean="0"/>
              <a:t>1. Охарактеризувати умови району </a:t>
            </a:r>
            <a:r>
              <a:rPr lang="uk-UA" sz="2400" b="1" dirty="0" smtClean="0"/>
              <a:t>дослідження.</a:t>
            </a:r>
            <a:endParaRPr lang="ru-RU" sz="2400" b="1" dirty="0" smtClean="0"/>
          </a:p>
          <a:p>
            <a:r>
              <a:rPr lang="uk-UA" sz="2400" b="1" dirty="0" smtClean="0"/>
              <a:t>2. Розрахувати модифікований індекс Майєра для основного русла Ворскли проаналізувати його екологічний </a:t>
            </a:r>
            <a:r>
              <a:rPr lang="uk-UA" sz="2400" b="1" dirty="0" smtClean="0"/>
              <a:t>стан. </a:t>
            </a:r>
            <a:endParaRPr lang="ru-RU" sz="2400" b="1" dirty="0" smtClean="0"/>
          </a:p>
          <a:p>
            <a:r>
              <a:rPr lang="uk-UA" sz="2400" b="1" dirty="0" smtClean="0"/>
              <a:t>3. Розрахувати модифікований індекс Майєра для  стариці Ворскли та проаналізувати її екологічний </a:t>
            </a:r>
            <a:r>
              <a:rPr lang="uk-UA" sz="2400" b="1" dirty="0" smtClean="0"/>
              <a:t>стан. </a:t>
            </a:r>
            <a:endParaRPr lang="ru-RU" sz="2400" b="1" dirty="0" smtClean="0"/>
          </a:p>
          <a:p>
            <a:pPr marL="0" marR="0" lvl="0" indent="76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0" algn="l"/>
                <a:tab pos="6905625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D:\Фото 17\Водні рослини\IMG_0943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0"/>
            <a:ext cx="2571736" cy="1914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1166843"/>
            <a:ext cx="83582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Об’єкт дослідження: </a:t>
            </a:r>
            <a:r>
              <a:rPr lang="uk-UA" sz="2400" dirty="0" smtClean="0"/>
              <a:t>річки Ворскла в зоні антропогенного </a:t>
            </a:r>
            <a:r>
              <a:rPr lang="uk-UA" sz="2400" dirty="0" smtClean="0"/>
              <a:t>навантаження.  </a:t>
            </a:r>
            <a:endParaRPr lang="ru-RU" sz="2400" dirty="0" smtClean="0"/>
          </a:p>
          <a:p>
            <a:r>
              <a:rPr lang="uk-UA" sz="2400" b="1" dirty="0" smtClean="0"/>
              <a:t>Предмет дослідження: </a:t>
            </a:r>
            <a:r>
              <a:rPr lang="uk-UA" sz="2400" dirty="0" smtClean="0"/>
              <a:t>екологічний стан</a:t>
            </a:r>
            <a:r>
              <a:rPr lang="uk-UA" sz="2400" b="1" dirty="0" smtClean="0"/>
              <a:t> </a:t>
            </a:r>
            <a:r>
              <a:rPr lang="uk-UA" sz="2400" dirty="0" smtClean="0"/>
              <a:t>Ворскли та її стариці в зоні антропогенного </a:t>
            </a:r>
            <a:r>
              <a:rPr lang="uk-UA" sz="2400" dirty="0" smtClean="0"/>
              <a:t>навантаження.  </a:t>
            </a:r>
            <a:endParaRPr lang="ru-RU" sz="2400" dirty="0" smtClean="0"/>
          </a:p>
          <a:p>
            <a:r>
              <a:rPr lang="uk-UA" sz="2400" b="1" dirty="0" smtClean="0"/>
              <a:t> Методи дослідження: </a:t>
            </a:r>
            <a:r>
              <a:rPr lang="uk-UA" sz="2400" dirty="0" smtClean="0"/>
              <a:t>експедиційний,  </a:t>
            </a:r>
            <a:r>
              <a:rPr lang="uk-UA" sz="2400" dirty="0" err="1" smtClean="0"/>
              <a:t>біоіндикація</a:t>
            </a:r>
            <a:r>
              <a:rPr lang="uk-UA" sz="2400" dirty="0" smtClean="0"/>
              <a:t>  методом Майєра, </a:t>
            </a:r>
            <a:r>
              <a:rPr lang="uk-UA" sz="2400" dirty="0" smtClean="0"/>
              <a:t>математичний.</a:t>
            </a:r>
            <a:endParaRPr lang="ru-RU" sz="2400" dirty="0" smtClean="0"/>
          </a:p>
          <a:p>
            <a:r>
              <a:rPr lang="uk-UA" sz="2400" b="1" dirty="0" smtClean="0"/>
              <a:t>Новизна роботи</a:t>
            </a:r>
            <a:r>
              <a:rPr lang="uk-UA" sz="2400" dirty="0" smtClean="0"/>
              <a:t> нами вперше досліджений екологічний стан р. Ворскла в зоні антропогенного навантаження.</a:t>
            </a:r>
            <a:endParaRPr lang="ru-RU" sz="2400" dirty="0" smtClean="0"/>
          </a:p>
          <a:p>
            <a:r>
              <a:rPr lang="uk-UA" sz="2400" b="1" dirty="0" smtClean="0"/>
              <a:t>Результати проведених досліджень </a:t>
            </a:r>
            <a:r>
              <a:rPr lang="uk-UA" sz="2400" dirty="0" smtClean="0"/>
              <a:t>водних рослин  дають змогу з’ясувати екологічний стан ділянки. Їх можна буде використовувати на уроках географії, біології і екології.  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Безымянный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8665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Рисунок 1" descr="gnpp_borders.png"/>
          <p:cNvPicPr>
            <a:picLocks noChangeAspect="1" noChangeArrowheads="1"/>
          </p:cNvPicPr>
          <p:nvPr/>
        </p:nvPicPr>
        <p:blipFill>
          <a:blip r:embed="rId3">
            <a:lum bright="-20000"/>
          </a:blip>
          <a:srcRect/>
          <a:stretch>
            <a:fillRect/>
          </a:stretch>
        </p:blipFill>
        <p:spPr bwMode="auto">
          <a:xfrm>
            <a:off x="4274640" y="214290"/>
            <a:ext cx="468874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 rot="10800000" flipV="1">
            <a:off x="3857620" y="2143116"/>
            <a:ext cx="2143140" cy="1143008"/>
          </a:xfrm>
          <a:prstGeom prst="straightConnector1">
            <a:avLst/>
          </a:prstGeom>
          <a:ln w="1016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" descr="D:\фото табори\Табір 17\14 червня\IMG_06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07810"/>
            <a:ext cx="3000364" cy="225019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5715008" cy="2000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557213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Ворскла є типовим рівнинним водотоком із весняним водопіллям. Під час літніх дощів рівень води швидко піднімається та здатний довго триматися, заливаючи низинні ділянки заплави.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Ділянка№1 (основне русло Ворскли) та Ділянка №2 (стариця Ворскли) знаходяться на відстані 3 км на захід від м. Охтирка і є  тери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торією Гетьманського національного природного парку. </a:t>
            </a:r>
            <a:endParaRPr kumimoji="0" lang="uk-UA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>
            <a:off x="4429124" y="3429000"/>
            <a:ext cx="3562376" cy="133352"/>
          </a:xfrm>
          <a:prstGeom prst="straightConnector1">
            <a:avLst/>
          </a:prstGeom>
          <a:ln w="1016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059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00034" y="4786322"/>
            <a:ext cx="55006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1 – Основне русло річки Ворскла</a:t>
            </a:r>
            <a:endParaRPr lang="ru-RU" sz="2400" b="1" dirty="0" smtClean="0"/>
          </a:p>
          <a:p>
            <a:r>
              <a:rPr lang="uk-UA" sz="2400" b="1" dirty="0" smtClean="0"/>
              <a:t>2 – Стариця річки Ворскла</a:t>
            </a:r>
            <a:endParaRPr lang="ru-RU" sz="2400" b="1" dirty="0" smtClean="0"/>
          </a:p>
          <a:p>
            <a:r>
              <a:rPr lang="uk-UA" sz="2400" b="1" dirty="0" smtClean="0"/>
              <a:t>3 – Острів, що міститься в основному руслі річки Ворскла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6286512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6286512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Русло стариці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паралельне основному руслу.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Стар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иця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з’єднан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з основним руслом протокою, що знаходиться на у північній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її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частині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803316"/>
              </p:ext>
            </p:extLst>
          </p:nvPr>
        </p:nvGraphicFramePr>
        <p:xfrm>
          <a:off x="1214414" y="1071546"/>
          <a:ext cx="7143800" cy="3786886"/>
        </p:xfrm>
        <a:graphic>
          <a:graphicData uri="http://schemas.openxmlformats.org/drawingml/2006/table">
            <a:tbl>
              <a:tblPr/>
              <a:tblGrid>
                <a:gridCol w="2025650"/>
                <a:gridCol w="2332068"/>
                <a:gridCol w="278608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Макрофіти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чистих водойм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(А)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Макрофіти  водойм помірного забруднення (В)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Макрофіти забруднених водойм (С)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Водяні</a:t>
                      </a:r>
                      <a:r>
                        <a:rPr lang="uk-UA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мохи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uk-UA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Рдести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 плаваючим листям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Широколисті </a:t>
                      </a:r>
                      <a:r>
                        <a:rPr lang="uk-UA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рдести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Латаття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глечики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4.Елодея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канадська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Жабурник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звичайний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1.Кушир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занурений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2.Водоперця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колосиста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3.Різак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алоевидний 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4. </a:t>
                      </a:r>
                      <a:r>
                        <a:rPr lang="uk-UA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Ряски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714480" y="0"/>
            <a:ext cx="699890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Видовий склад макрофітів на ділянці №1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(русло Ворскли)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071538" y="4857760"/>
            <a:ext cx="7286676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S= Aх5+Bх2+C =5+5х2+4=19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uk-UA" sz="2400" b="1" dirty="0" smtClean="0"/>
              <a:t>(другий клас якості)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uk-UA" sz="2400" b="1" dirty="0" smtClean="0"/>
              <a:t>вода чиста, олігосапробна зона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578928"/>
              </p:ext>
            </p:extLst>
          </p:nvPr>
        </p:nvGraphicFramePr>
        <p:xfrm>
          <a:off x="1428728" y="1428736"/>
          <a:ext cx="7143800" cy="3482975"/>
        </p:xfrm>
        <a:graphic>
          <a:graphicData uri="http://schemas.openxmlformats.org/drawingml/2006/table">
            <a:tbl>
              <a:tblPr/>
              <a:tblGrid>
                <a:gridCol w="2025650"/>
                <a:gridCol w="2332068"/>
                <a:gridCol w="278608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Макрофіти чистих водойм (А)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Макрофіти  водойм помірного забруднення (В)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Макрофіти забруднених водойм (С)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Times New Roman"/>
                          <a:cs typeface="Times New Roman"/>
                        </a:rPr>
                        <a:t>Не виявлено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ru-RU" sz="20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Рдести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з плаваючим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листям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20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Латаття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3.Елодея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канадська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4.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r>
                        <a:rPr lang="ru-RU" sz="20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абурник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звичайний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5.Доперця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кільчаста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1.Кушир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занурений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2.Водоперця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колосиста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ru-RU" sz="20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Нитчасті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водорості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4.Ряски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5. </a:t>
                      </a:r>
                      <a:r>
                        <a:rPr lang="ru-RU" sz="20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Рдести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Видовий склад макрофітів на ділянці №2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(Стариця)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14282" y="5000636"/>
            <a:ext cx="871543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S= Aх5+Bх2+C=0+5х2+5=15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uk-UA" sz="2400" b="1" dirty="0" smtClean="0"/>
              <a:t>(третій клас якості)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uk-UA" sz="2400" b="1" dirty="0" smtClean="0"/>
              <a:t> вода помірно забруднена, </a:t>
            </a:r>
            <a:r>
              <a:rPr lang="uk-UA" sz="2400" b="1" dirty="0" err="1" smtClean="0"/>
              <a:t>мезосапробна</a:t>
            </a:r>
            <a:r>
              <a:rPr lang="uk-UA" sz="2400" b="1" dirty="0" smtClean="0"/>
              <a:t> зона   </a:t>
            </a:r>
            <a:endParaRPr lang="ru-RU" sz="2400" b="1" dirty="0" smtClean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 descr="D:\фото табори\Лагерь 14\6 червня\IMG_3575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474399"/>
            <a:ext cx="9144000" cy="638360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1146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прибережній зоні стариці з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явилися та активно почали поширюватись водна сосонка та куга озерна, що свідчить про накопичення мулу.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D:\фото табори\Табір 17\14 червня\IMG_0673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0" y="928670"/>
            <a:ext cx="3214678" cy="246458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85786" y="3357562"/>
            <a:ext cx="2184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Водна сосонка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357686" y="4786322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Куга озерна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42976" y="1357298"/>
          <a:ext cx="7286678" cy="3154680"/>
        </p:xfrm>
        <a:graphic>
          <a:graphicData uri="http://schemas.openxmlformats.org/drawingml/2006/table">
            <a:tbl>
              <a:tblPr/>
              <a:tblGrid>
                <a:gridCol w="2428639"/>
                <a:gridCol w="2428639"/>
                <a:gridCol w="24294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Видовий склад макрофітів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Проективне покриття (%)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в основному руслі (Ділянка №1)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Проективне покриття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в стариці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(Ділянка №2)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Латаття</a:t>
                      </a: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, глечики жовті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20-30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50-60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дести з плаваючим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листям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20-30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30-40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абурник звичайний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30-60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60-80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яски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  <a:cs typeface="Times New Roman"/>
                        </a:rPr>
                        <a:t>10-20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30-40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214414" y="0"/>
            <a:ext cx="721523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Порівняльна характеристика проективного покриття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спільних видів макрофітів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для основного русла та стариці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4642009"/>
            <a:ext cx="85725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Макрофіти з  плавючим листям є</a:t>
            </a:r>
          </a:p>
          <a:p>
            <a:pPr algn="ctr"/>
            <a:r>
              <a:rPr lang="uk-UA" sz="2400" b="1" dirty="0" smtClean="0"/>
              <a:t> індикатором лімнофільних умов.</a:t>
            </a:r>
            <a:endParaRPr lang="ru-RU" sz="2400" b="1" dirty="0" smtClean="0"/>
          </a:p>
          <a:p>
            <a:pPr algn="ctr"/>
            <a:r>
              <a:rPr lang="uk-UA" sz="2400" b="1" dirty="0" smtClean="0"/>
              <a:t>Розвиток вільно плаваючих макролітів є ознакою</a:t>
            </a:r>
          </a:p>
          <a:p>
            <a:pPr algn="ctr"/>
            <a:r>
              <a:rPr lang="uk-UA" sz="2400" b="1" dirty="0" smtClean="0"/>
              <a:t> високого ступеню євтрофування водойми або розвитку</a:t>
            </a:r>
          </a:p>
          <a:p>
            <a:pPr algn="ctr"/>
            <a:r>
              <a:rPr lang="uk-UA" sz="2400" b="1" dirty="0" smtClean="0"/>
              <a:t> процесів заболочення.</a:t>
            </a:r>
            <a:endParaRPr lang="ru-RU" sz="24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D:\Фото 17\Водні рослини\IMG_09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74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Значний розвиток вільно плаваючих макрофітів (жабурник, ряски) є ознакою високого ступеню </a:t>
            </a:r>
            <a:r>
              <a:rPr lang="uk-UA" sz="2000" b="1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євтрофування</a:t>
            </a:r>
            <a:r>
              <a:rPr lang="uk-UA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стариці та розвитку процесів заболочення. Розвиток макрофітів з  плаваючим листям, вказує на те, що в </a:t>
            </a:r>
            <a:r>
              <a:rPr lang="uk-UA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стариці </a:t>
            </a:r>
            <a:r>
              <a:rPr lang="uk-UA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переважають лімнофільні умови.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D:\фото табори\Лагерь 14\6 червня\IMG_35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338" cy="6858000"/>
          </a:xfrm>
          <a:prstGeom prst="rect">
            <a:avLst/>
          </a:prstGeom>
          <a:noFill/>
        </p:spPr>
      </p:pic>
      <p:pic>
        <p:nvPicPr>
          <p:cNvPr id="3074" name="Picture 2" descr="D:\фото табори\Лагерь 14\4 червня\P52400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2462" y="3714753"/>
            <a:ext cx="4191538" cy="314324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24288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4282" y="0"/>
            <a:ext cx="864399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Висновки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Дослідницькі ділянки знаходяться під значним антропогенним навантаженням.</a:t>
            </a:r>
            <a:r>
              <a:rPr kumimoji="0" lang="uk-UA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ляж, що знаходиться на території дослідження є улюбленим місцем відпочинку охтирчан. Незважаючи на те, що територія дослідження належить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Гетьманському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НПП, прибережні рослини гинуть при розповсюдженні вогню від несанкціонованих багать. Глечики та латаття у період  цвітіння нищать  збирачі букетів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57158" y="642918"/>
            <a:ext cx="850112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Висновки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2. Провівши розрахунки  модифікованого індексу Майєра для основного русла, ми отримали S=19 (другий клас якості) вода чиста, олігосапробна зона.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Виникає занепокоєння, що останнім часом помічено розповсюдження різаку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алоевидного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який  віддає перевагу мулистим ґрунтам багатим на органічні речовини і є гарним індикатором заболочення водойм,  на мілководних ділянках значно віддалених від берега.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3.Модифікований індекс Майєра для стариці S=15 (третій клас якості), вода помірно забруднена,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мезосапробна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зона.  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4. В стариці почав розвиватися процес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заболочення,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 водоймі переважають лімнофільні умови.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 17\Водні рослини\IMG_0894 — копия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42976" y="2643182"/>
            <a:ext cx="73990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Дякую за увагу!</a:t>
            </a:r>
            <a:endParaRPr lang="ru-RU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795</Words>
  <Application>Microsoft Office PowerPoint</Application>
  <PresentationFormat>Экран (4:3)</PresentationFormat>
  <Paragraphs>113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Виталий</cp:lastModifiedBy>
  <cp:revision>174</cp:revision>
  <dcterms:created xsi:type="dcterms:W3CDTF">2018-01-12T19:32:09Z</dcterms:created>
  <dcterms:modified xsi:type="dcterms:W3CDTF">2018-04-14T05:56:45Z</dcterms:modified>
</cp:coreProperties>
</file>