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36C38A-BEF8-413C-B4BC-B8ECBF5506B1}" type="datetimeFigureOut">
              <a:rPr lang="ru-RU" smtClean="0"/>
              <a:t>15.04.2018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D0E5DD-B2FD-41B7-9139-4AC97140BAB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uk.wikipedia.org/wiki/%D0%A1%D0%BE%D0%BD%D1%86%D0%B5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uk.wikipedia.org/wiki/%D0%9F%D0%BB%D0%B0%D0%BD%D0%B5%D1%8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1%D1%80%D0%B0%D0%B3%D0%B5_%D0%A2%D0%B8%D1%85%D0%BE" TargetMode="External"/><Relationship Id="rId5" Type="http://schemas.openxmlformats.org/officeDocument/2006/relationships/hyperlink" Target="https://uk.wikipedia.org/wiki/%D0%9C%D0%B0%D1%80%D1%81_(%D0%BF%D0%BB%D0%B0%D0%BD%D0%B5%D1%82%D0%B0)" TargetMode="External"/><Relationship Id="rId4" Type="http://schemas.openxmlformats.org/officeDocument/2006/relationships/hyperlink" Target="https://uk.wikipedia.org/wiki/%D0%9A%D0%B5%D0%BF%D0%BB%D0%B5%D1%80_%D0%99%D0%BE%D0%B3%D0%B0%D0%B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k.wikipedia.org/wiki/%D0%A4%D0%B0%D0%B9%D0%BB:Kepler-first-law_(uk).sv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k.wikipedia.org/wiki/%D0%A4%D0%B0%D0%B9%D0%BB:Kepler-second-law.sv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B%D0%B0%D1%81%D0%B8%D1%87%D0%BD%D0%B0_%D0%BC%D0%B5%D1%85%D0%B0%D0%BD%D1%96%D0%BA%D0%B0" TargetMode="External"/><Relationship Id="rId7" Type="http://schemas.openxmlformats.org/officeDocument/2006/relationships/image" Target="../media/image12.gif"/><Relationship Id="rId2" Type="http://schemas.openxmlformats.org/officeDocument/2006/relationships/hyperlink" Target="https://uk.wikipedia.org/wiki/%D0%95%D0%BB%D1%96%D0%BF%D1%82%D0%B8%D1%87%D0%BD%D0%B0_%D0%BE%D1%80%D0%B1%D1%96%D1%82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s://uk.wikipedia.org/wiki/%D0%A1%D0%B8%D0%B4%D0%B5%D1%80%D0%B8%D1%87%D0%BD%D0%B8%D0%B9_%D0%BF%D0%B5%D1%80%D1%96%D0%BE%D0%B4" TargetMode="External"/><Relationship Id="rId4" Type="http://schemas.openxmlformats.org/officeDocument/2006/relationships/hyperlink" Target="https://uk.wikipedia.org/wiki/%D0%97%D0%B0%D0%BA%D0%BE%D0%BD_%D0%B7%D0%B1%D0%B5%D1%80%D0%B5%D0%B6%D0%B5%D0%BD%D0%BD%D1%8F_%D0%BC%D0%BE%D0%BC%D0%B5%D0%BD%D1%82%D1%83_%D1%96%D0%BC%D0%BF%D1%83%D0%BB%D1%8C%D1%81%D1%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Закони</a:t>
            </a:r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еплера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3886200"/>
            <a:ext cx="2592288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Роботу </a:t>
            </a:r>
            <a:r>
              <a:rPr lang="ru-RU" dirty="0" smtClean="0"/>
              <a:t>виконала</a:t>
            </a:r>
            <a:r>
              <a:rPr lang="ru-RU" dirty="0" smtClean="0"/>
              <a:t> </a:t>
            </a:r>
            <a:r>
              <a:rPr lang="ru-RU" dirty="0" smtClean="0"/>
              <a:t>учениця</a:t>
            </a:r>
            <a:r>
              <a:rPr lang="ru-RU" dirty="0" smtClean="0"/>
              <a:t> 9-А </a:t>
            </a:r>
            <a:r>
              <a:rPr lang="ru-RU" dirty="0" smtClean="0"/>
              <a:t>класу</a:t>
            </a:r>
            <a:r>
              <a:rPr lang="ru-RU" dirty="0" smtClean="0"/>
              <a:t> ХСШ №134 </a:t>
            </a:r>
            <a:r>
              <a:rPr lang="ru-RU" dirty="0" smtClean="0"/>
              <a:t>Уразгільд</a:t>
            </a:r>
            <a:r>
              <a:rPr lang="uk-UA" dirty="0" smtClean="0"/>
              <a:t>єє</a:t>
            </a:r>
            <a:r>
              <a:rPr lang="ru-RU" dirty="0" smtClean="0"/>
              <a:t>ва</a:t>
            </a:r>
            <a:r>
              <a:rPr lang="ru-RU" dirty="0" smtClean="0"/>
              <a:t> Карина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183880" cy="1051560"/>
          </a:xfrm>
        </p:spPr>
        <p:txBody>
          <a:bodyPr/>
          <a:lstStyle/>
          <a:p>
            <a:r>
              <a:rPr lang="uk-UA" dirty="0" smtClean="0"/>
              <a:t>             Дякую за увагу !!!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72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-57581"/>
            <a:ext cx="8640960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Кеплера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—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емпіричні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залежності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описують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Планета"/>
              </a:rPr>
              <a:t>планет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tooltip="Сонце"/>
              </a:rPr>
              <a:t>Сонця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Названо на честь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німецького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астронома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 tooltip="Кеплер Йоган"/>
              </a:rPr>
              <a:t>Йоганеса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 tooltip="Кеплер Йоган"/>
              </a:rPr>
              <a:t> Кеплера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відкрив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шляхом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спостережень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tooltip="Марс (планета)"/>
              </a:rPr>
              <a:t>Марса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tooltip="Сонце"/>
              </a:rPr>
              <a:t>Сонця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здійснених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данським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астрономом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 tooltip="Браге Тихо"/>
              </a:rPr>
              <a:t>Тихо Браге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Ð ÐµÐ·ÑÐ»ÑÑÐ°Ñ Ð¿Ð¾ÑÑÐºÑ Ð·Ð¾Ð±ÑÐ°Ð¶ÐµÐ½Ñ Ð·Ð° Ð·Ð°Ð¿Ð¸ÑÐ¾Ð¼ &quot;ÐÐµÐ¿Ð»ÐµÑ&quot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3235628"/>
            <a:ext cx="2095500" cy="2876551"/>
          </a:xfrm>
          <a:prstGeom prst="rect">
            <a:avLst/>
          </a:prstGeom>
          <a:noFill/>
        </p:spPr>
      </p:pic>
      <p:pic>
        <p:nvPicPr>
          <p:cNvPr id="1029" name="Picture 5" descr="Ð ÐµÐ·ÑÐ»ÑÑÐ°Ñ Ð¿Ð¾ÑÑÐºÑ Ð·Ð¾Ð±ÑÐ°Ð¶ÐµÐ½Ñ Ð·Ð° Ð·Ð°Ð¿Ð¸ÑÐ¾Ð¼ &quot;ÑÑÑ Ð¿Ð»Ð°Ð½ÐµÑ Ð½Ð°Ð²ÐºÐ¾Ð»Ð¾ ÑÐ¾Ð½ÑÑ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370" y="3544081"/>
            <a:ext cx="4409636" cy="25390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epler-first-law (uk).s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36912"/>
            <a:ext cx="4074308" cy="297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339752" y="692696"/>
            <a:ext cx="3587635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4912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Перший закон Кеплера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302455" y="476672"/>
            <a:ext cx="4915178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4912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 Кеплера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Рисунок 2" descr="Kepler-second-law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708920"/>
            <a:ext cx="3544441" cy="264222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49263" y="2019300"/>
            <a:ext cx="9144000" cy="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95736" y="476672"/>
            <a:ext cx="4707299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449121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687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Третій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 Кеплера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college.ru/astronomy/course/content/javagifs/63230101873133-4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32856"/>
            <a:ext cx="1932727" cy="1311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college.ru/astronomy/course/content/javagifs/63230101873103-3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2089853" cy="1353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16412" y="246221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Визначити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Урана 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одиницях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порівнюючи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рухом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супутника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Урана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Титані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обертається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нього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8d.7 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438 000 км.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Період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обертання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Місяця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навколо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27d.3, і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відстань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384 000 км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Ð ÐµÐ·ÑÐ»ÑÑÐ°Ñ Ð¿Ð¾ÑÑÐºÑ Ð·Ð¾Ð±ÑÐ°Ð¶ÐµÐ½Ñ Ð·Ð° Ð·Ð°Ð¿Ð¸ÑÐ¾Ð¼ &quot;Ð£ÑÐ°Ð½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3668" y="4031873"/>
            <a:ext cx="3751009" cy="23674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348539" y="188640"/>
            <a:ext cx="23682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4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язок:</a:t>
            </a:r>
            <a:endParaRPr kumimoji="0" lang="uk-U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ages.astronet.ru/pubd/2002/03/19/0001175354/img178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2776319" cy="140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images.astronet.ru/pubd/2002/03/19/0001175354/img178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5024"/>
            <a:ext cx="2704311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99592" y="548680"/>
            <a:ext cx="7056784" cy="28161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49121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Беручи за першу пару Уран з 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титанієй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за другу - Землю з Місяцем, а також нехтуючи масою супутників в порівнянні з масою планет отримаємо: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Рисунок 7" descr="http://images.astronet.ru/pubd/2002/03/19/0001175354/img1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7806479" cy="121538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5448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Висновки:</a:t>
            </a:r>
            <a:br>
              <a:rPr lang="uk-UA" dirty="0" smtClean="0"/>
            </a:br>
            <a:r>
              <a:rPr lang="uk-UA" sz="1600" dirty="0" smtClean="0"/>
              <a:t>-</a:t>
            </a:r>
            <a:r>
              <a:rPr lang="ru-RU" sz="1600" dirty="0"/>
              <a:t>Всі</a:t>
            </a:r>
            <a:r>
              <a:rPr lang="ru-RU" sz="1600" dirty="0"/>
              <a:t> </a:t>
            </a:r>
            <a:r>
              <a:rPr lang="ru-RU" sz="1600" dirty="0"/>
              <a:t>планети</a:t>
            </a:r>
            <a:r>
              <a:rPr lang="ru-RU" sz="1600" dirty="0"/>
              <a:t> </a:t>
            </a:r>
            <a:r>
              <a:rPr lang="ru-RU" sz="1600" dirty="0"/>
              <a:t>обертаються</a:t>
            </a:r>
            <a:r>
              <a:rPr lang="ru-RU" sz="1600" dirty="0"/>
              <a:t> </a:t>
            </a:r>
            <a:r>
              <a:rPr lang="ru-RU" sz="1600" dirty="0"/>
              <a:t>навколо</a:t>
            </a:r>
            <a:r>
              <a:rPr lang="ru-RU" sz="1600" dirty="0"/>
              <a:t> </a:t>
            </a:r>
            <a:r>
              <a:rPr lang="ru-RU" sz="1600" dirty="0"/>
              <a:t>Сонця</a:t>
            </a:r>
            <a:r>
              <a:rPr lang="ru-RU" sz="1600" dirty="0"/>
              <a:t> </a:t>
            </a:r>
            <a:r>
              <a:rPr lang="ru-RU" sz="1600" dirty="0">
                <a:hlinkClick r:id="rId2" tooltip="Еліптична орбіта"/>
              </a:rPr>
              <a:t>еліптичними</a:t>
            </a:r>
            <a:r>
              <a:rPr lang="ru-RU" sz="1600" dirty="0">
                <a:hlinkClick r:id="rId2" tooltip="Еліптична орбіта"/>
              </a:rPr>
              <a:t> </a:t>
            </a:r>
            <a:r>
              <a:rPr lang="ru-RU" sz="1600" dirty="0">
                <a:hlinkClick r:id="rId2" tooltip="Еліптична орбіта"/>
              </a:rPr>
              <a:t>орбітами</a:t>
            </a:r>
            <a:r>
              <a:rPr lang="ru-RU" sz="1600" dirty="0"/>
              <a:t>, в одному з </a:t>
            </a:r>
            <a:r>
              <a:rPr lang="ru-RU" sz="1600" dirty="0"/>
              <a:t>фокусів</a:t>
            </a:r>
            <a:r>
              <a:rPr lang="ru-RU" sz="1600" dirty="0"/>
              <a:t> в </a:t>
            </a:r>
            <a:r>
              <a:rPr lang="ru-RU" sz="1600" dirty="0"/>
              <a:t>яких</a:t>
            </a:r>
            <a:r>
              <a:rPr lang="ru-RU" sz="1600" dirty="0"/>
              <a:t> </a:t>
            </a:r>
            <a:r>
              <a:rPr lang="ru-RU" sz="1600" dirty="0"/>
              <a:t>перебуває</a:t>
            </a:r>
            <a:r>
              <a:rPr lang="ru-RU" sz="1600" dirty="0"/>
              <a:t> </a:t>
            </a:r>
            <a:r>
              <a:rPr lang="ru-RU" sz="1600" dirty="0"/>
              <a:t>Сонце</a:t>
            </a:r>
            <a:r>
              <a:rPr lang="ru-RU" sz="1600" dirty="0"/>
              <a:t> (</a:t>
            </a:r>
            <a:r>
              <a:rPr lang="ru-RU" sz="1600" dirty="0"/>
              <a:t>всі</a:t>
            </a:r>
            <a:r>
              <a:rPr lang="ru-RU" sz="1600" dirty="0"/>
              <a:t> </a:t>
            </a:r>
            <a:r>
              <a:rPr lang="ru-RU" sz="1600" dirty="0"/>
              <a:t>орбіти</a:t>
            </a:r>
            <a:r>
              <a:rPr lang="ru-RU" sz="1600" dirty="0"/>
              <a:t> планет і </a:t>
            </a:r>
            <a:r>
              <a:rPr lang="ru-RU" sz="1600" dirty="0"/>
              <a:t>тіл</a:t>
            </a:r>
            <a:r>
              <a:rPr lang="ru-RU" sz="1600" dirty="0"/>
              <a:t> </a:t>
            </a:r>
            <a:r>
              <a:rPr lang="ru-RU" sz="1600" dirty="0"/>
              <a:t>Сонячної</a:t>
            </a:r>
            <a:r>
              <a:rPr lang="ru-RU" sz="1600" dirty="0"/>
              <a:t> </a:t>
            </a:r>
            <a:r>
              <a:rPr lang="ru-RU" sz="1600" dirty="0"/>
              <a:t>системи</a:t>
            </a:r>
            <a:r>
              <a:rPr lang="ru-RU" sz="1600" dirty="0"/>
              <a:t> </a:t>
            </a:r>
            <a:r>
              <a:rPr lang="ru-RU" sz="1600" dirty="0"/>
              <a:t>мають</a:t>
            </a:r>
            <a:r>
              <a:rPr lang="ru-RU" sz="1600" dirty="0"/>
              <a:t> один </a:t>
            </a:r>
            <a:r>
              <a:rPr lang="ru-RU" sz="1600" dirty="0"/>
              <a:t>спільний</a:t>
            </a:r>
            <a:r>
              <a:rPr lang="ru-RU" sz="1600" dirty="0"/>
              <a:t> фокус, в </a:t>
            </a:r>
            <a:r>
              <a:rPr lang="ru-RU" sz="1600" dirty="0"/>
              <a:t>якому</a:t>
            </a:r>
            <a:r>
              <a:rPr lang="ru-RU" sz="1600" dirty="0"/>
              <a:t>, </a:t>
            </a:r>
            <a:r>
              <a:rPr lang="ru-RU" sz="1600" dirty="0"/>
              <a:t>власне</a:t>
            </a:r>
            <a:r>
              <a:rPr lang="ru-RU" sz="1600" dirty="0"/>
              <a:t>, і </a:t>
            </a:r>
            <a:r>
              <a:rPr lang="ru-RU" sz="1600" dirty="0"/>
              <a:t>розташовано</a:t>
            </a:r>
            <a:r>
              <a:rPr lang="ru-RU" sz="1600" dirty="0"/>
              <a:t> </a:t>
            </a:r>
            <a:r>
              <a:rPr lang="ru-RU" sz="1600" dirty="0"/>
              <a:t>Сонце</a:t>
            </a:r>
            <a:r>
              <a:rPr lang="ru-RU" sz="1600" dirty="0" smtClean="0"/>
              <a:t>).</a:t>
            </a:r>
            <a:br>
              <a:rPr lang="ru-RU" sz="1600" dirty="0" smtClean="0"/>
            </a:br>
            <a:r>
              <a:rPr lang="ru-RU" sz="1600" dirty="0" smtClean="0"/>
              <a:t>- </a:t>
            </a:r>
            <a:r>
              <a:rPr lang="ru-RU" sz="1600" dirty="0"/>
              <a:t>З </a:t>
            </a:r>
            <a:r>
              <a:rPr lang="ru-RU" sz="1600" dirty="0"/>
              <a:t>погляду</a:t>
            </a:r>
            <a:r>
              <a:rPr lang="ru-RU" sz="1600" dirty="0"/>
              <a:t> </a:t>
            </a:r>
            <a:r>
              <a:rPr lang="ru-RU" sz="1600" dirty="0">
                <a:hlinkClick r:id="rId3" tooltip="Класична механіка"/>
              </a:rPr>
              <a:t>класичної</a:t>
            </a:r>
            <a:r>
              <a:rPr lang="ru-RU" sz="1600" dirty="0">
                <a:hlinkClick r:id="rId3" tooltip="Класична механіка"/>
              </a:rPr>
              <a:t> </a:t>
            </a:r>
            <a:r>
              <a:rPr lang="ru-RU" sz="1600" dirty="0">
                <a:hlinkClick r:id="rId3" tooltip="Класична механіка"/>
              </a:rPr>
              <a:t>механіки</a:t>
            </a:r>
            <a:r>
              <a:rPr lang="ru-RU" sz="1600" dirty="0"/>
              <a:t>, </a:t>
            </a:r>
            <a:r>
              <a:rPr lang="ru-RU" sz="1600" dirty="0"/>
              <a:t>другий</a:t>
            </a:r>
            <a:r>
              <a:rPr lang="ru-RU" sz="1600" dirty="0"/>
              <a:t> закон Кеплера є </a:t>
            </a:r>
            <a:r>
              <a:rPr lang="ru-RU" sz="1600" dirty="0"/>
              <a:t>проявом</a:t>
            </a:r>
            <a:r>
              <a:rPr lang="ru-RU" sz="1600" dirty="0"/>
              <a:t> </a:t>
            </a:r>
            <a:r>
              <a:rPr lang="ru-RU" sz="1600" dirty="0">
                <a:hlinkClick r:id="rId4" tooltip="Закон збереження моменту імпульсу"/>
              </a:rPr>
              <a:t>закону </a:t>
            </a:r>
            <a:r>
              <a:rPr lang="ru-RU" sz="1600" dirty="0">
                <a:hlinkClick r:id="rId4" tooltip="Закон збереження моменту імпульсу"/>
              </a:rPr>
              <a:t>збереження</a:t>
            </a:r>
            <a:r>
              <a:rPr lang="ru-RU" sz="1600" dirty="0">
                <a:hlinkClick r:id="rId4" tooltip="Закон збереження моменту імпульсу"/>
              </a:rPr>
              <a:t> моменту </a:t>
            </a:r>
            <a:r>
              <a:rPr lang="ru-RU" sz="1600" dirty="0">
                <a:hlinkClick r:id="rId4" tooltip="Закон збереження моменту імпульсу"/>
              </a:rPr>
              <a:t>імпульсу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-</a:t>
            </a:r>
            <a:r>
              <a:rPr lang="ru-RU" sz="1400" dirty="0"/>
              <a:t>Цей</a:t>
            </a:r>
            <a:r>
              <a:rPr lang="ru-RU" sz="1400" dirty="0"/>
              <a:t> закон Кеплера </a:t>
            </a:r>
            <a:r>
              <a:rPr lang="ru-RU" sz="1400" dirty="0"/>
              <a:t>пов'язує</a:t>
            </a:r>
            <a:r>
              <a:rPr lang="ru-RU" sz="1400" dirty="0"/>
              <a:t> </a:t>
            </a:r>
            <a:r>
              <a:rPr lang="ru-RU" sz="1400" dirty="0"/>
              <a:t>середні</a:t>
            </a:r>
            <a:r>
              <a:rPr lang="ru-RU" sz="1400" dirty="0"/>
              <a:t> </a:t>
            </a:r>
            <a:r>
              <a:rPr lang="ru-RU" sz="1400" dirty="0"/>
              <a:t>відстані</a:t>
            </a:r>
            <a:r>
              <a:rPr lang="ru-RU" sz="1400" dirty="0"/>
              <a:t> планет </a:t>
            </a:r>
            <a:r>
              <a:rPr lang="ru-RU" sz="1400" dirty="0"/>
              <a:t>від</a:t>
            </a:r>
            <a:r>
              <a:rPr lang="ru-RU" sz="1400" dirty="0"/>
              <a:t> </a:t>
            </a:r>
            <a:r>
              <a:rPr lang="ru-RU" sz="1400" dirty="0"/>
              <a:t>Сонця</a:t>
            </a:r>
            <a:r>
              <a:rPr lang="ru-RU" sz="1400" dirty="0"/>
              <a:t> з </a:t>
            </a:r>
            <a:r>
              <a:rPr lang="ru-RU" sz="1400" dirty="0"/>
              <a:t>їхніми</a:t>
            </a:r>
            <a:r>
              <a:rPr lang="ru-RU" sz="1400" dirty="0"/>
              <a:t> </a:t>
            </a:r>
            <a:r>
              <a:rPr lang="ru-RU" sz="1400" dirty="0">
                <a:hlinkClick r:id="rId5" tooltip="Сидеричний період"/>
              </a:rPr>
              <a:t>зоряними</a:t>
            </a:r>
            <a:r>
              <a:rPr lang="ru-RU" sz="1400" dirty="0">
                <a:hlinkClick r:id="rId5" tooltip="Сидеричний період"/>
              </a:rPr>
              <a:t> </a:t>
            </a:r>
            <a:r>
              <a:rPr lang="ru-RU" sz="1400" dirty="0">
                <a:hlinkClick r:id="rId5" tooltip="Сидеричний період"/>
              </a:rPr>
              <a:t>періодами</a:t>
            </a:r>
            <a:r>
              <a:rPr lang="ru-RU" sz="1400" dirty="0">
                <a:hlinkClick r:id="rId5" tooltip="Сидеричний період"/>
              </a:rPr>
              <a:t> </a:t>
            </a:r>
            <a:r>
              <a:rPr lang="ru-RU" sz="1400" dirty="0">
                <a:hlinkClick r:id="rId5" tooltip="Сидеричний період"/>
              </a:rPr>
              <a:t>обертання</a:t>
            </a:r>
            <a:r>
              <a:rPr lang="ru-RU" sz="1400" dirty="0"/>
              <a:t> і </a:t>
            </a:r>
            <a:r>
              <a:rPr lang="ru-RU" sz="1400" dirty="0"/>
              <a:t>надає</a:t>
            </a:r>
            <a:r>
              <a:rPr lang="ru-RU" sz="1400" dirty="0"/>
              <a:t> </a:t>
            </a:r>
            <a:r>
              <a:rPr lang="ru-RU" sz="1400" dirty="0"/>
              <a:t>змогу</a:t>
            </a:r>
            <a:r>
              <a:rPr lang="ru-RU" sz="1400" dirty="0"/>
              <a:t> </a:t>
            </a:r>
            <a:r>
              <a:rPr lang="ru-RU" sz="1400" dirty="0"/>
              <a:t>встановити</a:t>
            </a:r>
            <a:r>
              <a:rPr lang="ru-RU" sz="1400" dirty="0"/>
              <a:t> </a:t>
            </a:r>
            <a:r>
              <a:rPr lang="ru-RU" sz="1400" dirty="0"/>
              <a:t>відносні</a:t>
            </a:r>
            <a:r>
              <a:rPr lang="ru-RU" sz="1400" dirty="0"/>
              <a:t> </a:t>
            </a:r>
            <a:r>
              <a:rPr lang="ru-RU" sz="1400" dirty="0"/>
              <a:t>відстані</a:t>
            </a:r>
            <a:r>
              <a:rPr lang="ru-RU" sz="1400" dirty="0"/>
              <a:t> планет </a:t>
            </a:r>
            <a:r>
              <a:rPr lang="ru-RU" sz="1400" dirty="0"/>
              <a:t>від</a:t>
            </a:r>
            <a:r>
              <a:rPr lang="ru-RU" sz="1400" dirty="0"/>
              <a:t> </a:t>
            </a:r>
            <a:r>
              <a:rPr lang="ru-RU" sz="1400" dirty="0"/>
              <a:t>Сонця</a:t>
            </a:r>
            <a:r>
              <a:rPr lang="ru-RU" sz="1400" dirty="0"/>
              <a:t>, </a:t>
            </a:r>
            <a:r>
              <a:rPr lang="ru-RU" sz="1400" dirty="0"/>
              <a:t>інакше</a:t>
            </a:r>
            <a:r>
              <a:rPr lang="ru-RU" sz="1400" dirty="0"/>
              <a:t> </a:t>
            </a:r>
            <a:r>
              <a:rPr lang="ru-RU" sz="1400" dirty="0"/>
              <a:t>кажучи</a:t>
            </a:r>
            <a:r>
              <a:rPr lang="ru-RU" sz="1400" dirty="0"/>
              <a:t>, </a:t>
            </a:r>
            <a:r>
              <a:rPr lang="ru-RU" sz="1400" dirty="0"/>
              <a:t>дає</a:t>
            </a:r>
            <a:r>
              <a:rPr lang="ru-RU" sz="1400" dirty="0"/>
              <a:t> </a:t>
            </a:r>
            <a:r>
              <a:rPr lang="ru-RU" sz="1400" dirty="0"/>
              <a:t>змогу</a:t>
            </a:r>
            <a:r>
              <a:rPr lang="ru-RU" sz="1400" dirty="0"/>
              <a:t> подати </a:t>
            </a:r>
            <a:r>
              <a:rPr lang="ru-RU" sz="1400" dirty="0"/>
              <a:t>великі</a:t>
            </a:r>
            <a:r>
              <a:rPr lang="ru-RU" sz="1400" dirty="0"/>
              <a:t> </a:t>
            </a:r>
            <a:r>
              <a:rPr lang="ru-RU" sz="1400" dirty="0"/>
              <a:t>півосі</a:t>
            </a:r>
            <a:r>
              <a:rPr lang="ru-RU" sz="1400" dirty="0"/>
              <a:t> </a:t>
            </a:r>
            <a:r>
              <a:rPr lang="ru-RU" sz="1400" dirty="0"/>
              <a:t>всіх</a:t>
            </a:r>
            <a:r>
              <a:rPr lang="ru-RU" sz="1400" dirty="0"/>
              <a:t> </a:t>
            </a:r>
            <a:r>
              <a:rPr lang="ru-RU" sz="1400" dirty="0"/>
              <a:t>планетних</a:t>
            </a:r>
            <a:r>
              <a:rPr lang="ru-RU" sz="1400" dirty="0"/>
              <a:t> </a:t>
            </a:r>
            <a:r>
              <a:rPr lang="ru-RU" sz="1400" dirty="0"/>
              <a:t>орбіт</a:t>
            </a:r>
            <a:r>
              <a:rPr lang="ru-RU" sz="1400" dirty="0"/>
              <a:t> в </a:t>
            </a:r>
            <a:r>
              <a:rPr lang="ru-RU" sz="1400" dirty="0"/>
              <a:t>одиницях</a:t>
            </a:r>
            <a:r>
              <a:rPr lang="ru-RU" sz="1400" dirty="0"/>
              <a:t> </a:t>
            </a:r>
            <a:r>
              <a:rPr lang="ru-RU" sz="1400" dirty="0"/>
              <a:t>великої</a:t>
            </a:r>
            <a:r>
              <a:rPr lang="ru-RU" sz="1400" dirty="0"/>
              <a:t> </a:t>
            </a:r>
            <a:r>
              <a:rPr lang="ru-RU" sz="1400" dirty="0"/>
              <a:t>півосі</a:t>
            </a:r>
            <a:r>
              <a:rPr lang="ru-RU" sz="1400" dirty="0"/>
              <a:t> </a:t>
            </a:r>
            <a:r>
              <a:rPr lang="ru-RU" sz="1400" dirty="0"/>
              <a:t>земної</a:t>
            </a:r>
            <a:r>
              <a:rPr lang="ru-RU" sz="1400" dirty="0"/>
              <a:t> </a:t>
            </a:r>
            <a:r>
              <a:rPr lang="ru-RU" sz="1400" dirty="0"/>
              <a:t>орбіти</a:t>
            </a:r>
            <a:r>
              <a:rPr lang="ru-RU" sz="1400" dirty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ÐÐ°ÑÑÐ¸Ð½ÐºÐ¸ Ð¿Ð¾ Ð·Ð°Ð¿ÑÐ¾ÑÑ ÑÐ¾Ð½ÑÐ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642179"/>
            <a:ext cx="4176464" cy="285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µÐ»ÑÐ¿ÑÐ¸ÑÐ½Ð° Ð¾ÑÐ±ÑÑÐ°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7087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3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</TotalTime>
  <Words>66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Закони Кеплера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Висновки: -Всі планети обертаються навколо Сонця еліптичними орбітами, в одному з фокусів в яких перебуває Сонце (всі орбіти планет і тіл Сонячної системи мають один спільний фокус, в якому, власне, і розташовано Сонце). - З погляду класичної механіки, другий закон Кеплера є проявом закону збереження моменту імпульсу. -Цей закон Кеплера пов'язує середні відстані планет від Сонця з їхніми зоряними періодами обертання і надає змогу встановити відносні відстані планет від Сонця, інакше кажучи, дає змогу подати великі півосі всіх планетних орбіт в одиницях великої півосі земної орбіти.  </vt:lpstr>
      <vt:lpstr>             Дякую за увагу !!!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Закони Кеплера</dc:title>
  <dc:creator>Господь Богэ</dc:creator>
  <cp:lastModifiedBy>pc-pc</cp:lastModifiedBy>
  <cp:revision>7</cp:revision>
  <dcterms:created xsi:type="dcterms:W3CDTF">2018-04-13T06:45:50Z</dcterms:created>
  <dcterms:modified xsi:type="dcterms:W3CDTF">2018-04-15T10:04:39Z</dcterms:modified>
</cp:coreProperties>
</file>