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9" r:id="rId4"/>
    <p:sldId id="270" r:id="rId5"/>
    <p:sldId id="260" r:id="rId6"/>
    <p:sldId id="25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6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1711" autoAdjust="0"/>
  </p:normalViewPr>
  <p:slideViewPr>
    <p:cSldViewPr>
      <p:cViewPr>
        <p:scale>
          <a:sx n="70" d="100"/>
          <a:sy n="70" d="100"/>
        </p:scale>
        <p:origin x="-840" y="-3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DDBA03D-7DFE-4085-9B02-7C16511A8E36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2301DA73-DE42-41CF-8DAA-0660BE3049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DBA03D-7DFE-4085-9B02-7C16511A8E36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01DA73-DE42-41CF-8DAA-0660BE3049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DDBA03D-7DFE-4085-9B02-7C16511A8E36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2301DA73-DE42-41CF-8DAA-0660BE3049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DBA03D-7DFE-4085-9B02-7C16511A8E36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01DA73-DE42-41CF-8DAA-0660BE3049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DBA03D-7DFE-4085-9B02-7C16511A8E36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01DA73-DE42-41CF-8DAA-0660BE3049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DBA03D-7DFE-4085-9B02-7C16511A8E36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01DA73-DE42-41CF-8DAA-0660BE3049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DDBA03D-7DFE-4085-9B02-7C16511A8E36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01DA73-DE42-41CF-8DAA-0660BE3049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DBA03D-7DFE-4085-9B02-7C16511A8E36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01DA73-DE42-41CF-8DAA-0660BE3049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DBA03D-7DFE-4085-9B02-7C16511A8E36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01DA73-DE42-41CF-8DAA-0660BE30495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DBA03D-7DFE-4085-9B02-7C16511A8E36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01DA73-DE42-41CF-8DAA-0660BE3049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DDBA03D-7DFE-4085-9B02-7C16511A8E36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301DA73-DE42-41CF-8DAA-0660BE3049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DDBA03D-7DFE-4085-9B02-7C16511A8E36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2301DA73-DE42-41CF-8DAA-0660BE30495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Фокуси Перельмана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 smtClean="0"/>
              <a:t>На честь 135-річчя з дня народження Я. І. Перельмана</a:t>
            </a:r>
            <a:endParaRPr lang="ru-RU" dirty="0"/>
          </a:p>
        </p:txBody>
      </p:sp>
      <p:pic>
        <p:nvPicPr>
          <p:cNvPr id="1026" name="Picture 2" descr="K:\МАН-ЮНИОР\Фото для презентации\Yakov_Perelma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20688"/>
            <a:ext cx="1905000" cy="3000375"/>
          </a:xfrm>
          <a:prstGeom prst="rect">
            <a:avLst/>
          </a:prstGeom>
          <a:noFill/>
        </p:spPr>
      </p:pic>
      <p:pic>
        <p:nvPicPr>
          <p:cNvPr id="1027" name="Picture 3" descr="K:\МАН-ЮНИОР\Фото для презентации\magic_objec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437112"/>
            <a:ext cx="2267744" cy="22677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23528" y="188640"/>
            <a:ext cx="7463182" cy="882906"/>
          </a:xfrm>
        </p:spPr>
        <p:txBody>
          <a:bodyPr>
            <a:normAutofit/>
          </a:bodyPr>
          <a:lstStyle/>
          <a:p>
            <a:r>
              <a:rPr lang="uk-UA" sz="2800" dirty="0" smtClean="0"/>
              <a:t>Яків Ісидорович Перельман</a:t>
            </a:r>
            <a:endParaRPr lang="ru-RU" sz="2800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395536" y="1643050"/>
            <a:ext cx="7239000" cy="495430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dirty="0" smtClean="0"/>
              <a:t>	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Яків </a:t>
            </a:r>
            <a:r>
              <a:rPr lang="uk-UA" sz="3200" dirty="0" err="1" smtClean="0">
                <a:latin typeface="Times New Roman" pitchFamily="18" charset="0"/>
                <a:cs typeface="Times New Roman" pitchFamily="18" charset="0"/>
              </a:rPr>
              <a:t>Ісидорович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 dirty="0" err="1" smtClean="0">
                <a:latin typeface="Times New Roman" pitchFamily="18" charset="0"/>
                <a:cs typeface="Times New Roman" pitchFamily="18" charset="0"/>
              </a:rPr>
              <a:t>Перельман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 — російський радянський науковець , популяризатор фізики, математики та астрономії, один із засновників жанру науково-популярної літератури та цікавої науки, автор поняття «науково-фантастичне».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14290"/>
            <a:ext cx="7239000" cy="4846320"/>
          </a:xfrm>
        </p:spPr>
        <p:txBody>
          <a:bodyPr>
            <a:normAutofit/>
          </a:bodyPr>
          <a:lstStyle/>
          <a:p>
            <a:r>
              <a:rPr lang="uk-UA" sz="2000" dirty="0" smtClean="0"/>
              <a:t>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Перельман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Я.І.  першим запропонував переводити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годинник;</a:t>
            </a: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Перельман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Я.І. придумав музей цікавих наук, а його книги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в</a:t>
            </a:r>
          </a:p>
          <a:p>
            <a:pPr>
              <a:buNone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 наші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дні активно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перевидаються: «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Веселі завдання», «Велика книга цікавих наук», «Цікава фізика», «Цікава астрономія», «Жива математика», «101 головоломка» і так далі, на будь-який смак.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L:\ШКОЛА\МАН-ЮНИОР\Фото для презентации\98_tn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428868"/>
            <a:ext cx="2428892" cy="2428892"/>
          </a:xfrm>
          <a:prstGeom prst="rect">
            <a:avLst/>
          </a:prstGeom>
          <a:noFill/>
        </p:spPr>
      </p:pic>
      <p:pic>
        <p:nvPicPr>
          <p:cNvPr id="1027" name="Picture 3" descr="L:\ШКОЛА\МАН-ЮНИОР\Фото для презентации\07098355.cover_33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95967">
            <a:off x="1602936" y="4341320"/>
            <a:ext cx="1520511" cy="2455856"/>
          </a:xfrm>
          <a:prstGeom prst="rect">
            <a:avLst/>
          </a:prstGeom>
          <a:noFill/>
        </p:spPr>
      </p:pic>
      <p:pic>
        <p:nvPicPr>
          <p:cNvPr id="1028" name="Picture 4" descr="L:\ШКОЛА\МАН-ЮНИОР\Фото для презентации\101087051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1334815">
            <a:off x="3168269" y="2346496"/>
            <a:ext cx="1669365" cy="2568040"/>
          </a:xfrm>
          <a:prstGeom prst="rect">
            <a:avLst/>
          </a:prstGeom>
          <a:noFill/>
        </p:spPr>
      </p:pic>
      <p:pic>
        <p:nvPicPr>
          <p:cNvPr id="1029" name="Picture 5" descr="L:\ШКОЛА\МАН-ЮНИОР\Фото для презентации\image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609008">
            <a:off x="4649580" y="3970416"/>
            <a:ext cx="1514163" cy="2636424"/>
          </a:xfrm>
          <a:prstGeom prst="rect">
            <a:avLst/>
          </a:prstGeom>
          <a:noFill/>
        </p:spPr>
      </p:pic>
      <p:pic>
        <p:nvPicPr>
          <p:cNvPr id="1030" name="Picture 6" descr="L:\ШКОЛА\МАН-ЮНИОР\Фото для презентации\perelman-1959zazio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20785777">
            <a:off x="6121892" y="2299149"/>
            <a:ext cx="1620670" cy="24431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571184" cy="554320"/>
          </a:xfrm>
        </p:spPr>
        <p:txBody>
          <a:bodyPr>
            <a:normAutofit/>
          </a:bodyPr>
          <a:lstStyle/>
          <a:p>
            <a:r>
              <a:rPr lang="uk-UA" sz="3200" dirty="0" smtClean="0"/>
              <a:t>«Спадкоємність поколінь»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764704"/>
            <a:ext cx="7239000" cy="48463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altLang="ru-RU" sz="20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altLang="ru-RU" sz="2000" dirty="0" err="1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altLang="ru-RU" sz="20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altLang="ru-RU" sz="20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хочете</a:t>
            </a:r>
            <a:r>
              <a:rPr lang="ru-RU" altLang="ru-RU" sz="20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впіймати</a:t>
            </a:r>
            <a:r>
              <a:rPr lang="ru-RU" altLang="ru-RU" sz="20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творчі</a:t>
            </a:r>
            <a:r>
              <a:rPr lang="ru-RU" altLang="ru-RU" sz="20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знахідки</a:t>
            </a:r>
            <a:r>
              <a:rPr lang="ru-RU" altLang="ru-RU" sz="20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dirty="0" err="1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мрієте</a:t>
            </a:r>
            <a:r>
              <a:rPr lang="ru-RU" altLang="ru-RU" sz="20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зануритися</a:t>
            </a:r>
            <a:r>
              <a:rPr lang="ru-RU" altLang="ru-RU" sz="20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altLang="ru-RU" sz="2000" dirty="0" err="1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професійне</a:t>
            </a:r>
            <a:r>
              <a:rPr lang="ru-RU" altLang="ru-RU" sz="20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самовдосконалення</a:t>
            </a:r>
            <a:r>
              <a:rPr lang="ru-RU" altLang="ru-RU" sz="20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то давайте </a:t>
            </a:r>
            <a:r>
              <a:rPr lang="ru-RU" altLang="ru-RU" sz="2000" dirty="0" err="1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візьмемо</a:t>
            </a:r>
            <a:r>
              <a:rPr lang="ru-RU" altLang="ru-RU" sz="20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основу </a:t>
            </a:r>
            <a:r>
              <a:rPr lang="ru-RU" altLang="ru-RU" sz="2000" dirty="0" err="1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</a:t>
            </a:r>
            <a:r>
              <a:rPr lang="uk-UA" altLang="ru-RU" sz="2000" dirty="0" err="1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оєї</a:t>
            </a:r>
            <a:r>
              <a:rPr lang="uk-UA" altLang="ru-RU" sz="20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роботи</a:t>
            </a:r>
            <a:r>
              <a:rPr lang="ru-RU" altLang="ru-RU" sz="20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слова </a:t>
            </a:r>
            <a:r>
              <a:rPr lang="ru-RU" altLang="ru-RU" sz="2000" dirty="0" err="1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Конфуція</a:t>
            </a:r>
            <a:r>
              <a:rPr lang="ru-RU" altLang="ru-RU" sz="2000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ru-RU" sz="20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«Учитель </a:t>
            </a:r>
            <a:r>
              <a:rPr lang="ru-RU" altLang="ru-RU" sz="2000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altLang="ru-RU" sz="2000" dirty="0" err="1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учень</a:t>
            </a:r>
            <a:r>
              <a:rPr lang="ru-RU" altLang="ru-RU" sz="2000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зростають</a:t>
            </a:r>
            <a:r>
              <a:rPr lang="ru-RU" altLang="ru-RU" sz="2000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разом</a:t>
            </a:r>
            <a:r>
              <a:rPr lang="ru-RU" altLang="ru-RU" sz="20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..!» - так говорить наш у</a:t>
            </a:r>
            <a:r>
              <a:rPr lang="ru-RU" altLang="ru-RU" sz="20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читель </a:t>
            </a:r>
            <a:r>
              <a:rPr lang="ru-RU" altLang="ru-RU" sz="2000" dirty="0" err="1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фізики</a:t>
            </a:r>
            <a:r>
              <a:rPr lang="ru-RU" altLang="ru-RU" sz="20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20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altLang="ru-RU" sz="20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ому </a:t>
            </a:r>
            <a:r>
              <a:rPr lang="ru-RU" altLang="ru-RU" sz="2000" dirty="0" err="1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altLang="ru-RU" sz="20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покоління</a:t>
            </a:r>
            <a:r>
              <a:rPr lang="ru-RU" altLang="ru-RU" sz="20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ru-RU" sz="2000" dirty="0" err="1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покоління</a:t>
            </a:r>
            <a:r>
              <a:rPr lang="ru-RU" altLang="ru-RU" sz="20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ми </a:t>
            </a:r>
            <a:r>
              <a:rPr lang="ru-RU" altLang="ru-RU" sz="2000" dirty="0" err="1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намагаємося</a:t>
            </a:r>
            <a:r>
              <a:rPr lang="ru-RU" altLang="ru-RU" sz="20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втілювати</a:t>
            </a:r>
            <a:r>
              <a:rPr lang="ru-RU" altLang="ru-RU" sz="20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altLang="ru-RU" sz="20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девіз</a:t>
            </a:r>
            <a:r>
              <a:rPr lang="ru-RU" altLang="ru-RU" sz="20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ru-RU" sz="2000" dirty="0" err="1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altLang="ru-RU" sz="20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ru-RU" altLang="ru-RU" sz="2000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000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DSC050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129634">
            <a:off x="369552" y="2494010"/>
            <a:ext cx="1251410" cy="1816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:\фотки мучак данилова\IMG_146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451964">
            <a:off x="1654980" y="2614412"/>
            <a:ext cx="2213769" cy="147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H:\фотки мучак данилова\IMG_149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031157">
            <a:off x="3716269" y="2548142"/>
            <a:ext cx="2411313" cy="1608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H:\фотки мучак данилова\IMG_152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655488">
            <a:off x="6006953" y="2616280"/>
            <a:ext cx="2566358" cy="1710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H:\фотки мучак данилова\IMG_148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273866">
            <a:off x="6595499" y="4402935"/>
            <a:ext cx="2411760" cy="1607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956498">
            <a:off x="2756282" y="4448589"/>
            <a:ext cx="2057401" cy="1922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81117">
            <a:off x="4548366" y="4513319"/>
            <a:ext cx="2151112" cy="1613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7" descr="IMG_202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897" y="5409744"/>
            <a:ext cx="1735832" cy="1301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IMG_210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34230" y="3890502"/>
            <a:ext cx="1627634" cy="2170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239000" cy="554320"/>
          </a:xfrm>
        </p:spPr>
        <p:txBody>
          <a:bodyPr>
            <a:normAutofit/>
          </a:bodyPr>
          <a:lstStyle/>
          <a:p>
            <a:r>
              <a:rPr lang="uk-UA" sz="3200" dirty="0" smtClean="0"/>
              <a:t>   Тези мого дослідження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7571184" cy="554461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uk-UA" sz="2000" dirty="0" smtClean="0"/>
              <a:t> 	</a:t>
            </a:r>
            <a:r>
              <a:rPr lang="uk-UA" b="1" dirty="0" smtClean="0"/>
              <a:t>Завдання:</a:t>
            </a:r>
            <a:r>
              <a:rPr lang="uk-UA" dirty="0" smtClean="0"/>
              <a:t> обрати та відтворити один з фокусів </a:t>
            </a:r>
            <a:r>
              <a:rPr lang="uk-UA" dirty="0" smtClean="0"/>
              <a:t>Я.І. </a:t>
            </a:r>
            <a:r>
              <a:rPr lang="uk-UA" dirty="0" err="1" smtClean="0"/>
              <a:t>Перельмана</a:t>
            </a:r>
            <a:r>
              <a:rPr lang="uk-UA" dirty="0" smtClean="0"/>
              <a:t> в </a:t>
            </a:r>
            <a:r>
              <a:rPr lang="uk-UA" dirty="0" smtClean="0"/>
              <a:t>домашніх умовах.</a:t>
            </a:r>
          </a:p>
          <a:p>
            <a:pPr>
              <a:buNone/>
            </a:pPr>
            <a:r>
              <a:rPr lang="uk-UA" dirty="0" smtClean="0"/>
              <a:t>	</a:t>
            </a:r>
            <a:r>
              <a:rPr lang="uk-UA" b="1" dirty="0" smtClean="0"/>
              <a:t>Мета:</a:t>
            </a:r>
            <a:r>
              <a:rPr lang="uk-UA" dirty="0" smtClean="0"/>
              <a:t> </a:t>
            </a:r>
            <a:r>
              <a:rPr lang="uk-UA" dirty="0" smtClean="0">
                <a:latin typeface="Times New Roman" pitchFamily="18" charset="0"/>
              </a:rPr>
              <a:t>розвивати мислення та творчі здібності, активізувати пізнавальну діяльність, досліджувати фізику поза школою, довести, що фізика – цікава наука, якою може займатися будь-хто і будь-де.</a:t>
            </a:r>
          </a:p>
          <a:p>
            <a:pPr>
              <a:buNone/>
            </a:pPr>
            <a:r>
              <a:rPr lang="uk-UA" dirty="0" smtClean="0">
                <a:latin typeface="Times New Roman" pitchFamily="18" charset="0"/>
              </a:rPr>
              <a:t>	</a:t>
            </a:r>
            <a:r>
              <a:rPr lang="uk-UA" b="1" dirty="0" smtClean="0">
                <a:latin typeface="Times New Roman" pitchFamily="18" charset="0"/>
              </a:rPr>
              <a:t>Актуальність: </a:t>
            </a:r>
            <a:r>
              <a:rPr lang="uk-UA" dirty="0" smtClean="0">
                <a:latin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фізика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є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одним із головних рушійних сил науково-технічного прогресу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людства; кожна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людина повинна мати фізичну освіту, хоча б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елементарну; сучасна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школа повинна навчити дітей мислити самостійно, шукати шляхи вирішення тих чи інших завдань, а потім застосовувати свої набуті знання в сучасному житті.</a:t>
            </a:r>
          </a:p>
          <a:p>
            <a:pPr>
              <a:buNone/>
            </a:pPr>
            <a:r>
              <a:rPr lang="uk-UA" sz="2000" dirty="0" smtClean="0">
                <a:latin typeface="Times New Roman" pitchFamily="18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ru-RU" sz="2000" dirty="0" smtClean="0">
              <a:latin typeface="Times New Roman" pitchFamily="18" charset="0"/>
            </a:endParaRPr>
          </a:p>
          <a:p>
            <a:pPr>
              <a:buNone/>
            </a:pPr>
            <a:endParaRPr lang="uk-UA" sz="2000" dirty="0" smtClean="0"/>
          </a:p>
          <a:p>
            <a:pPr>
              <a:buNone/>
            </a:pPr>
            <a:r>
              <a:rPr lang="uk-UA" sz="2000" dirty="0" smtClean="0"/>
              <a:t>	</a:t>
            </a:r>
            <a:endParaRPr lang="ru-RU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332656"/>
            <a:ext cx="7239000" cy="450304"/>
          </a:xfrm>
        </p:spPr>
        <p:txBody>
          <a:bodyPr>
            <a:noAutofit/>
          </a:bodyPr>
          <a:lstStyle/>
          <a:p>
            <a:r>
              <a:rPr lang="uk-UA" sz="3200" dirty="0" smtClean="0"/>
              <a:t>Над проектом працювали</a:t>
            </a:r>
            <a:endParaRPr lang="ru-RU" sz="32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51520" y="1124744"/>
            <a:ext cx="7704856" cy="5544616"/>
          </a:xfrm>
        </p:spPr>
        <p:txBody>
          <a:bodyPr/>
          <a:lstStyle/>
          <a:p>
            <a:pPr>
              <a:buNone/>
            </a:pPr>
            <a:r>
              <a:rPr lang="uk-UA" sz="2400" dirty="0" err="1" smtClean="0"/>
              <a:t>Стукалова</a:t>
            </a:r>
            <a:r>
              <a:rPr lang="uk-UA" sz="2400" dirty="0" smtClean="0"/>
              <a:t> </a:t>
            </a:r>
            <a:r>
              <a:rPr lang="uk-UA" sz="2400" dirty="0" err="1" smtClean="0"/>
              <a:t>Маріна</a:t>
            </a:r>
            <a:r>
              <a:rPr lang="uk-UA" sz="2400" dirty="0" smtClean="0"/>
              <a:t>,</a:t>
            </a:r>
            <a:endParaRPr lang="uk-UA" sz="2400" dirty="0" smtClean="0"/>
          </a:p>
          <a:p>
            <a:pPr>
              <a:buNone/>
            </a:pPr>
            <a:r>
              <a:rPr lang="uk-UA" sz="2000" dirty="0" smtClean="0"/>
              <a:t>учениця </a:t>
            </a:r>
            <a:r>
              <a:rPr lang="uk-UA" sz="2000" dirty="0" smtClean="0"/>
              <a:t>9-Б класу</a:t>
            </a:r>
          </a:p>
          <a:p>
            <a:pPr algn="just">
              <a:buNone/>
            </a:pPr>
            <a:r>
              <a:rPr lang="uk-UA" sz="2000" dirty="0" smtClean="0"/>
              <a:t>Слобожанської гімназії №2</a:t>
            </a:r>
          </a:p>
          <a:p>
            <a:pPr algn="just">
              <a:buNone/>
            </a:pPr>
            <a:r>
              <a:rPr lang="uk-UA" sz="2000" dirty="0" smtClean="0"/>
              <a:t>Зміївської районної ради</a:t>
            </a:r>
          </a:p>
          <a:p>
            <a:pPr algn="just">
              <a:buNone/>
            </a:pPr>
            <a:r>
              <a:rPr lang="uk-UA" sz="2000" dirty="0" smtClean="0"/>
              <a:t>Харківської області </a:t>
            </a:r>
          </a:p>
          <a:p>
            <a:pPr algn="just">
              <a:buNone/>
            </a:pPr>
            <a:endParaRPr lang="uk-UA" sz="2000" dirty="0" smtClean="0"/>
          </a:p>
          <a:p>
            <a:pPr>
              <a:buNone/>
            </a:pPr>
            <a:r>
              <a:rPr lang="uk-UA" sz="2400" dirty="0" err="1" smtClean="0"/>
              <a:t>Андрющенко</a:t>
            </a:r>
            <a:r>
              <a:rPr lang="uk-UA" sz="2400" dirty="0" smtClean="0"/>
              <a:t> Світлана </a:t>
            </a:r>
            <a:r>
              <a:rPr lang="uk-UA" sz="2400" dirty="0" smtClean="0"/>
              <a:t>Юріївна, </a:t>
            </a:r>
            <a:endParaRPr lang="ru-RU" sz="2400" dirty="0" smtClean="0"/>
          </a:p>
          <a:p>
            <a:pPr>
              <a:buNone/>
            </a:pPr>
            <a:r>
              <a:rPr lang="uk-UA" sz="2000" dirty="0" smtClean="0"/>
              <a:t>у</a:t>
            </a:r>
            <a:r>
              <a:rPr lang="uk-UA" sz="2000" dirty="0" smtClean="0"/>
              <a:t>читель </a:t>
            </a:r>
            <a:r>
              <a:rPr lang="uk-UA" sz="2000" dirty="0" smtClean="0"/>
              <a:t>фізики </a:t>
            </a:r>
            <a:r>
              <a:rPr lang="uk-UA" sz="2000" dirty="0" smtClean="0"/>
              <a:t>та </a:t>
            </a:r>
            <a:r>
              <a:rPr lang="uk-UA" sz="2000" dirty="0" smtClean="0"/>
              <a:t>математики,</a:t>
            </a:r>
          </a:p>
          <a:p>
            <a:pPr algn="just">
              <a:buNone/>
            </a:pPr>
            <a:r>
              <a:rPr lang="uk-UA" sz="2000" dirty="0" smtClean="0"/>
              <a:t>Слобожанської </a:t>
            </a:r>
            <a:r>
              <a:rPr lang="uk-UA" sz="2000" dirty="0" smtClean="0"/>
              <a:t>гімназії №2 </a:t>
            </a:r>
          </a:p>
          <a:p>
            <a:pPr algn="just">
              <a:buNone/>
            </a:pPr>
            <a:r>
              <a:rPr lang="uk-UA" sz="2000" dirty="0" smtClean="0"/>
              <a:t>Зміївської районної ради</a:t>
            </a:r>
          </a:p>
          <a:p>
            <a:pPr algn="just">
              <a:buNone/>
            </a:pPr>
            <a:r>
              <a:rPr lang="uk-UA" sz="2000" dirty="0" smtClean="0"/>
              <a:t>Харківської області </a:t>
            </a:r>
            <a:endParaRPr lang="uk-UA" sz="2000" dirty="0" smtClean="0"/>
          </a:p>
          <a:p>
            <a:pPr algn="just">
              <a:buNone/>
            </a:pPr>
            <a:r>
              <a:rPr lang="uk-UA" sz="2000" dirty="0" smtClean="0"/>
              <a:t>вища </a:t>
            </a:r>
            <a:r>
              <a:rPr lang="uk-UA" sz="2000" dirty="0" smtClean="0"/>
              <a:t>кваліфікаційна категорія, </a:t>
            </a:r>
          </a:p>
          <a:p>
            <a:pPr algn="just">
              <a:buNone/>
            </a:pPr>
            <a:r>
              <a:rPr lang="uk-UA" sz="2000" dirty="0" smtClean="0"/>
              <a:t>старший вчитель </a:t>
            </a:r>
            <a:endParaRPr lang="uk-UA" sz="2000" dirty="0" smtClean="0"/>
          </a:p>
          <a:p>
            <a:endParaRPr lang="ru-RU" dirty="0"/>
          </a:p>
        </p:txBody>
      </p:sp>
      <p:pic>
        <p:nvPicPr>
          <p:cNvPr id="2051" name="Picture 3" descr="D:\1-Фотографии\2018.02.18-Gallery\Марина и Саша\image-0-02-05-fd50426de0a02d8044cceed6a395416c76cb5d9249bc1b0276beeaed6c821f92-V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/>
          <a:stretch>
            <a:fillRect/>
          </a:stretch>
        </p:blipFill>
        <p:spPr bwMode="auto">
          <a:xfrm>
            <a:off x="3779912" y="836712"/>
            <a:ext cx="1944216" cy="2592288"/>
          </a:xfrm>
          <a:prstGeom prst="rect">
            <a:avLst/>
          </a:prstGeom>
          <a:noFill/>
        </p:spPr>
      </p:pic>
      <p:pic>
        <p:nvPicPr>
          <p:cNvPr id="2052" name="Picture 4" descr="K:\МАН-ЮНИОР\Фото для презентации\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1340768"/>
            <a:ext cx="1988595" cy="2989709"/>
          </a:xfrm>
          <a:prstGeom prst="rect">
            <a:avLst/>
          </a:prstGeom>
          <a:noFill/>
        </p:spPr>
      </p:pic>
      <p:pic>
        <p:nvPicPr>
          <p:cNvPr id="2053" name="Picture 5" descr="K:\МАН-ЮНИОР\Фото для презентации\школ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44034" y="4509120"/>
            <a:ext cx="3358255" cy="21602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239000" cy="55432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Фокус “ сухим </a:t>
            </a:r>
            <a:r>
              <a:rPr lang="uk-UA" dirty="0" smtClean="0"/>
              <a:t>із </a:t>
            </a:r>
            <a:r>
              <a:rPr lang="uk-UA" dirty="0" smtClean="0"/>
              <a:t>води ”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7239000" cy="5475008"/>
          </a:xfrm>
        </p:spPr>
        <p:txBody>
          <a:bodyPr/>
          <a:lstStyle/>
          <a:p>
            <a:pPr>
              <a:buNone/>
            </a:pPr>
            <a:r>
              <a:rPr lang="uk-UA" dirty="0" smtClean="0"/>
              <a:t>Беремо книгу </a:t>
            </a:r>
            <a:r>
              <a:rPr lang="uk-UA" dirty="0" err="1" smtClean="0"/>
              <a:t>Перельмана</a:t>
            </a:r>
            <a:r>
              <a:rPr lang="uk-UA" dirty="0" smtClean="0"/>
              <a:t> Я.І. та шукаємо цікавий </a:t>
            </a:r>
            <a:r>
              <a:rPr lang="uk-UA" dirty="0" smtClean="0"/>
              <a:t>дослід:</a:t>
            </a:r>
            <a:endParaRPr lang="ru-RU" dirty="0"/>
          </a:p>
        </p:txBody>
      </p:sp>
      <p:pic>
        <p:nvPicPr>
          <p:cNvPr id="1027" name="Picture 3" descr="K:\МАН-ЮНИОР\Фото для презентации\IMG_01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988840"/>
            <a:ext cx="4032448" cy="3024028"/>
          </a:xfrm>
          <a:prstGeom prst="rect">
            <a:avLst/>
          </a:prstGeom>
          <a:noFill/>
        </p:spPr>
      </p:pic>
      <p:pic>
        <p:nvPicPr>
          <p:cNvPr id="1028" name="Picture 4" descr="K:\МАН-ЮНИОР\Фото для презентации\IMG_0116.jpg"/>
          <p:cNvPicPr>
            <a:picLocks noChangeAspect="1" noChangeArrowheads="1"/>
          </p:cNvPicPr>
          <p:nvPr/>
        </p:nvPicPr>
        <p:blipFill>
          <a:blip r:embed="rId3" cstate="print"/>
          <a:srcRect l="1697" t="2263" r="12746" b="9481"/>
          <a:stretch>
            <a:fillRect/>
          </a:stretch>
        </p:blipFill>
        <p:spPr bwMode="auto">
          <a:xfrm>
            <a:off x="4211960" y="3573016"/>
            <a:ext cx="3816424" cy="29523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57200" y="332656"/>
            <a:ext cx="7239000" cy="6123080"/>
          </a:xfrm>
        </p:spPr>
        <p:txBody>
          <a:bodyPr/>
          <a:lstStyle/>
          <a:p>
            <a:pPr algn="ctr">
              <a:buNone/>
            </a:pPr>
            <a:r>
              <a:rPr lang="uk-UA" dirty="0" smtClean="0"/>
              <a:t>Готуємо обладнання і починаємо </a:t>
            </a:r>
            <a:r>
              <a:rPr lang="uk-UA" dirty="0" smtClean="0"/>
              <a:t>дослідження</a:t>
            </a:r>
            <a:endParaRPr lang="ru-RU" dirty="0"/>
          </a:p>
        </p:txBody>
      </p:sp>
      <p:pic>
        <p:nvPicPr>
          <p:cNvPr id="2050" name="Picture 2" descr="H:\Опыт Перельмана\Фото\IMG_01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268760"/>
            <a:ext cx="4224899" cy="3168352"/>
          </a:xfrm>
          <a:prstGeom prst="rect">
            <a:avLst/>
          </a:prstGeom>
          <a:noFill/>
        </p:spPr>
      </p:pic>
      <p:pic>
        <p:nvPicPr>
          <p:cNvPr id="2051" name="Picture 3" descr="H:\Опыт Перельмана\Фото\IMG_01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3356992"/>
            <a:ext cx="4080502" cy="30600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404664"/>
            <a:ext cx="7239000" cy="4846320"/>
          </a:xfrm>
        </p:spPr>
        <p:txBody>
          <a:bodyPr/>
          <a:lstStyle/>
          <a:p>
            <a:pPr algn="ctr">
              <a:buNone/>
            </a:pPr>
            <a:r>
              <a:rPr lang="uk-UA" dirty="0" smtClean="0"/>
              <a:t>	</a:t>
            </a:r>
            <a:r>
              <a:rPr lang="uk-UA" dirty="0" smtClean="0"/>
              <a:t>Кладемо </a:t>
            </a:r>
            <a:r>
              <a:rPr lang="uk-UA" dirty="0" smtClean="0"/>
              <a:t>монету на </a:t>
            </a:r>
            <a:r>
              <a:rPr lang="uk-UA" dirty="0" smtClean="0"/>
              <a:t>тарілку</a:t>
            </a:r>
          </a:p>
          <a:p>
            <a:pPr algn="ctr">
              <a:buNone/>
            </a:pPr>
            <a:r>
              <a:rPr lang="uk-UA" dirty="0" smtClean="0"/>
              <a:t> </a:t>
            </a:r>
            <a:r>
              <a:rPr lang="uk-UA" dirty="0" smtClean="0"/>
              <a:t>та наливаємо чай</a:t>
            </a:r>
            <a:endParaRPr lang="ru-RU" dirty="0"/>
          </a:p>
        </p:txBody>
      </p:sp>
      <p:pic>
        <p:nvPicPr>
          <p:cNvPr id="3074" name="Picture 2" descr="H:\Опыт Перельмана\Фото\IMG_01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268760"/>
            <a:ext cx="4048935" cy="3036392"/>
          </a:xfrm>
          <a:prstGeom prst="rect">
            <a:avLst/>
          </a:prstGeom>
          <a:noFill/>
        </p:spPr>
      </p:pic>
      <p:pic>
        <p:nvPicPr>
          <p:cNvPr id="3075" name="Picture 3" descr="H:\Опыт Перельмана\Фото\IMG_017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3429000"/>
            <a:ext cx="4248472" cy="31860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404664"/>
            <a:ext cx="7239000" cy="4846320"/>
          </a:xfrm>
        </p:spPr>
        <p:txBody>
          <a:bodyPr/>
          <a:lstStyle/>
          <a:p>
            <a:pPr algn="ctr">
              <a:buNone/>
            </a:pPr>
            <a:r>
              <a:rPr lang="uk-UA" dirty="0" smtClean="0"/>
              <a:t>	Заповнивши тарілку, ставимо в неї іншу із серветкою, змоченою у спирті</a:t>
            </a:r>
            <a:endParaRPr lang="ru-RU" dirty="0"/>
          </a:p>
        </p:txBody>
      </p:sp>
      <p:pic>
        <p:nvPicPr>
          <p:cNvPr id="4098" name="Picture 2" descr="K:\МАН-ЮНИОР\Фото для презентации\Фото\IMG_01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556792"/>
            <a:ext cx="3264695" cy="2448272"/>
          </a:xfrm>
          <a:prstGeom prst="rect">
            <a:avLst/>
          </a:prstGeom>
          <a:noFill/>
        </p:spPr>
      </p:pic>
      <p:pic>
        <p:nvPicPr>
          <p:cNvPr id="4099" name="Picture 3" descr="H:\Опыт Перельмана\Фото\IMG_018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1484784"/>
            <a:ext cx="3856894" cy="2892376"/>
          </a:xfrm>
          <a:prstGeom prst="rect">
            <a:avLst/>
          </a:prstGeom>
          <a:noFill/>
        </p:spPr>
      </p:pic>
      <p:pic>
        <p:nvPicPr>
          <p:cNvPr id="4100" name="Picture 4" descr="H:\Опыт Перельмана\Фото\IMG_018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3789040"/>
            <a:ext cx="3744416" cy="28080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60648"/>
            <a:ext cx="7239000" cy="4846320"/>
          </a:xfrm>
        </p:spPr>
        <p:txBody>
          <a:bodyPr/>
          <a:lstStyle/>
          <a:p>
            <a:pPr algn="ctr">
              <a:buNone/>
            </a:pPr>
            <a:r>
              <a:rPr lang="uk-UA" dirty="0" smtClean="0"/>
              <a:t>	Беремо запальничку або сірники та запалюємо серветку, у той самий час готуємося нагрівати стакан</a:t>
            </a:r>
            <a:endParaRPr lang="ru-RU" dirty="0"/>
          </a:p>
        </p:txBody>
      </p:sp>
      <p:pic>
        <p:nvPicPr>
          <p:cNvPr id="5122" name="Picture 2" descr="H:\Опыт Перельмана\Фото\IMG_01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556792"/>
            <a:ext cx="4320919" cy="3240360"/>
          </a:xfrm>
          <a:prstGeom prst="rect">
            <a:avLst/>
          </a:prstGeom>
          <a:noFill/>
        </p:spPr>
      </p:pic>
      <p:pic>
        <p:nvPicPr>
          <p:cNvPr id="5123" name="Picture 3" descr="H:\Опыт Перельмана\Фото\IMG_018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3429000"/>
            <a:ext cx="4224899" cy="31683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60648"/>
            <a:ext cx="7239000" cy="4846320"/>
          </a:xfrm>
        </p:spPr>
        <p:txBody>
          <a:bodyPr/>
          <a:lstStyle/>
          <a:p>
            <a:pPr>
              <a:buNone/>
            </a:pPr>
            <a:r>
              <a:rPr lang="uk-UA" dirty="0" smtClean="0"/>
              <a:t>	Нагрітий стакан ставимо на тарілку і чекаємо, доки він буде всмоктувати чай </a:t>
            </a:r>
            <a:endParaRPr lang="ru-RU" dirty="0"/>
          </a:p>
        </p:txBody>
      </p:sp>
      <p:pic>
        <p:nvPicPr>
          <p:cNvPr id="6146" name="Picture 2" descr="H:\Опыт Перельмана\Фото\IMG_01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268760"/>
            <a:ext cx="3840818" cy="2880320"/>
          </a:xfrm>
          <a:prstGeom prst="rect">
            <a:avLst/>
          </a:prstGeom>
          <a:noFill/>
        </p:spPr>
      </p:pic>
      <p:pic>
        <p:nvPicPr>
          <p:cNvPr id="6147" name="Picture 3" descr="H:\Опыт Перельмана\Фото\IMG_018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3356992"/>
            <a:ext cx="4336996" cy="32524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88640"/>
            <a:ext cx="7239000" cy="4846320"/>
          </a:xfrm>
        </p:spPr>
        <p:txBody>
          <a:bodyPr/>
          <a:lstStyle/>
          <a:p>
            <a:pPr>
              <a:buNone/>
            </a:pPr>
            <a:r>
              <a:rPr lang="uk-UA" dirty="0" smtClean="0"/>
              <a:t>	Коли чай всмокчеться під стакан, можемо взяти монетку, не змочивши руки</a:t>
            </a:r>
            <a:endParaRPr lang="ru-RU" dirty="0"/>
          </a:p>
        </p:txBody>
      </p:sp>
      <p:pic>
        <p:nvPicPr>
          <p:cNvPr id="7170" name="Picture 2" descr="H:\Опыт Перельмана\Фото\IMG_01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96752"/>
            <a:ext cx="4608980" cy="3456384"/>
          </a:xfrm>
          <a:prstGeom prst="rect">
            <a:avLst/>
          </a:prstGeom>
          <a:noFill/>
        </p:spPr>
      </p:pic>
      <p:pic>
        <p:nvPicPr>
          <p:cNvPr id="7171" name="Picture 3" descr="H:\Опыт Перельмана\Фото\IMG_019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47999" y="3717032"/>
            <a:ext cx="3952914" cy="29643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Фізичне обґрунтування фокусу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571612"/>
            <a:ext cx="7715304" cy="4884124"/>
          </a:xfrm>
        </p:spPr>
        <p:txBody>
          <a:bodyPr/>
          <a:lstStyle/>
          <a:p>
            <a:pPr algn="just">
              <a:buNone/>
            </a:pPr>
            <a:r>
              <a:rPr lang="uk-UA" dirty="0" smtClean="0"/>
              <a:t>	</a:t>
            </a:r>
            <a:endParaRPr lang="uk-UA" dirty="0" smtClean="0"/>
          </a:p>
          <a:p>
            <a:pPr algn="just">
              <a:buNone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Сила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, що 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“увігнала”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чай в стакан – атмосферний тиск. Серветка нагріла повітря у стакані, тому його тиск збільшився і частина газу вийшла назовні.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Коли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серветка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погасла,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охолодилося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тиск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зменшився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змусило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чай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всмоктуватися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у стакан,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вганяючи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тиском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зовнішнього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7239000" cy="626328"/>
          </a:xfrm>
        </p:spPr>
        <p:txBody>
          <a:bodyPr>
            <a:normAutofit/>
          </a:bodyPr>
          <a:lstStyle/>
          <a:p>
            <a:pPr algn="ctr"/>
            <a:r>
              <a:rPr lang="uk-UA" sz="3200" dirty="0" smtClean="0"/>
              <a:t>підсумок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571480"/>
            <a:ext cx="7453314" cy="561845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сучасному етапі, в аспекті навчання фізики, вже неактуальними стають прості формальні знання та 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уміння, тому ми, молоде підростаюче покоління, маємо знаходити 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наукове пояснення фізичних явищ та процесів на якісному 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рівні. Без 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здійснення якісного фізичного експерименту та зацікавленості учня, це неможливо. </a:t>
            </a:r>
            <a:r>
              <a:rPr lang="uk-UA" sz="1800" dirty="0" smtClean="0"/>
              <a:t>Найбільш цінними і міцними є знання, здобуті самостійно, шляхом творчого пошуку. Тому так важливо </a:t>
            </a:r>
            <a:r>
              <a:rPr lang="uk-UA" sz="1800" dirty="0" smtClean="0"/>
              <a:t>формувати </a:t>
            </a:r>
            <a:r>
              <a:rPr lang="uk-UA" sz="1800" dirty="0" smtClean="0"/>
              <a:t>вміння та навички дослідницької </a:t>
            </a:r>
            <a:r>
              <a:rPr lang="uk-UA" sz="1800" dirty="0" smtClean="0"/>
              <a:t>діяльності,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цьому нам допомагають </a:t>
            </a:r>
            <a:r>
              <a:rPr lang="uk-UA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різноманітні </a:t>
            </a:r>
            <a:r>
              <a:rPr lang="uk-UA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інтерактивні дослідницькі конкурси.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L:\ШКОЛА\МАН-ЮНИОР\Фото для презентации\20180328_101642.jpg"/>
          <p:cNvPicPr>
            <a:picLocks noChangeAspect="1" noChangeArrowheads="1"/>
          </p:cNvPicPr>
          <p:nvPr/>
        </p:nvPicPr>
        <p:blipFill>
          <a:blip r:embed="rId2" cstate="print"/>
          <a:srcRect l="5769" t="11732" r="5770" b="19037"/>
          <a:stretch>
            <a:fillRect/>
          </a:stretch>
        </p:blipFill>
        <p:spPr bwMode="auto">
          <a:xfrm>
            <a:off x="285720" y="3214686"/>
            <a:ext cx="1591728" cy="2214578"/>
          </a:xfrm>
          <a:prstGeom prst="rect">
            <a:avLst/>
          </a:prstGeom>
          <a:noFill/>
        </p:spPr>
      </p:pic>
      <p:pic>
        <p:nvPicPr>
          <p:cNvPr id="2051" name="Picture 3" descr="L:\ШКОЛА\МАН-ЮНИОР\Фото для презентации\20180328_101738.jpg"/>
          <p:cNvPicPr>
            <a:picLocks noChangeAspect="1" noChangeArrowheads="1"/>
          </p:cNvPicPr>
          <p:nvPr/>
        </p:nvPicPr>
        <p:blipFill>
          <a:blip r:embed="rId3" cstate="print"/>
          <a:srcRect l="3823" t="8602" r="8243" b="21505"/>
          <a:stretch>
            <a:fillRect/>
          </a:stretch>
        </p:blipFill>
        <p:spPr bwMode="auto">
          <a:xfrm>
            <a:off x="1857356" y="4143380"/>
            <a:ext cx="1718908" cy="2428892"/>
          </a:xfrm>
          <a:prstGeom prst="rect">
            <a:avLst/>
          </a:prstGeom>
          <a:noFill/>
        </p:spPr>
      </p:pic>
      <p:pic>
        <p:nvPicPr>
          <p:cNvPr id="2052" name="Picture 4" descr="L:\ШКОЛА\МАН-ЮНИОР\Фото для презентации\20180328_101650.jpg"/>
          <p:cNvPicPr>
            <a:picLocks noChangeAspect="1" noChangeArrowheads="1"/>
          </p:cNvPicPr>
          <p:nvPr/>
        </p:nvPicPr>
        <p:blipFill>
          <a:blip r:embed="rId4" cstate="print"/>
          <a:srcRect l="12132" t="1961" r="13971" b="1961"/>
          <a:stretch>
            <a:fillRect/>
          </a:stretch>
        </p:blipFill>
        <p:spPr bwMode="auto">
          <a:xfrm>
            <a:off x="3643306" y="3214686"/>
            <a:ext cx="3028097" cy="2214578"/>
          </a:xfrm>
          <a:prstGeom prst="rect">
            <a:avLst/>
          </a:prstGeom>
          <a:noFill/>
        </p:spPr>
      </p:pic>
      <p:pic>
        <p:nvPicPr>
          <p:cNvPr id="2053" name="Picture 5" descr="L:\ШКОЛА\МАН-ЮНИОР\Фото для презентации\20180328_101716.jpg"/>
          <p:cNvPicPr>
            <a:picLocks noChangeAspect="1" noChangeArrowheads="1"/>
          </p:cNvPicPr>
          <p:nvPr/>
        </p:nvPicPr>
        <p:blipFill>
          <a:blip r:embed="rId5" cstate="print"/>
          <a:srcRect t="4536" r="541" b="15325"/>
          <a:stretch>
            <a:fillRect/>
          </a:stretch>
        </p:blipFill>
        <p:spPr bwMode="auto">
          <a:xfrm>
            <a:off x="6786578" y="3786190"/>
            <a:ext cx="1928826" cy="27629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285</TotalTime>
  <Words>206</Words>
  <Application>Microsoft Office PowerPoint</Application>
  <PresentationFormat>Экран (4:3)</PresentationFormat>
  <Paragraphs>44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Изящная</vt:lpstr>
      <vt:lpstr>Фокуси Перельмана</vt:lpstr>
      <vt:lpstr>Яків Ісидорович Перельман</vt:lpstr>
      <vt:lpstr>Слайд 3</vt:lpstr>
      <vt:lpstr>«Спадкоємність поколінь»</vt:lpstr>
      <vt:lpstr>   Тези мого дослідження</vt:lpstr>
      <vt:lpstr>Над проектом працювали</vt:lpstr>
      <vt:lpstr>Фокус “ сухим із води ”</vt:lpstr>
      <vt:lpstr>Слайд 8</vt:lpstr>
      <vt:lpstr>Слайд 9</vt:lpstr>
      <vt:lpstr>Слайд 10</vt:lpstr>
      <vt:lpstr>Слайд 11</vt:lpstr>
      <vt:lpstr>Слайд 12</vt:lpstr>
      <vt:lpstr>Слайд 13</vt:lpstr>
      <vt:lpstr>Фізичне обґрунтування фокусу</vt:lpstr>
      <vt:lpstr>підсумок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Виктор</dc:creator>
  <cp:lastModifiedBy>Фомченкова </cp:lastModifiedBy>
  <cp:revision>41</cp:revision>
  <dcterms:created xsi:type="dcterms:W3CDTF">2018-03-27T20:23:52Z</dcterms:created>
  <dcterms:modified xsi:type="dcterms:W3CDTF">2018-04-12T11:39:13Z</dcterms:modified>
</cp:coreProperties>
</file>