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sz="4400" dirty="0" smtClean="0"/>
              <a:t>БІОІНДИКАЦІЯ СТАНУ ВОДОЙМИЩ ТА РІЧОК. 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3501008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Роботу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виконала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учениця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10-А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класу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Комунального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закладу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«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Харківська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спеціалізована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школа І-ІІІ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ступенів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№93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Харківської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міської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ради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Харківської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області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ім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. В.В.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Бондаренка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»</a:t>
            </a:r>
          </a:p>
          <a:p>
            <a:pPr algn="ctr"/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Староверова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Анастасія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287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/>
              <a:t>АКТУАЛЬНІСТЬ ТЕМИ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 err="1" smtClean="0">
                <a:solidFill>
                  <a:schemeClr val="bg2">
                    <a:lumMod val="50000"/>
                  </a:schemeClr>
                </a:solidFill>
              </a:rPr>
              <a:t>Актуальність</a:t>
            </a: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</a:rPr>
              <a:t>обґрунтована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</a:rPr>
              <a:t>тенденцією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</a:rPr>
              <a:t>необхідності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</a:rPr>
              <a:t>оцінки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</a:rPr>
              <a:t>екологічного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 стану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</a:rPr>
              <a:t>довкілля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 не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</a:rPr>
              <a:t>тільки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</a:rPr>
              <a:t>традиційними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</a:rPr>
              <a:t>фізико-хімічними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 методами, але й шляхом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</a:rPr>
              <a:t>використання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</a:rPr>
              <a:t>методів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</a:rPr>
              <a:t>біоіндикації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</a:rPr>
              <a:t>Останні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, як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</a:rPr>
              <a:t>відомо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</a:rPr>
              <a:t>дають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</a:rPr>
              <a:t>відповіді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 на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</a:rPr>
              <a:t>питання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 про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</a:rPr>
              <a:t>загальну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</a:rPr>
              <a:t>токсичність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 і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</a:rPr>
              <a:t>мутагенність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</a:rPr>
              <a:t>забруднених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</a:rPr>
              <a:t>об'єктів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</a:rPr>
              <a:t>довкілля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 та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</a:rPr>
              <a:t>ступінь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</a:rPr>
              <a:t>їх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</a:rPr>
              <a:t>небезпеки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 для </a:t>
            </a:r>
            <a:r>
              <a:rPr lang="ru-RU" sz="3200" dirty="0" err="1" smtClean="0">
                <a:solidFill>
                  <a:schemeClr val="bg2">
                    <a:lumMod val="50000"/>
                  </a:schemeClr>
                </a:solidFill>
              </a:rPr>
              <a:t>природи</a:t>
            </a: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та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</a:rPr>
              <a:t>людини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36817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МЕТА ДОСЛІДЖЕННЯ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chemeClr val="bg2">
                    <a:lumMod val="50000"/>
                  </a:schemeClr>
                </a:solidFill>
              </a:rPr>
              <a:t>Метою </a:t>
            </a:r>
            <a:r>
              <a:rPr lang="ru-RU" sz="3600" dirty="0" err="1">
                <a:solidFill>
                  <a:schemeClr val="bg2">
                    <a:lumMod val="50000"/>
                  </a:schemeClr>
                </a:solidFill>
              </a:rPr>
              <a:t>роботи</a:t>
            </a:r>
            <a:r>
              <a:rPr lang="ru-RU" sz="3600" dirty="0">
                <a:solidFill>
                  <a:schemeClr val="bg2">
                    <a:lumMod val="50000"/>
                  </a:schemeClr>
                </a:solidFill>
              </a:rPr>
              <a:t> є – </a:t>
            </a:r>
            <a:r>
              <a:rPr lang="ru-RU" sz="3600" dirty="0" err="1">
                <a:solidFill>
                  <a:schemeClr val="bg2">
                    <a:lumMod val="50000"/>
                  </a:schemeClr>
                </a:solidFill>
              </a:rPr>
              <a:t>комплексне</a:t>
            </a:r>
            <a:r>
              <a:rPr lang="ru-RU" sz="3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bg2">
                    <a:lumMod val="50000"/>
                  </a:schemeClr>
                </a:solidFill>
              </a:rPr>
              <a:t>оцінювання</a:t>
            </a:r>
            <a:r>
              <a:rPr lang="ru-RU" sz="3600" dirty="0">
                <a:solidFill>
                  <a:schemeClr val="bg2">
                    <a:lumMod val="50000"/>
                  </a:schemeClr>
                </a:solidFill>
              </a:rPr>
              <a:t> антропогенного </a:t>
            </a:r>
            <a:r>
              <a:rPr lang="ru-RU" sz="3600" dirty="0" err="1">
                <a:solidFill>
                  <a:schemeClr val="bg2">
                    <a:lumMod val="50000"/>
                  </a:schemeClr>
                </a:solidFill>
              </a:rPr>
              <a:t>впливу</a:t>
            </a:r>
            <a:r>
              <a:rPr lang="ru-RU" sz="3600" dirty="0">
                <a:solidFill>
                  <a:schemeClr val="bg2">
                    <a:lumMod val="50000"/>
                  </a:schemeClr>
                </a:solidFill>
              </a:rPr>
              <a:t> на </a:t>
            </a:r>
            <a:r>
              <a:rPr lang="ru-RU" sz="3600" dirty="0" err="1">
                <a:solidFill>
                  <a:schemeClr val="bg2">
                    <a:lumMod val="50000"/>
                  </a:schemeClr>
                </a:solidFill>
              </a:rPr>
              <a:t>Печенізьке</a:t>
            </a:r>
            <a:r>
              <a:rPr lang="ru-RU" sz="3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bg2">
                    <a:lumMod val="50000"/>
                  </a:schemeClr>
                </a:solidFill>
              </a:rPr>
              <a:t>водосховище</a:t>
            </a:r>
            <a:r>
              <a:rPr lang="ru-RU" sz="3600" dirty="0">
                <a:solidFill>
                  <a:schemeClr val="bg2">
                    <a:lumMod val="50000"/>
                  </a:schemeClr>
                </a:solidFill>
              </a:rPr>
              <a:t> та </a:t>
            </a:r>
            <a:r>
              <a:rPr lang="ru-RU" sz="3600" dirty="0" err="1">
                <a:solidFill>
                  <a:schemeClr val="bg2">
                    <a:lumMod val="50000"/>
                  </a:schemeClr>
                </a:solidFill>
              </a:rPr>
              <a:t>використання</a:t>
            </a:r>
            <a:r>
              <a:rPr lang="ru-RU" sz="3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bg2">
                    <a:lumMod val="50000"/>
                  </a:schemeClr>
                </a:solidFill>
              </a:rPr>
              <a:t>біоіндикації</a:t>
            </a:r>
            <a:r>
              <a:rPr lang="ru-RU" sz="3600" dirty="0">
                <a:solidFill>
                  <a:schemeClr val="bg2">
                    <a:lumMod val="50000"/>
                  </a:schemeClr>
                </a:solidFill>
              </a:rPr>
              <a:t> для </a:t>
            </a:r>
            <a:r>
              <a:rPr lang="ru-RU" sz="3600" dirty="0" err="1">
                <a:solidFill>
                  <a:schemeClr val="bg2">
                    <a:lumMod val="50000"/>
                  </a:schemeClr>
                </a:solidFill>
              </a:rPr>
              <a:t>загальної</a:t>
            </a:r>
            <a:r>
              <a:rPr lang="ru-RU" sz="3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bg2">
                    <a:lumMod val="50000"/>
                  </a:schemeClr>
                </a:solidFill>
              </a:rPr>
              <a:t>екологічної</a:t>
            </a:r>
            <a:r>
              <a:rPr lang="ru-RU" sz="3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bg2">
                    <a:lumMod val="50000"/>
                  </a:schemeClr>
                </a:solidFill>
              </a:rPr>
              <a:t>оцінки</a:t>
            </a:r>
            <a:r>
              <a:rPr lang="ru-RU" sz="3600" dirty="0">
                <a:solidFill>
                  <a:schemeClr val="bg2">
                    <a:lumMod val="50000"/>
                  </a:schemeClr>
                </a:solidFill>
              </a:rPr>
              <a:t> стану </a:t>
            </a:r>
            <a:r>
              <a:rPr lang="ru-RU" sz="3600" dirty="0" err="1">
                <a:solidFill>
                  <a:schemeClr val="bg2">
                    <a:lumMod val="50000"/>
                  </a:schemeClr>
                </a:solidFill>
              </a:rPr>
              <a:t>водоймищ</a:t>
            </a:r>
            <a:r>
              <a:rPr lang="ru-RU" sz="3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bg2">
                    <a:lumMod val="50000"/>
                  </a:schemeClr>
                </a:solidFill>
              </a:rPr>
              <a:t>регіону</a:t>
            </a:r>
            <a:r>
              <a:rPr lang="ru-RU" sz="3600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1766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800" dirty="0" smtClean="0"/>
              <a:t>ЗАВДАННЯ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err="1">
                <a:solidFill>
                  <a:schemeClr val="bg2">
                    <a:lumMod val="50000"/>
                  </a:schemeClr>
                </a:solidFill>
              </a:rPr>
              <a:t>Проведення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</a:rPr>
              <a:t>інтегрального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</a:rPr>
              <a:t>екологічного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</a:rPr>
              <a:t>оцінювання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 антропогенного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</a:rPr>
              <a:t>впливу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 на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</a:rPr>
              <a:t>водоймища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</a:rPr>
              <a:t>Харківщини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r>
              <a:rPr lang="ru-RU" sz="3200" dirty="0" err="1" smtClean="0">
                <a:solidFill>
                  <a:schemeClr val="bg2">
                    <a:lumMod val="50000"/>
                  </a:schemeClr>
                </a:solidFill>
              </a:rPr>
              <a:t>Визначення</a:t>
            </a: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</a:rPr>
              <a:t>токсичності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 та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</a:rPr>
              <a:t>якості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 води за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</a:rPr>
              <a:t>допомогою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</a:rPr>
              <a:t>методів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</a:rPr>
              <a:t>біоіндикації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r>
              <a:rPr lang="ru-RU" sz="3200" dirty="0" err="1" smtClean="0">
                <a:solidFill>
                  <a:schemeClr val="bg2">
                    <a:lumMod val="50000"/>
                  </a:schemeClr>
                </a:solidFill>
              </a:rPr>
              <a:t>Визначення</a:t>
            </a: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</a:rPr>
              <a:t>місце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</a:rPr>
              <a:t>перлівницевих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 як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</a:rPr>
              <a:t>біоіндикаторів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 для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</a:rPr>
              <a:t>оцінки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 стану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</a:rPr>
              <a:t>водойм</a:t>
            </a: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9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800" dirty="0" smtClean="0"/>
              <a:t>ВИСНОВКИ 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>
                <a:solidFill>
                  <a:schemeClr val="bg2">
                    <a:lumMod val="50000"/>
                  </a:schemeClr>
                </a:solidFill>
              </a:rPr>
              <a:t>1) Значне, багатостороннє і довготривале використання водоймищ України загалом та Харківського регіону зокрема у різних сферах людської діяльності спричинило те, що вони зазнали істотних змін. </a:t>
            </a:r>
          </a:p>
          <a:p>
            <a:pPr marL="0" indent="0">
              <a:buNone/>
            </a:pPr>
            <a:r>
              <a:rPr lang="uk-UA" dirty="0">
                <a:solidFill>
                  <a:schemeClr val="bg2">
                    <a:lumMod val="50000"/>
                  </a:schemeClr>
                </a:solidFill>
              </a:rPr>
              <a:t>Негативними наслідками створення водосховищ стало зменшення водообміну, “цвітіння води”, підтоплення прилеглих територій. </a:t>
            </a:r>
          </a:p>
          <a:p>
            <a:pPr marL="0" indent="0">
              <a:buNone/>
            </a:pPr>
            <a:r>
              <a:rPr lang="uk-UA" dirty="0">
                <a:solidFill>
                  <a:schemeClr val="bg2">
                    <a:lumMod val="50000"/>
                  </a:schemeClr>
                </a:solidFill>
              </a:rPr>
              <a:t>Значним є вплив людини на якість річкової води. Результатом надходження у річки мільйонів тонн різноманітних забруднюючих речовин є істотні зміни гідрохімічних характеристик. Це позначилося і на можливості господарського використання річок. 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714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2139696" cy="1080120"/>
          </a:xfrm>
        </p:spPr>
        <p:txBody>
          <a:bodyPr/>
          <a:lstStyle/>
          <a:p>
            <a:pPr algn="ctr"/>
            <a:r>
              <a:rPr lang="uk-UA" sz="2800" dirty="0" smtClean="0"/>
              <a:t>ВИСНОВКИ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) </a:t>
            </a:r>
            <a:r>
              <a:rPr lang="ru-RU" sz="1600" dirty="0" err="1" smtClean="0">
                <a:solidFill>
                  <a:schemeClr val="bg2">
                    <a:lumMod val="50000"/>
                  </a:schemeClr>
                </a:solidFill>
              </a:rPr>
              <a:t>Види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1600" dirty="0" err="1">
                <a:solidFill>
                  <a:schemeClr val="bg2">
                    <a:lumMod val="50000"/>
                  </a:schemeClr>
                </a:solidFill>
              </a:rPr>
              <a:t>які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bg2">
                    <a:lumMod val="50000"/>
                  </a:schemeClr>
                </a:solidFill>
              </a:rPr>
              <a:t>використовують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 з метою </a:t>
            </a:r>
            <a:r>
              <a:rPr lang="ru-RU" sz="1600" dirty="0" err="1">
                <a:solidFill>
                  <a:schemeClr val="bg2">
                    <a:lumMod val="50000"/>
                  </a:schemeClr>
                </a:solidFill>
              </a:rPr>
              <a:t>оцінки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bg2">
                    <a:lumMod val="50000"/>
                  </a:schemeClr>
                </a:solidFill>
              </a:rPr>
              <a:t>якості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 води, </a:t>
            </a:r>
            <a:r>
              <a:rPr lang="ru-RU" sz="1600" dirty="0" err="1">
                <a:solidFill>
                  <a:schemeClr val="bg2">
                    <a:lumMod val="50000"/>
                  </a:schemeClr>
                </a:solidFill>
              </a:rPr>
              <a:t>називають</a:t>
            </a:r>
            <a:endParaRPr lang="ru-RU" sz="16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sz="1600" dirty="0" err="1">
                <a:solidFill>
                  <a:schemeClr val="bg2">
                    <a:lumMod val="50000"/>
                  </a:schemeClr>
                </a:solidFill>
              </a:rPr>
              <a:t>біоіндикаторами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ru-RU" sz="1600" dirty="0" err="1">
                <a:solidFill>
                  <a:schemeClr val="bg2">
                    <a:lumMod val="50000"/>
                  </a:schemeClr>
                </a:solidFill>
              </a:rPr>
              <a:t>Біоіндикатори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 — </a:t>
            </a:r>
            <a:r>
              <a:rPr lang="ru-RU" sz="1600" dirty="0" err="1">
                <a:solidFill>
                  <a:schemeClr val="bg2">
                    <a:lumMod val="50000"/>
                  </a:schemeClr>
                </a:solidFill>
              </a:rPr>
              <a:t>це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bg2">
                    <a:lumMod val="50000"/>
                  </a:schemeClr>
                </a:solidFill>
              </a:rPr>
              <a:t>живі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bg2">
                    <a:lumMod val="50000"/>
                  </a:schemeClr>
                </a:solidFill>
              </a:rPr>
              <a:t>організми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1600" dirty="0" err="1">
                <a:solidFill>
                  <a:schemeClr val="bg2">
                    <a:lumMod val="50000"/>
                  </a:schemeClr>
                </a:solidFill>
              </a:rPr>
              <a:t>які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bg2">
                    <a:lumMod val="50000"/>
                  </a:schemeClr>
                </a:solidFill>
              </a:rPr>
              <a:t>реагують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 на комплекс </a:t>
            </a:r>
            <a:r>
              <a:rPr lang="ru-RU" sz="1600" dirty="0" err="1">
                <a:solidFill>
                  <a:schemeClr val="bg2">
                    <a:lumMod val="50000"/>
                  </a:schemeClr>
                </a:solidFill>
              </a:rPr>
              <a:t>чинників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bg2">
                    <a:lumMod val="50000"/>
                  </a:schemeClr>
                </a:solidFill>
              </a:rPr>
              <a:t>навколишнього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bg2">
                    <a:lumMod val="50000"/>
                  </a:schemeClr>
                </a:solidFill>
              </a:rPr>
              <a:t>середовища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bg2">
                    <a:lumMod val="50000"/>
                  </a:schemeClr>
                </a:solidFill>
              </a:rPr>
              <a:t>своєю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bg2">
                    <a:lumMod val="50000"/>
                  </a:schemeClr>
                </a:solidFill>
              </a:rPr>
              <a:t>наявністю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bg2">
                    <a:lumMod val="50000"/>
                  </a:schemeClr>
                </a:solidFill>
              </a:rPr>
              <a:t>або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bg2">
                    <a:lumMod val="50000"/>
                  </a:schemeClr>
                </a:solidFill>
              </a:rPr>
              <a:t>відсутністю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1600" dirty="0" err="1">
                <a:solidFill>
                  <a:schemeClr val="bg2">
                    <a:lumMod val="50000"/>
                  </a:schemeClr>
                </a:solidFill>
              </a:rPr>
              <a:t>зміною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bg2">
                    <a:lumMod val="50000"/>
                  </a:schemeClr>
                </a:solidFill>
              </a:rPr>
              <a:t>зовнішнього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bg2">
                    <a:lumMod val="50000"/>
                  </a:schemeClr>
                </a:solidFill>
              </a:rPr>
              <a:t>вигляду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1600" dirty="0" err="1">
                <a:solidFill>
                  <a:schemeClr val="bg2">
                    <a:lumMod val="50000"/>
                  </a:schemeClr>
                </a:solidFill>
              </a:rPr>
              <a:t>хімічним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 складом, </a:t>
            </a:r>
            <a:r>
              <a:rPr lang="ru-RU" sz="1600" dirty="0" err="1">
                <a:solidFill>
                  <a:schemeClr val="bg2">
                    <a:lumMod val="50000"/>
                  </a:schemeClr>
                </a:solidFill>
              </a:rPr>
              <a:t>поведінкою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1600" dirty="0" err="1">
                <a:solidFill>
                  <a:schemeClr val="bg2">
                    <a:lumMod val="50000"/>
                  </a:schemeClr>
                </a:solidFill>
              </a:rPr>
              <a:t>ступенем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bg2">
                    <a:lumMod val="50000"/>
                  </a:schemeClr>
                </a:solidFill>
              </a:rPr>
              <a:t>розвитку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1026" name="Picture 2" descr="C:\Users\User\Downloads\Без названия (2)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2" y="836712"/>
            <a:ext cx="2475387" cy="3767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ownloads\Без названия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120442"/>
            <a:ext cx="2810991" cy="4278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2217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ВИСНОВКИ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>
                <a:solidFill>
                  <a:schemeClr val="bg2">
                    <a:lumMod val="50000"/>
                  </a:schemeClr>
                </a:solidFill>
              </a:rPr>
              <a:t>3) За умови поліпшення екологічного стану середовища 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існування чисельність </a:t>
            </a:r>
            <a:r>
              <a:rPr lang="uk-UA" dirty="0">
                <a:solidFill>
                  <a:schemeClr val="bg2">
                    <a:lumMod val="50000"/>
                  </a:schemeClr>
                </a:solidFill>
              </a:rPr>
              <a:t>угруповань </a:t>
            </a:r>
            <a:r>
              <a:rPr lang="uk-UA" dirty="0" err="1">
                <a:solidFill>
                  <a:schemeClr val="bg2">
                    <a:lumMod val="50000"/>
                  </a:schemeClr>
                </a:solidFill>
              </a:rPr>
              <a:t>перлівницевих</a:t>
            </a:r>
            <a:r>
              <a:rPr lang="uk-UA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збільшується. </a:t>
            </a:r>
            <a:r>
              <a:rPr lang="uk-UA" dirty="0">
                <a:solidFill>
                  <a:schemeClr val="bg2">
                    <a:lumMod val="50000"/>
                  </a:schemeClr>
                </a:solidFill>
              </a:rPr>
              <a:t>Тому збереження різноманіття </a:t>
            </a:r>
            <a:r>
              <a:rPr lang="uk-UA" dirty="0" err="1" smtClean="0">
                <a:solidFill>
                  <a:schemeClr val="bg2">
                    <a:lumMod val="50000"/>
                  </a:schemeClr>
                </a:solidFill>
              </a:rPr>
              <a:t>перлівницевих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 неможливе </a:t>
            </a:r>
            <a:r>
              <a:rPr lang="uk-UA" dirty="0">
                <a:solidFill>
                  <a:schemeClr val="bg2">
                    <a:lumMod val="50000"/>
                  </a:schemeClr>
                </a:solidFill>
              </a:rPr>
              <a:t>без покращення екологічного стану водного середовища Печенізького водосховища та України в цілому. Найбільш вразливими та найменш поширеними є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P.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complanata,U.crassus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uk-UA" dirty="0">
                <a:solidFill>
                  <a:schemeClr val="bg2">
                    <a:lumMod val="50000"/>
                  </a:schemeClr>
                </a:solidFill>
              </a:rPr>
              <a:t>Наявність даних видів у водному об’єкті може свідчити про умовно хороший екологічний стан водойми. Чисельність </a:t>
            </a:r>
            <a:r>
              <a:rPr lang="uk-UA" dirty="0" err="1">
                <a:solidFill>
                  <a:schemeClr val="bg2">
                    <a:lumMod val="50000"/>
                  </a:schemeClr>
                </a:solidFill>
              </a:rPr>
              <a:t>перлівницевих</a:t>
            </a:r>
            <a:r>
              <a:rPr lang="uk-UA" dirty="0">
                <a:solidFill>
                  <a:schemeClr val="bg2">
                    <a:lumMod val="50000"/>
                  </a:schemeClr>
                </a:solidFill>
              </a:rPr>
              <a:t> в Україні різко скорочується, деякі види стали рідкісними.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593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2139696" cy="648072"/>
          </a:xfrm>
        </p:spPr>
        <p:txBody>
          <a:bodyPr/>
          <a:lstStyle/>
          <a:p>
            <a:pPr algn="ctr"/>
            <a:r>
              <a:rPr lang="uk-UA" sz="2800" dirty="0" smtClean="0"/>
              <a:t>ВИСНОВКИ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1412776"/>
            <a:ext cx="2232248" cy="5184576"/>
          </a:xfrm>
        </p:spPr>
        <p:txBody>
          <a:bodyPr>
            <a:noAutofit/>
          </a:bodyPr>
          <a:lstStyle/>
          <a:p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3) 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За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</a:rPr>
              <a:t>умови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</a:rPr>
              <a:t>поліпшення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</a:rPr>
              <a:t>екологічного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 стану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</a:rPr>
              <a:t>середовища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</a:rPr>
              <a:t>існування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</a:rPr>
              <a:t>чисельність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</a:rPr>
              <a:t>угруповань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</a:rPr>
              <a:t>перлівницевих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</a:rPr>
              <a:t>збільшується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</a:rPr>
              <a:t>їх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</a:rPr>
              <a:t>щільність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</a:rPr>
              <a:t>населення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</a:rPr>
              <a:t>зростає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. Тому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</a:rPr>
              <a:t>збереження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</a:rPr>
              <a:t>різноманіття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</a:rPr>
              <a:t>перлівницевих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</a:rPr>
              <a:t>їх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</a:rPr>
              <a:t>чисельності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</a:rPr>
              <a:t>неможливе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 без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</a:rPr>
              <a:t>покращення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</a:rPr>
              <a:t>екологічного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 стану водного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</a:rPr>
              <a:t>середовища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</a:rPr>
              <a:t>Печенізького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</a:rPr>
              <a:t>водосховища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 та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</a:rPr>
              <a:t>України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 в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</a:rPr>
              <a:t>цілому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</a:rPr>
              <a:t>Найбільш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</a:rPr>
              <a:t>вразливими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 та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</a:rPr>
              <a:t>найменш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</a:rPr>
              <a:t>поширеними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 є 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P.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</a:rPr>
              <a:t>complanata,U.crassus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</a:rPr>
              <a:t>Наявність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</a:rPr>
              <a:t>даних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</a:rPr>
              <a:t>видів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 у водному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</a:rPr>
              <a:t>об’єкті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</a:rPr>
              <a:t>може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</a:rPr>
              <a:t>свідчити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 про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</a:rPr>
              <a:t>умовно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 хороший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</a:rPr>
              <a:t>екологічний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 стан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</a:rPr>
              <a:t>водойми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</a:rPr>
              <a:t>Чисельність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</a:rPr>
              <a:t>перлівницевих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 в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</a:rPr>
              <a:t>Україні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</a:rPr>
              <a:t>різко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</a:rPr>
              <a:t>скорочується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</a:rPr>
              <a:t>деякі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</a:rPr>
              <a:t>види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 стали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</a:rPr>
              <a:t>рідкісними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42902" y="836710"/>
            <a:ext cx="3810000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8243" y="3933056"/>
            <a:ext cx="4379319" cy="1968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8060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06896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uk-UA" sz="6000" dirty="0" smtClean="0"/>
              <a:t>ДЯКУЮ ЗА УВАГУ!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370138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</TotalTime>
  <Words>390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Ясность</vt:lpstr>
      <vt:lpstr>БІОІНДИКАЦІЯ СТАНУ ВОДОЙМИЩ ТА РІЧОК. </vt:lpstr>
      <vt:lpstr>АКТУАЛЬНІСТЬ ТЕМИ</vt:lpstr>
      <vt:lpstr>МЕТА ДОСЛІДЖЕННЯ </vt:lpstr>
      <vt:lpstr>ЗАВДАННЯ</vt:lpstr>
      <vt:lpstr>ВИСНОВКИ </vt:lpstr>
      <vt:lpstr>ВИСНОВКИ</vt:lpstr>
      <vt:lpstr>ВИСНОВКИ </vt:lpstr>
      <vt:lpstr>ВИСНОВКИ 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БІОІНДИКАЦІЯ СТАНУ ВОДОЙМИЩ ТА РІЧОК. ДОСЛІДЖЕННЯ НА МІСЦЕВОМУ МАТЕРІАЛІ</dc:title>
  <dc:creator>User</dc:creator>
  <cp:lastModifiedBy>комп</cp:lastModifiedBy>
  <cp:revision>4</cp:revision>
  <dcterms:created xsi:type="dcterms:W3CDTF">2018-04-13T17:38:10Z</dcterms:created>
  <dcterms:modified xsi:type="dcterms:W3CDTF">2018-04-13T18:28:39Z</dcterms:modified>
</cp:coreProperties>
</file>