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9" r:id="rId3"/>
    <p:sldId id="260" r:id="rId4"/>
    <p:sldId id="261" r:id="rId5"/>
    <p:sldId id="265" r:id="rId6"/>
    <p:sldId id="263" r:id="rId7"/>
    <p:sldId id="264" r:id="rId8"/>
    <p:sldId id="262" r:id="rId9"/>
    <p:sldId id="266" r:id="rId10"/>
    <p:sldId id="267" r:id="rId11"/>
    <p:sldId id="268" r:id="rId12"/>
    <p:sldId id="256" r:id="rId13"/>
    <p:sldId id="269" r:id="rId14"/>
    <p:sldId id="270" r:id="rId15"/>
    <p:sldId id="25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CC"/>
    <a:srgbClr val="008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B8114-78E0-4345-AB24-E63DB937EFF7}" type="datetimeFigureOut">
              <a:rPr lang="ru-RU" smtClean="0"/>
              <a:t>21.04.2018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60BB-5F6C-4109-852B-B6DBBB2E8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27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B8114-78E0-4345-AB24-E63DB937EFF7}" type="datetimeFigureOut">
              <a:rPr lang="ru-RU" smtClean="0"/>
              <a:t>21.04.2018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60BB-5F6C-4109-852B-B6DBBB2E8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2334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B8114-78E0-4345-AB24-E63DB937EFF7}" type="datetimeFigureOut">
              <a:rPr lang="ru-RU" smtClean="0"/>
              <a:t>21.04.2018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60BB-5F6C-4109-852B-B6DBBB2E8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23535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B8114-78E0-4345-AB24-E63DB937EFF7}" type="datetimeFigureOut">
              <a:rPr lang="ru-RU" smtClean="0"/>
              <a:t>21.04.2018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60BB-5F6C-4109-852B-B6DBBB2E8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458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B8114-78E0-4345-AB24-E63DB937EFF7}" type="datetimeFigureOut">
              <a:rPr lang="ru-RU" smtClean="0"/>
              <a:t>21.04.2018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60BB-5F6C-4109-852B-B6DBBB2E8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23879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B8114-78E0-4345-AB24-E63DB937EFF7}" type="datetimeFigureOut">
              <a:rPr lang="ru-RU" smtClean="0"/>
              <a:t>21.04.2018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60BB-5F6C-4109-852B-B6DBBB2E8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704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B8114-78E0-4345-AB24-E63DB937EFF7}" type="datetimeFigureOut">
              <a:rPr lang="ru-RU" smtClean="0"/>
              <a:t>21.04.2018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60BB-5F6C-4109-852B-B6DBBB2E8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1669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B8114-78E0-4345-AB24-E63DB937EFF7}" type="datetimeFigureOut">
              <a:rPr lang="ru-RU" smtClean="0"/>
              <a:t>21.04.2018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60BB-5F6C-4109-852B-B6DBBB2E8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389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B8114-78E0-4345-AB24-E63DB937EFF7}" type="datetimeFigureOut">
              <a:rPr lang="ru-RU" smtClean="0"/>
              <a:t>21.04.2018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60BB-5F6C-4109-852B-B6DBBB2E8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3723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B8114-78E0-4345-AB24-E63DB937EFF7}" type="datetimeFigureOut">
              <a:rPr lang="ru-RU" smtClean="0"/>
              <a:t>21.04.2018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60BB-5F6C-4109-852B-B6DBBB2E8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780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DB8114-78E0-4345-AB24-E63DB937EFF7}" type="datetimeFigureOut">
              <a:rPr lang="ru-RU" smtClean="0"/>
              <a:t>21.04.2018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4360BB-5F6C-4109-852B-B6DBBB2E8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1241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B8114-78E0-4345-AB24-E63DB937EFF7}" type="datetimeFigureOut">
              <a:rPr lang="ru-RU" smtClean="0"/>
              <a:t>21.04.2018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4360BB-5F6C-4109-852B-B6DBBB2E8C8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029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Relationship Id="rId9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pn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1832" y="620688"/>
            <a:ext cx="470673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Науково-дослідницька </a:t>
            </a:r>
          </a:p>
          <a:p>
            <a:pPr algn="ctr"/>
            <a:r>
              <a:rPr lang="uk-UA" sz="2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робота</a:t>
            </a:r>
            <a:endParaRPr lang="ru-RU" sz="2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0691" y="1700808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2800" b="1" i="1" dirty="0" smtClean="0">
                <a:solidFill>
                  <a:srgbClr val="0000FF"/>
                </a:solidFill>
                <a:latin typeface="Bookman Old Style" pitchFamily="18" charset="0"/>
              </a:rPr>
              <a:t>«Оцінка рівня забруднення </a:t>
            </a:r>
          </a:p>
          <a:p>
            <a:pPr algn="ctr"/>
            <a:r>
              <a:rPr lang="uk-UA" sz="2800" b="1" i="1" dirty="0" smtClean="0">
                <a:solidFill>
                  <a:srgbClr val="0000FF"/>
                </a:solidFill>
                <a:latin typeface="Bookman Old Style" pitchFamily="18" charset="0"/>
              </a:rPr>
              <a:t>річки Сумка </a:t>
            </a:r>
          </a:p>
          <a:p>
            <a:pPr algn="ctr"/>
            <a:r>
              <a:rPr lang="uk-UA" sz="2800" b="1" i="1" dirty="0" smtClean="0">
                <a:solidFill>
                  <a:srgbClr val="0000FF"/>
                </a:solidFill>
                <a:latin typeface="Bookman Old Style" pitchFamily="18" charset="0"/>
              </a:rPr>
              <a:t>методом </a:t>
            </a:r>
            <a:r>
              <a:rPr lang="uk-UA" sz="2800" b="1" i="1" dirty="0" err="1" smtClean="0">
                <a:solidFill>
                  <a:srgbClr val="0000FF"/>
                </a:solidFill>
                <a:latin typeface="Bookman Old Style" pitchFamily="18" charset="0"/>
              </a:rPr>
              <a:t>біоіндикації</a:t>
            </a:r>
            <a:r>
              <a:rPr lang="uk-UA" sz="2800" b="1" i="1" dirty="0" smtClean="0">
                <a:solidFill>
                  <a:srgbClr val="0000FF"/>
                </a:solidFill>
                <a:latin typeface="Bookman Old Style" pitchFamily="18" charset="0"/>
              </a:rPr>
              <a:t>»</a:t>
            </a:r>
            <a:endParaRPr lang="ru-RU" sz="2800" b="1" i="1" dirty="0">
              <a:solidFill>
                <a:srgbClr val="0000FF"/>
              </a:solidFill>
              <a:latin typeface="Bookman Old Style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7357" y="5062659"/>
            <a:ext cx="66348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/>
              <a:t>Виконала </a:t>
            </a:r>
            <a:r>
              <a:rPr lang="uk-UA" sz="2000" dirty="0" smtClean="0"/>
              <a:t>учениця 7д класу</a:t>
            </a:r>
          </a:p>
          <a:p>
            <a:r>
              <a:rPr lang="uk-UA" sz="2000" dirty="0" smtClean="0"/>
              <a:t>КУ Сумська СШ І-ІІІ ступенів №10</a:t>
            </a:r>
          </a:p>
          <a:p>
            <a:r>
              <a:rPr lang="uk-UA" sz="2000" dirty="0" smtClean="0"/>
              <a:t>Самойленко Анастасія</a:t>
            </a:r>
          </a:p>
          <a:p>
            <a:r>
              <a:rPr lang="uk-UA" sz="2000" b="1" dirty="0" smtClean="0"/>
              <a:t>Керівник:</a:t>
            </a:r>
            <a:r>
              <a:rPr lang="uk-UA" sz="2000" dirty="0" smtClean="0"/>
              <a:t> учитель біології КУ Сумська СШ І-ІІІ ступенів №10</a:t>
            </a:r>
          </a:p>
          <a:p>
            <a:r>
              <a:rPr lang="uk-UA" sz="2000" dirty="0" smtClean="0"/>
              <a:t>Михайлова Наталія Олександрівна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996952"/>
            <a:ext cx="2956446" cy="19761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507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63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50575" y="415582"/>
            <a:ext cx="88569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Орган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зм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ндикатор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и відносяться до одного з трьох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озділів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000" dirty="0" smtClean="0">
                <a:latin typeface="Times New Roman" pitchFamily="18" charset="0"/>
                <a:cs typeface="Times New Roman" pitchFamily="18" charset="0"/>
              </a:rPr>
              <a:t>таблиці. 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7534" y="26263"/>
            <a:ext cx="83889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>
                <a:solidFill>
                  <a:srgbClr val="0000FF"/>
                </a:solidFill>
                <a:latin typeface="Georgia" pitchFamily="18" charset="0"/>
              </a:rPr>
              <a:t>Кількісна</a:t>
            </a:r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Georgia" pitchFamily="18" charset="0"/>
              </a:rPr>
              <a:t>оцінка</a:t>
            </a:r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 стану </a:t>
            </a:r>
            <a:r>
              <a:rPr lang="ru-RU" sz="2400" b="1" dirty="0" err="1" smtClean="0">
                <a:solidFill>
                  <a:srgbClr val="0000FF"/>
                </a:solidFill>
                <a:latin typeface="Georgia" pitchFamily="18" charset="0"/>
              </a:rPr>
              <a:t>водойми</a:t>
            </a:r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 – </a:t>
            </a:r>
            <a:r>
              <a:rPr lang="ru-RU" sz="2400" b="1" dirty="0" err="1" smtClean="0">
                <a:solidFill>
                  <a:srgbClr val="0000FF"/>
                </a:solidFill>
                <a:latin typeface="Georgia" pitchFamily="18" charset="0"/>
              </a:rPr>
              <a:t>індекс</a:t>
            </a:r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 </a:t>
            </a:r>
            <a:r>
              <a:rPr lang="ru-RU" sz="2400" b="1" dirty="0" err="1" smtClean="0">
                <a:solidFill>
                  <a:srgbClr val="0000FF"/>
                </a:solidFill>
                <a:latin typeface="Georgia" pitchFamily="18" charset="0"/>
              </a:rPr>
              <a:t>Майєра</a:t>
            </a:r>
            <a:r>
              <a:rPr lang="ru-RU" sz="2400" b="1" dirty="0" smtClean="0">
                <a:solidFill>
                  <a:srgbClr val="0000FF"/>
                </a:solidFill>
                <a:latin typeface="Georgia" pitchFamily="18" charset="0"/>
              </a:rPr>
              <a:t>. </a:t>
            </a:r>
            <a:endParaRPr lang="ru-RU" sz="2400" b="1" dirty="0">
              <a:solidFill>
                <a:srgbClr val="0000FF"/>
              </a:solidFill>
              <a:latin typeface="Georgia" pitchFamily="18" charset="0"/>
            </a:endParaRPr>
          </a:p>
        </p:txBody>
      </p:sp>
      <p:graphicFrame>
        <p:nvGraphicFramePr>
          <p:cNvPr id="22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62917"/>
              </p:ext>
            </p:extLst>
          </p:nvPr>
        </p:nvGraphicFramePr>
        <p:xfrm>
          <a:off x="150577" y="1052736"/>
          <a:ext cx="8856982" cy="2240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0299"/>
                <a:gridCol w="3055497"/>
                <a:gridCol w="3101186"/>
              </a:tblGrid>
              <a:tr h="288032"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Мешканці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baseline="0" dirty="0" err="1" smtClean="0"/>
                        <a:t>чистих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baseline="0" dirty="0" err="1" smtClean="0"/>
                        <a:t>водойм</a:t>
                      </a:r>
                      <a:r>
                        <a:rPr lang="ru-RU" sz="1500" dirty="0" smtClean="0"/>
                        <a:t>, Х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Організми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середньої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чутливості</a:t>
                      </a:r>
                      <a:r>
                        <a:rPr lang="ru-RU" sz="1500" dirty="0" smtClean="0"/>
                        <a:t>, </a:t>
                      </a:r>
                      <a:r>
                        <a:rPr lang="en-US" sz="1500" dirty="0" smtClean="0"/>
                        <a:t>Y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Мешканці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забруднених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водойм</a:t>
                      </a:r>
                      <a:r>
                        <a:rPr lang="ru-RU" sz="1500" dirty="0" smtClean="0"/>
                        <a:t>, </a:t>
                      </a:r>
                      <a:r>
                        <a:rPr lang="en-US" sz="1500" dirty="0" smtClean="0"/>
                        <a:t> Z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16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веснянок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Бокоплав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комарів-дзвінців</a:t>
                      </a:r>
                      <a:r>
                        <a:rPr lang="ru-RU" sz="1500" dirty="0" smtClean="0"/>
                        <a:t> - 1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4016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одноденок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Річковий</a:t>
                      </a:r>
                      <a:r>
                        <a:rPr lang="ru-RU" sz="1500" dirty="0" smtClean="0"/>
                        <a:t> рак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П</a:t>
                      </a:r>
                      <a:r>
                        <a:rPr lang="en-US" sz="1500" dirty="0" smtClean="0"/>
                        <a:t>’</a:t>
                      </a:r>
                      <a:r>
                        <a:rPr lang="ru-RU" sz="1500" dirty="0" smtClean="0"/>
                        <a:t>явки - 4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2008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волохокрильців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бабок – 1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Водян</a:t>
                      </a:r>
                      <a:r>
                        <a:rPr lang="uk-UA" sz="1500" dirty="0" err="1" smtClean="0"/>
                        <a:t>ий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віслюк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2008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вислокрилок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комарів-довгоніжок</a:t>
                      </a:r>
                      <a:r>
                        <a:rPr lang="ru-RU" sz="1500" dirty="0" smtClean="0"/>
                        <a:t> - 1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Ставковики</a:t>
                      </a:r>
                      <a:r>
                        <a:rPr lang="ru-RU" sz="1500" dirty="0" smtClean="0"/>
                        <a:t> - 4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2008"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Двостулкові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молюски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Молюски</a:t>
                      </a:r>
                      <a:r>
                        <a:rPr lang="ru-RU" sz="1500" dirty="0" smtClean="0"/>
                        <a:t>-катушки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мошок</a:t>
                      </a:r>
                      <a:r>
                        <a:rPr lang="ru-RU" sz="1500" dirty="0" smtClean="0"/>
                        <a:t> - 2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4016"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Молюски</a:t>
                      </a:r>
                      <a:r>
                        <a:rPr lang="ru-RU" sz="1500" dirty="0" smtClean="0"/>
                        <a:t>-живородки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Малощетинкові</a:t>
                      </a:r>
                      <a:r>
                        <a:rPr lang="ru-RU" sz="1500" dirty="0" smtClean="0"/>
                        <a:t> черви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27784" y="764704"/>
            <a:ext cx="24801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9900CC"/>
                </a:solidFill>
                <a:latin typeface="Segoe Script" pitchFamily="34" charset="0"/>
              </a:rPr>
              <a:t>Точка відбору №1</a:t>
            </a:r>
            <a:endParaRPr lang="ru-RU" b="1" dirty="0">
              <a:solidFill>
                <a:srgbClr val="9900CC"/>
              </a:solidFill>
              <a:latin typeface="Segoe Scrip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60084" y="3652359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9900CC"/>
                </a:solidFill>
                <a:latin typeface="Segoe Script" pitchFamily="34" charset="0"/>
              </a:rPr>
              <a:t>Точка відбору №2</a:t>
            </a:r>
            <a:endParaRPr lang="ru-RU" b="1" dirty="0">
              <a:solidFill>
                <a:srgbClr val="9900CC"/>
              </a:solidFill>
              <a:latin typeface="Segoe Script" pitchFamily="34" charset="0"/>
            </a:endParaRPr>
          </a:p>
        </p:txBody>
      </p:sp>
      <p:graphicFrame>
        <p:nvGraphicFramePr>
          <p:cNvPr id="2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39986489"/>
              </p:ext>
            </p:extLst>
          </p:nvPr>
        </p:nvGraphicFramePr>
        <p:xfrm>
          <a:off x="150577" y="3933056"/>
          <a:ext cx="8856982" cy="2240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0299"/>
                <a:gridCol w="3055497"/>
                <a:gridCol w="3101186"/>
              </a:tblGrid>
              <a:tr h="0"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Мешканці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baseline="0" dirty="0" err="1" smtClean="0"/>
                        <a:t>чистих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baseline="0" dirty="0" err="1" smtClean="0"/>
                        <a:t>водойм</a:t>
                      </a:r>
                      <a:r>
                        <a:rPr lang="ru-RU" sz="1500" dirty="0" smtClean="0"/>
                        <a:t>, Х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Організми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середньої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чутливості</a:t>
                      </a:r>
                      <a:r>
                        <a:rPr lang="ru-RU" sz="1500" dirty="0" smtClean="0"/>
                        <a:t>, </a:t>
                      </a:r>
                      <a:r>
                        <a:rPr lang="en-US" sz="1500" dirty="0" smtClean="0"/>
                        <a:t>Y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Мешканці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забруднених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водойм</a:t>
                      </a:r>
                      <a:r>
                        <a:rPr lang="ru-RU" sz="1500" dirty="0" smtClean="0"/>
                        <a:t>, </a:t>
                      </a:r>
                      <a:r>
                        <a:rPr lang="en-US" sz="1500" dirty="0" smtClean="0"/>
                        <a:t> Z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0338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веснянок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Бокоплав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комарів-дзвінців</a:t>
                      </a:r>
                      <a:r>
                        <a:rPr lang="ru-RU" sz="1500" dirty="0" smtClean="0"/>
                        <a:t> - 1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78330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одноденок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Річковий</a:t>
                      </a:r>
                      <a:r>
                        <a:rPr lang="ru-RU" sz="1500" dirty="0" smtClean="0"/>
                        <a:t> рак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П</a:t>
                      </a:r>
                      <a:r>
                        <a:rPr lang="en-US" sz="1500" dirty="0" smtClean="0"/>
                        <a:t>’</a:t>
                      </a:r>
                      <a:r>
                        <a:rPr lang="ru-RU" sz="1500" dirty="0" smtClean="0"/>
                        <a:t>явки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18330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волохокрильців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бабок - 1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Водян</a:t>
                      </a:r>
                      <a:r>
                        <a:rPr lang="uk-UA" sz="1500" dirty="0" err="1" smtClean="0"/>
                        <a:t>ий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віслюк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86322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вислокрилок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комарів-довгоніжок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Ставковики</a:t>
                      </a:r>
                      <a:r>
                        <a:rPr lang="ru-RU" sz="1500" dirty="0" smtClean="0"/>
                        <a:t> - 2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6322"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Двостулкові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молюски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Молюски</a:t>
                      </a:r>
                      <a:r>
                        <a:rPr lang="ru-RU" sz="1500" dirty="0" smtClean="0"/>
                        <a:t>-катушки - 1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мошок</a:t>
                      </a:r>
                      <a:r>
                        <a:rPr lang="ru-RU" sz="1500" dirty="0" smtClean="0"/>
                        <a:t> - 2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194314"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Молюски</a:t>
                      </a:r>
                      <a:r>
                        <a:rPr lang="ru-RU" sz="1500" dirty="0" smtClean="0"/>
                        <a:t>-живородки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Малощетинкові</a:t>
                      </a:r>
                      <a:r>
                        <a:rPr lang="ru-RU" sz="1500" dirty="0" smtClean="0"/>
                        <a:t> черви - 1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51520" y="3270597"/>
            <a:ext cx="8640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Індекс</a:t>
            </a:r>
            <a:r>
              <a:rPr lang="ru-RU" dirty="0" smtClean="0"/>
              <a:t> </a:t>
            </a:r>
            <a:r>
              <a:rPr lang="ru-RU" dirty="0" err="1" smtClean="0"/>
              <a:t>Майєра</a:t>
            </a:r>
            <a:r>
              <a:rPr lang="ru-RU" dirty="0" smtClean="0"/>
              <a:t>(S):  </a:t>
            </a:r>
            <a:r>
              <a:rPr lang="en-US" b="1" dirty="0"/>
              <a:t>S</a:t>
            </a:r>
            <a:r>
              <a:rPr lang="ru-RU" dirty="0"/>
              <a:t> = </a:t>
            </a:r>
            <a:r>
              <a:rPr lang="uk-UA" dirty="0"/>
              <a:t>0</a:t>
            </a:r>
            <a:r>
              <a:rPr lang="en-US" dirty="0"/>
              <a:t>x</a:t>
            </a:r>
            <a:r>
              <a:rPr lang="uk-UA" dirty="0"/>
              <a:t>3+2</a:t>
            </a:r>
            <a:r>
              <a:rPr lang="en-US" dirty="0"/>
              <a:t>x</a:t>
            </a:r>
            <a:r>
              <a:rPr lang="uk-UA" dirty="0"/>
              <a:t>2+11</a:t>
            </a:r>
            <a:r>
              <a:rPr lang="en-US" dirty="0"/>
              <a:t>x</a:t>
            </a:r>
            <a:r>
              <a:rPr lang="uk-UA" dirty="0" smtClean="0"/>
              <a:t>1 = </a:t>
            </a:r>
            <a:r>
              <a:rPr lang="uk-UA" b="1" dirty="0" smtClean="0"/>
              <a:t>15 – </a:t>
            </a:r>
            <a:r>
              <a:rPr lang="uk-UA" dirty="0" smtClean="0"/>
              <a:t>водойма в міру забруднена, ІІІ класу якості, </a:t>
            </a:r>
            <a:r>
              <a:rPr lang="uk-UA" dirty="0" err="1" smtClean="0"/>
              <a:t>мезосапробна</a:t>
            </a:r>
            <a:r>
              <a:rPr lang="uk-UA" dirty="0" smtClean="0"/>
              <a:t>.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0" y="6223729"/>
            <a:ext cx="900755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Індекс</a:t>
            </a:r>
            <a:r>
              <a:rPr lang="ru-RU" dirty="0" smtClean="0"/>
              <a:t> </a:t>
            </a:r>
            <a:r>
              <a:rPr lang="ru-RU" dirty="0" err="1" smtClean="0"/>
              <a:t>Майєра</a:t>
            </a:r>
            <a:r>
              <a:rPr lang="ru-RU" dirty="0" smtClean="0"/>
              <a:t>(S):  </a:t>
            </a:r>
            <a:r>
              <a:rPr lang="en-US" b="1" dirty="0"/>
              <a:t>S</a:t>
            </a:r>
            <a:r>
              <a:rPr lang="ru-RU" dirty="0"/>
              <a:t> = </a:t>
            </a:r>
            <a:r>
              <a:rPr lang="uk-UA" dirty="0"/>
              <a:t>0</a:t>
            </a:r>
            <a:r>
              <a:rPr lang="en-US" dirty="0"/>
              <a:t>x</a:t>
            </a:r>
            <a:r>
              <a:rPr lang="uk-UA" dirty="0"/>
              <a:t>3+2</a:t>
            </a:r>
            <a:r>
              <a:rPr lang="en-US" dirty="0"/>
              <a:t>x</a:t>
            </a:r>
            <a:r>
              <a:rPr lang="uk-UA" dirty="0"/>
              <a:t>2+6</a:t>
            </a:r>
            <a:r>
              <a:rPr lang="en-US" dirty="0"/>
              <a:t>x</a:t>
            </a:r>
            <a:r>
              <a:rPr lang="uk-UA" dirty="0" smtClean="0"/>
              <a:t>1=</a:t>
            </a:r>
            <a:r>
              <a:rPr lang="uk-UA" b="1" dirty="0" smtClean="0"/>
              <a:t>10 </a:t>
            </a:r>
            <a:r>
              <a:rPr lang="uk-UA" dirty="0" smtClean="0"/>
              <a:t>– водойма забруднена, І</a:t>
            </a:r>
            <a:r>
              <a:rPr lang="en-US" dirty="0" smtClean="0"/>
              <a:t>V</a:t>
            </a:r>
            <a:r>
              <a:rPr lang="uk-UA" dirty="0" smtClean="0"/>
              <a:t> класу якості, </a:t>
            </a:r>
            <a:r>
              <a:rPr lang="uk-UA" dirty="0" err="1" smtClean="0"/>
              <a:t>полісапробна</a:t>
            </a:r>
            <a:r>
              <a:rPr lang="uk-UA" dirty="0"/>
              <a:t>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2381503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074"/>
            <a:ext cx="916901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8197957"/>
              </p:ext>
            </p:extLst>
          </p:nvPr>
        </p:nvGraphicFramePr>
        <p:xfrm>
          <a:off x="287018" y="474758"/>
          <a:ext cx="8856982" cy="2240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0299"/>
                <a:gridCol w="3055497"/>
                <a:gridCol w="3101186"/>
              </a:tblGrid>
              <a:tr h="289946"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Мешканці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baseline="0" dirty="0" err="1" smtClean="0"/>
                        <a:t>чистих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baseline="0" dirty="0" err="1" smtClean="0"/>
                        <a:t>водойм</a:t>
                      </a:r>
                      <a:r>
                        <a:rPr lang="ru-RU" sz="1500" dirty="0" smtClean="0"/>
                        <a:t>, Х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Організми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середньої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чутливості</a:t>
                      </a:r>
                      <a:r>
                        <a:rPr lang="ru-RU" sz="1500" dirty="0" smtClean="0"/>
                        <a:t>, </a:t>
                      </a:r>
                      <a:r>
                        <a:rPr lang="en-US" sz="1500" dirty="0" smtClean="0"/>
                        <a:t>Y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Мешканці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забруднених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водойм</a:t>
                      </a:r>
                      <a:r>
                        <a:rPr lang="ru-RU" sz="1500" dirty="0" smtClean="0"/>
                        <a:t>, </a:t>
                      </a:r>
                      <a:r>
                        <a:rPr lang="en-US" sz="1500" dirty="0" smtClean="0"/>
                        <a:t> Z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5930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веснянок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Бокоплав - 1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комарів-дзвінців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25930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одноденок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Річковий</a:t>
                      </a:r>
                      <a:r>
                        <a:rPr lang="ru-RU" sz="1500" dirty="0" smtClean="0"/>
                        <a:t> рак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П</a:t>
                      </a:r>
                      <a:r>
                        <a:rPr lang="en-US" sz="1500" dirty="0" smtClean="0"/>
                        <a:t>’</a:t>
                      </a:r>
                      <a:r>
                        <a:rPr lang="ru-RU" sz="1500" dirty="0" smtClean="0"/>
                        <a:t>явки - 2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91653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волохокрильців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бабок 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Водян</a:t>
                      </a:r>
                      <a:r>
                        <a:rPr lang="uk-UA" sz="1500" dirty="0" err="1" smtClean="0"/>
                        <a:t>ий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віслюк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3922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вислокрилок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комарів-довгоніжок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Ставковики</a:t>
                      </a:r>
                      <a:r>
                        <a:rPr lang="ru-RU" sz="1500" dirty="0" smtClean="0"/>
                        <a:t> - 2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3922"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Двостулкові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молюски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Молюски</a:t>
                      </a:r>
                      <a:r>
                        <a:rPr lang="ru-RU" sz="1500" dirty="0" smtClean="0"/>
                        <a:t>-катушки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мошок</a:t>
                      </a:r>
                      <a:r>
                        <a:rPr lang="ru-RU" sz="1500" dirty="0" smtClean="0"/>
                        <a:t> - 4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4016"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Молюски</a:t>
                      </a:r>
                      <a:r>
                        <a:rPr lang="ru-RU" sz="1500" dirty="0" smtClean="0"/>
                        <a:t>-живородки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Малощетинкові</a:t>
                      </a:r>
                      <a:r>
                        <a:rPr lang="ru-RU" sz="1500" dirty="0" smtClean="0"/>
                        <a:t> черви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699792" y="107340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9900CC"/>
                </a:solidFill>
                <a:latin typeface="Segoe Script" pitchFamily="34" charset="0"/>
              </a:rPr>
              <a:t>Точка відбору №3</a:t>
            </a:r>
            <a:endParaRPr lang="ru-RU" b="1" dirty="0">
              <a:solidFill>
                <a:srgbClr val="9900CC"/>
              </a:solidFill>
              <a:latin typeface="Segoe Script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138202" y="3232260"/>
            <a:ext cx="2501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b="1" dirty="0" smtClean="0">
                <a:solidFill>
                  <a:srgbClr val="9900CC"/>
                </a:solidFill>
                <a:latin typeface="Segoe Script" pitchFamily="34" charset="0"/>
              </a:rPr>
              <a:t>Точка відбору №4</a:t>
            </a:r>
            <a:endParaRPr lang="ru-RU" b="1" dirty="0">
              <a:solidFill>
                <a:srgbClr val="9900CC"/>
              </a:solidFill>
              <a:latin typeface="Segoe Script" pitchFamily="34" charset="0"/>
            </a:endParaRPr>
          </a:p>
        </p:txBody>
      </p:sp>
      <p:graphicFrame>
        <p:nvGraphicFramePr>
          <p:cNvPr id="24" name="Содержимое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942321"/>
              </p:ext>
            </p:extLst>
          </p:nvPr>
        </p:nvGraphicFramePr>
        <p:xfrm>
          <a:off x="251520" y="3645024"/>
          <a:ext cx="8856982" cy="224028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700299"/>
                <a:gridCol w="3055497"/>
                <a:gridCol w="3101186"/>
              </a:tblGrid>
              <a:tr h="0"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Мешканці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baseline="0" dirty="0" err="1" smtClean="0"/>
                        <a:t>чистих</a:t>
                      </a:r>
                      <a:r>
                        <a:rPr lang="ru-RU" sz="1500" baseline="0" dirty="0" smtClean="0"/>
                        <a:t> </a:t>
                      </a:r>
                      <a:r>
                        <a:rPr lang="ru-RU" sz="1500" baseline="0" dirty="0" err="1" smtClean="0"/>
                        <a:t>водойм</a:t>
                      </a:r>
                      <a:r>
                        <a:rPr lang="ru-RU" sz="1500" dirty="0" smtClean="0"/>
                        <a:t>, Х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Організми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середньої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чутливості</a:t>
                      </a:r>
                      <a:r>
                        <a:rPr lang="ru-RU" sz="1500" dirty="0" smtClean="0"/>
                        <a:t>, </a:t>
                      </a:r>
                      <a:r>
                        <a:rPr lang="en-US" sz="1500" dirty="0" smtClean="0"/>
                        <a:t>Y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Мешканці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забруднених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водойм</a:t>
                      </a:r>
                      <a:r>
                        <a:rPr lang="ru-RU" sz="1500" dirty="0" smtClean="0"/>
                        <a:t>, </a:t>
                      </a:r>
                      <a:r>
                        <a:rPr lang="en-US" sz="1500" dirty="0" smtClean="0"/>
                        <a:t> Z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4016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веснянок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Бокоплав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комарів-дзвінців</a:t>
                      </a:r>
                      <a:r>
                        <a:rPr lang="ru-RU" sz="1500" dirty="0" smtClean="0"/>
                        <a:t> - 2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24016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одноденок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Річковий</a:t>
                      </a:r>
                      <a:r>
                        <a:rPr lang="ru-RU" sz="1500" dirty="0" smtClean="0"/>
                        <a:t> рак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П</a:t>
                      </a:r>
                      <a:r>
                        <a:rPr lang="en-US" sz="1500" dirty="0" smtClean="0"/>
                        <a:t>’</a:t>
                      </a:r>
                      <a:r>
                        <a:rPr lang="ru-RU" sz="1500" dirty="0" smtClean="0"/>
                        <a:t>явки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64016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волохокрильців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бабок - 1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Водян</a:t>
                      </a:r>
                      <a:r>
                        <a:rPr lang="uk-UA" sz="1500" dirty="0" err="1" smtClean="0"/>
                        <a:t>ий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віслюк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232008"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вислокрилок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комарів-довгоніжок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Ставковики</a:t>
                      </a:r>
                      <a:r>
                        <a:rPr lang="ru-RU" sz="1500" dirty="0" smtClean="0"/>
                        <a:t> - 1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272008"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Двостулкові</a:t>
                      </a:r>
                      <a:r>
                        <a:rPr lang="ru-RU" sz="1500" dirty="0" smtClean="0"/>
                        <a:t> </a:t>
                      </a:r>
                      <a:r>
                        <a:rPr lang="ru-RU" sz="1500" dirty="0" err="1" smtClean="0"/>
                        <a:t>молюски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Молюски</a:t>
                      </a:r>
                      <a:r>
                        <a:rPr lang="ru-RU" sz="1500" dirty="0" smtClean="0"/>
                        <a:t>-катушки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smtClean="0"/>
                        <a:t>Личинки </a:t>
                      </a:r>
                      <a:r>
                        <a:rPr lang="ru-RU" sz="1500" dirty="0" err="1" smtClean="0"/>
                        <a:t>мошок</a:t>
                      </a:r>
                      <a:r>
                        <a:rPr lang="ru-RU" sz="1500" dirty="0" smtClean="0"/>
                        <a:t> - 3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</a:tr>
              <a:tr h="304016">
                <a:tc>
                  <a:txBody>
                    <a:bodyPr/>
                    <a:lstStyle/>
                    <a:p>
                      <a:endParaRPr lang="ru-RU" sz="15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Молюски</a:t>
                      </a:r>
                      <a:r>
                        <a:rPr lang="ru-RU" sz="1500" dirty="0" smtClean="0"/>
                        <a:t>-живородки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500" dirty="0" err="1" smtClean="0"/>
                        <a:t>Малощетинкові</a:t>
                      </a:r>
                      <a:r>
                        <a:rPr lang="ru-RU" sz="1500" dirty="0" smtClean="0"/>
                        <a:t> черви</a:t>
                      </a:r>
                      <a:endParaRPr lang="ru-RU" sz="15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251520" y="2854616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Індекс</a:t>
            </a:r>
            <a:r>
              <a:rPr lang="ru-RU" dirty="0" smtClean="0"/>
              <a:t> </a:t>
            </a:r>
            <a:r>
              <a:rPr lang="ru-RU" dirty="0" err="1" smtClean="0"/>
              <a:t>Майєра</a:t>
            </a:r>
            <a:r>
              <a:rPr lang="ru-RU" dirty="0" smtClean="0"/>
              <a:t>(S):  </a:t>
            </a:r>
            <a:r>
              <a:rPr lang="en-US" b="1" dirty="0"/>
              <a:t>S</a:t>
            </a:r>
            <a:r>
              <a:rPr lang="uk-UA" dirty="0"/>
              <a:t> = 0</a:t>
            </a:r>
            <a:r>
              <a:rPr lang="en-US" dirty="0"/>
              <a:t>x</a:t>
            </a:r>
            <a:r>
              <a:rPr lang="uk-UA" dirty="0"/>
              <a:t>3+1</a:t>
            </a:r>
            <a:r>
              <a:rPr lang="en-US" dirty="0"/>
              <a:t>x</a:t>
            </a:r>
            <a:r>
              <a:rPr lang="uk-UA" dirty="0"/>
              <a:t>2+8</a:t>
            </a:r>
            <a:r>
              <a:rPr lang="en-US" dirty="0"/>
              <a:t>x</a:t>
            </a:r>
            <a:r>
              <a:rPr lang="uk-UA" dirty="0"/>
              <a:t>1=</a:t>
            </a:r>
            <a:r>
              <a:rPr lang="uk-UA" b="1" dirty="0"/>
              <a:t>10</a:t>
            </a:r>
            <a:r>
              <a:rPr lang="uk-UA" dirty="0"/>
              <a:t> </a:t>
            </a:r>
            <a:r>
              <a:rPr lang="uk-UA" dirty="0" smtClean="0"/>
              <a:t>- водойма забруднена, І</a:t>
            </a:r>
            <a:r>
              <a:rPr lang="en-US" dirty="0" smtClean="0"/>
              <a:t>V</a:t>
            </a:r>
            <a:r>
              <a:rPr lang="uk-UA" dirty="0" smtClean="0"/>
              <a:t> класу якості, </a:t>
            </a:r>
            <a:r>
              <a:rPr lang="uk-UA" dirty="0" err="1" smtClean="0"/>
              <a:t>полісапробна</a:t>
            </a:r>
            <a:r>
              <a:rPr lang="uk-UA" dirty="0" smtClean="0"/>
              <a:t>.</a:t>
            </a:r>
            <a:endParaRPr lang="ru-RU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95536" y="6021288"/>
            <a:ext cx="82809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Індекс</a:t>
            </a:r>
            <a:r>
              <a:rPr lang="ru-RU" dirty="0" smtClean="0"/>
              <a:t> </a:t>
            </a:r>
            <a:r>
              <a:rPr lang="ru-RU" dirty="0" err="1" smtClean="0"/>
              <a:t>Майєра</a:t>
            </a:r>
            <a:r>
              <a:rPr lang="ru-RU" dirty="0" smtClean="0"/>
              <a:t>(S):  </a:t>
            </a:r>
            <a:r>
              <a:rPr lang="en-US" b="1" dirty="0"/>
              <a:t>S</a:t>
            </a:r>
            <a:r>
              <a:rPr lang="uk-UA" dirty="0"/>
              <a:t> = 0</a:t>
            </a:r>
            <a:r>
              <a:rPr lang="en-US" dirty="0"/>
              <a:t>x</a:t>
            </a:r>
            <a:r>
              <a:rPr lang="uk-UA" dirty="0"/>
              <a:t>3+1</a:t>
            </a:r>
            <a:r>
              <a:rPr lang="en-US" dirty="0"/>
              <a:t>x</a:t>
            </a:r>
            <a:r>
              <a:rPr lang="uk-UA" dirty="0"/>
              <a:t>2+6</a:t>
            </a:r>
            <a:r>
              <a:rPr lang="en-US" dirty="0"/>
              <a:t>x</a:t>
            </a:r>
            <a:r>
              <a:rPr lang="uk-UA" dirty="0" smtClean="0"/>
              <a:t>1= </a:t>
            </a:r>
            <a:r>
              <a:rPr lang="uk-UA" b="1" dirty="0" smtClean="0"/>
              <a:t>8</a:t>
            </a:r>
            <a:r>
              <a:rPr lang="uk-UA" dirty="0" smtClean="0"/>
              <a:t> -</a:t>
            </a:r>
            <a:r>
              <a:rPr lang="uk-UA" dirty="0"/>
              <a:t> водойма </a:t>
            </a:r>
            <a:r>
              <a:rPr lang="uk-UA" dirty="0" smtClean="0"/>
              <a:t>дуже забруднена</a:t>
            </a:r>
            <a:r>
              <a:rPr lang="uk-UA" dirty="0"/>
              <a:t>, </a:t>
            </a:r>
            <a:r>
              <a:rPr lang="en-US" dirty="0" smtClean="0"/>
              <a:t>V</a:t>
            </a:r>
            <a:r>
              <a:rPr lang="uk-UA" dirty="0" smtClean="0"/>
              <a:t> </a:t>
            </a:r>
            <a:r>
              <a:rPr lang="uk-UA" dirty="0"/>
              <a:t>класу якості, </a:t>
            </a:r>
            <a:r>
              <a:rPr lang="uk-UA" dirty="0" err="1"/>
              <a:t>полісапробна</a:t>
            </a:r>
            <a:r>
              <a:rPr lang="uk-UA" dirty="0"/>
              <a:t>.</a:t>
            </a:r>
            <a:r>
              <a:rPr lang="uk-UA" dirty="0" smtClean="0"/>
              <a:t> 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510288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8370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39552" y="188640"/>
            <a:ext cx="8424936" cy="147732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dirty="0" err="1" smtClean="0"/>
              <a:t>Джерела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</a:t>
            </a:r>
            <a:r>
              <a:rPr lang="ru-RU" dirty="0" err="1" smtClean="0"/>
              <a:t>річки</a:t>
            </a:r>
            <a:r>
              <a:rPr lang="ru-RU" dirty="0" smtClean="0"/>
              <a:t> – </a:t>
            </a:r>
            <a:r>
              <a:rPr lang="ru-RU" dirty="0" err="1" smtClean="0"/>
              <a:t>засміченість</a:t>
            </a:r>
            <a:r>
              <a:rPr lang="ru-RU" dirty="0" smtClean="0"/>
              <a:t> </a:t>
            </a:r>
            <a:r>
              <a:rPr lang="ru-RU" dirty="0" err="1" smtClean="0"/>
              <a:t>берегів</a:t>
            </a:r>
            <a:r>
              <a:rPr lang="ru-RU" dirty="0" smtClean="0"/>
              <a:t> та водного </a:t>
            </a:r>
            <a:r>
              <a:rPr lang="ru-RU" dirty="0" err="1" smtClean="0"/>
              <a:t>дзеркала</a:t>
            </a:r>
            <a:r>
              <a:rPr lang="ru-RU" dirty="0" smtClean="0"/>
              <a:t> </a:t>
            </a:r>
            <a:r>
              <a:rPr lang="ru-RU" dirty="0" err="1" smtClean="0"/>
              <a:t>річки</a:t>
            </a:r>
            <a:r>
              <a:rPr lang="ru-RU" dirty="0" smtClean="0"/>
              <a:t> </a:t>
            </a:r>
            <a:r>
              <a:rPr lang="ru-RU" dirty="0" err="1" smtClean="0"/>
              <a:t>різноманітним</a:t>
            </a:r>
            <a:r>
              <a:rPr lang="ru-RU" dirty="0" smtClean="0"/>
              <a:t> </a:t>
            </a:r>
            <a:r>
              <a:rPr lang="ru-RU" dirty="0" err="1" smtClean="0"/>
              <a:t>побутовим</a:t>
            </a:r>
            <a:r>
              <a:rPr lang="ru-RU" dirty="0" smtClean="0"/>
              <a:t> </a:t>
            </a:r>
            <a:r>
              <a:rPr lang="ru-RU" dirty="0" err="1" smtClean="0"/>
              <a:t>сміттям</a:t>
            </a:r>
            <a:r>
              <a:rPr lang="ru-RU" dirty="0" smtClean="0"/>
              <a:t>. А </a:t>
            </a:r>
            <a:r>
              <a:rPr lang="ru-RU" dirty="0" err="1" smtClean="0"/>
              <a:t>також</a:t>
            </a:r>
            <a:r>
              <a:rPr lang="ru-RU" dirty="0" smtClean="0"/>
              <a:t> </a:t>
            </a:r>
            <a:r>
              <a:rPr lang="ru-RU" dirty="0" err="1" smtClean="0"/>
              <a:t>скидання</a:t>
            </a:r>
            <a:r>
              <a:rPr lang="ru-RU" dirty="0" smtClean="0"/>
              <a:t> в </a:t>
            </a:r>
            <a:r>
              <a:rPr lang="ru-RU" dirty="0" err="1" smtClean="0"/>
              <a:t>річку</a:t>
            </a:r>
            <a:r>
              <a:rPr lang="ru-RU" dirty="0" smtClean="0"/>
              <a:t> </a:t>
            </a:r>
            <a:r>
              <a:rPr lang="ru-RU" dirty="0" err="1" smtClean="0"/>
              <a:t>забруднення</a:t>
            </a:r>
            <a:r>
              <a:rPr lang="ru-RU" dirty="0" smtClean="0"/>
              <a:t> через </a:t>
            </a:r>
            <a:r>
              <a:rPr lang="ru-RU" dirty="0" err="1" smtClean="0"/>
              <a:t>ливньову</a:t>
            </a:r>
            <a:r>
              <a:rPr lang="ru-RU" dirty="0" smtClean="0"/>
              <a:t> </a:t>
            </a:r>
            <a:r>
              <a:rPr lang="ru-RU" dirty="0" err="1" smtClean="0"/>
              <a:t>каналізацію</a:t>
            </a:r>
            <a:r>
              <a:rPr lang="ru-RU" dirty="0"/>
              <a:t>. </a:t>
            </a:r>
            <a:r>
              <a:rPr lang="ru-RU" dirty="0" err="1" smtClean="0"/>
              <a:t>Найчастіше</a:t>
            </a:r>
            <a:r>
              <a:rPr lang="ru-RU" dirty="0" smtClean="0"/>
              <a:t> </a:t>
            </a:r>
            <a:r>
              <a:rPr lang="ru-RU" dirty="0" err="1" smtClean="0"/>
              <a:t>це</a:t>
            </a:r>
            <a:r>
              <a:rPr lang="ru-RU" dirty="0" smtClean="0"/>
              <a:t> </a:t>
            </a:r>
            <a:r>
              <a:rPr lang="ru-RU" dirty="0" err="1" smtClean="0"/>
              <a:t>роблять</a:t>
            </a:r>
            <a:r>
              <a:rPr lang="ru-RU" dirty="0" smtClean="0"/>
              <a:t> </a:t>
            </a:r>
            <a:r>
              <a:rPr lang="ru-RU" dirty="0" err="1" smtClean="0"/>
              <a:t>підприємці</a:t>
            </a:r>
            <a:r>
              <a:rPr lang="ru-RU" dirty="0" smtClean="0"/>
              <a:t> та </a:t>
            </a:r>
            <a:r>
              <a:rPr lang="ru-RU" dirty="0" err="1" smtClean="0"/>
              <a:t>фірми</a:t>
            </a:r>
            <a:r>
              <a:rPr lang="ru-RU" dirty="0" smtClean="0"/>
              <a:t>, </a:t>
            </a:r>
            <a:r>
              <a:rPr lang="ru-RU" dirty="0" err="1" smtClean="0"/>
              <a:t>які</a:t>
            </a:r>
            <a:r>
              <a:rPr lang="ru-RU" dirty="0" smtClean="0"/>
              <a:t> не </a:t>
            </a:r>
            <a:r>
              <a:rPr lang="ru-RU" dirty="0" err="1" smtClean="0"/>
              <a:t>бажають</a:t>
            </a:r>
            <a:r>
              <a:rPr lang="ru-RU" dirty="0" smtClean="0"/>
              <a:t> </a:t>
            </a:r>
            <a:r>
              <a:rPr lang="ru-RU" dirty="0" err="1" smtClean="0"/>
              <a:t>платити</a:t>
            </a:r>
            <a:r>
              <a:rPr lang="ru-RU" dirty="0" smtClean="0"/>
              <a:t> за злив </a:t>
            </a:r>
            <a:r>
              <a:rPr lang="ru-RU" dirty="0" err="1" smtClean="0"/>
              <a:t>викидів</a:t>
            </a:r>
            <a:r>
              <a:rPr lang="ru-RU" dirty="0" smtClean="0"/>
              <a:t> у </a:t>
            </a:r>
            <a:r>
              <a:rPr lang="ru-RU" dirty="0" err="1" smtClean="0"/>
              <a:t>міську</a:t>
            </a:r>
            <a:r>
              <a:rPr lang="ru-RU" dirty="0" smtClean="0"/>
              <a:t> </a:t>
            </a:r>
            <a:r>
              <a:rPr lang="ru-RU" dirty="0" err="1" smtClean="0"/>
              <a:t>каналізацію</a:t>
            </a:r>
            <a:r>
              <a:rPr lang="ru-RU" dirty="0" smtClean="0"/>
              <a:t>. </a:t>
            </a:r>
            <a:r>
              <a:rPr lang="ru-RU" dirty="0" err="1" smtClean="0"/>
              <a:t>Автомобілісти</a:t>
            </a:r>
            <a:r>
              <a:rPr lang="ru-RU" dirty="0" smtClean="0"/>
              <a:t> </a:t>
            </a:r>
            <a:r>
              <a:rPr lang="ru-RU" dirty="0" err="1" smtClean="0"/>
              <a:t>зливають</a:t>
            </a:r>
            <a:r>
              <a:rPr lang="ru-RU" dirty="0" smtClean="0"/>
              <a:t> </a:t>
            </a:r>
            <a:r>
              <a:rPr lang="ru-RU" dirty="0" err="1" smtClean="0"/>
              <a:t>відпрацьоване</a:t>
            </a:r>
            <a:r>
              <a:rPr lang="ru-RU" dirty="0" smtClean="0"/>
              <a:t> масло, </a:t>
            </a:r>
            <a:r>
              <a:rPr lang="ru-RU" dirty="0" err="1" smtClean="0"/>
              <a:t>миють</a:t>
            </a:r>
            <a:r>
              <a:rPr lang="ru-RU" dirty="0" smtClean="0"/>
              <a:t> </a:t>
            </a:r>
            <a:r>
              <a:rPr lang="ru-RU" dirty="0" err="1" smtClean="0"/>
              <a:t>машини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1820810"/>
            <a:ext cx="3140701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512" y="1813031"/>
            <a:ext cx="3164099" cy="21037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4" y="4005064"/>
            <a:ext cx="3131840" cy="2082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2974" y="4015719"/>
            <a:ext cx="3137637" cy="20861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48" r="5598"/>
          <a:stretch/>
        </p:blipFill>
        <p:spPr>
          <a:xfrm>
            <a:off x="6430749" y="4026196"/>
            <a:ext cx="2752955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Облако 9"/>
          <p:cNvSpPr/>
          <p:nvPr/>
        </p:nvSpPr>
        <p:spPr>
          <a:xfrm>
            <a:off x="6430749" y="1820810"/>
            <a:ext cx="2533739" cy="1752206"/>
          </a:xfrm>
          <a:prstGeom prst="cloud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Річка Сумка, автомобільні мости з </a:t>
            </a:r>
          </a:p>
          <a:p>
            <a:pPr algn="ctr"/>
            <a:r>
              <a:rPr lang="uk-UA" dirty="0" smtClean="0"/>
              <a:t>вул. Горького, </a:t>
            </a:r>
          </a:p>
          <a:p>
            <a:pPr algn="ctr"/>
            <a:r>
              <a:rPr lang="uk-UA" dirty="0" smtClean="0"/>
              <a:t>пр. Шевченка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6424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67544" y="1052736"/>
            <a:ext cx="82809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ми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ознайомились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застосували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практиці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метод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біоіндикації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простота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універсальність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метода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Майєра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дала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змогу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швидко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оцінити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стан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досліджуваної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водойми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вода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річці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Сумка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помірно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забруднена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забруднена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та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забруднена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мезосапробна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полісапробна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3, 4, 5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класів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залежності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віддаленості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від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водосховища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Забруднення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точці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№1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пояснити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водосховища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мають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дуже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низький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самоочисний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потенціал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у таких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водоймах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прогресують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процеси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накопичення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наносів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цвітіння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води,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розростання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вищих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водних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рослин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і, як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наслідок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вторинне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забруднення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Все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обумовлює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надходження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Косівщинського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водосховища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у Сумку води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вкрай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низької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якості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Забруднення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точках № 2, 3, 4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пояснити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скиданням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стічних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вод,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побутового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сміття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річка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знаходиться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під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значним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антропогенним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впливом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і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потребує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водоохоронних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заходів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щодо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покращення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її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стану;</a:t>
            </a:r>
          </a:p>
          <a:p>
            <a:pPr marL="285750" indent="-285750">
              <a:buFont typeface="Wingdings" pitchFamily="2" charset="2"/>
              <a:buChar char="v"/>
            </a:pP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водойма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не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може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використовуватися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в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рекреаційних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цілях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511560" y="404664"/>
            <a:ext cx="22220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 err="1">
                <a:solidFill>
                  <a:srgbClr val="9900CC"/>
                </a:solidFill>
                <a:latin typeface="Bookman Old Style" pitchFamily="18" charset="0"/>
              </a:rPr>
              <a:t>Висновки</a:t>
            </a:r>
            <a:r>
              <a:rPr lang="ru-RU" sz="2800" b="1" dirty="0">
                <a:solidFill>
                  <a:srgbClr val="9900CC"/>
                </a:solidFill>
                <a:latin typeface="Bookman Old Style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640162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737529"/>
            <a:ext cx="899438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Blip>
                <a:blip r:embed="rId3"/>
              </a:buBlip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о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чистит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и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р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іч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ку 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від побутового сміття, донних 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відкладень, 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дерев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, що упали;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Blip>
                <a:blip r:embed="rId3"/>
              </a:buBlip>
            </a:pP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створити 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санітарну зону, яка б захищала від забруднення оточуюче середовище людьми,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виділення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на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місцевості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водоохоронних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зон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; 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Blip>
                <a:blip r:embed="rId3"/>
              </a:buBlip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наочна природоохоронна агітація та екологічне виховання населення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через 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засоби масової 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інформації; 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Blip>
                <a:blip r:embed="rId3"/>
              </a:buBlip>
            </a:pP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вздовж</a:t>
            </a:r>
            <a:r>
              <a:rPr lang="ru-RU" sz="2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іч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ки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поставити е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колог</a:t>
            </a:r>
            <a:r>
              <a:rPr lang="uk-UA" sz="2100" dirty="0" err="1">
                <a:latin typeface="Times New Roman" pitchFamily="18" charset="0"/>
                <a:cs typeface="Times New Roman" pitchFamily="18" charset="0"/>
              </a:rPr>
              <a:t>ічні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знаки, 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які закликають до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ох</a:t>
            </a:r>
            <a:r>
              <a:rPr lang="uk-UA" sz="2100" dirty="0" err="1">
                <a:latin typeface="Times New Roman" pitchFamily="18" charset="0"/>
                <a:cs typeface="Times New Roman" pitchFamily="18" charset="0"/>
              </a:rPr>
              <a:t>орони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водо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йми;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Blip>
                <a:blip r:embed="rId3"/>
              </a:buBlip>
            </a:pP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ліквідувати 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сміттєзвалища по берегах річки;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Blip>
                <a:blip r:embed="rId3"/>
              </a:buBlip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родо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вжити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мон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торингов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і дослідження 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річки; 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marL="342900" lvl="0" indent="-342900">
              <a:buBlip>
                <a:blip r:embed="rId3"/>
              </a:buBlip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зниження впливу </a:t>
            </a:r>
            <a:r>
              <a:rPr lang="uk-UA" sz="2100" dirty="0" err="1">
                <a:latin typeface="Times New Roman" pitchFamily="18" charset="0"/>
                <a:cs typeface="Times New Roman" pitchFamily="18" charset="0"/>
              </a:rPr>
              <a:t>Косівщинського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 водосховища;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 зниження впливу господарської діяльності на річку, тобто активізації роботи з виявлення самовільних каналізаційних мереж, які влаштовують мешканці прилеглих будинків, адже по них у річку скидаються неочищені 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стоки;</a:t>
            </a:r>
          </a:p>
          <a:p>
            <a:pPr marL="342900" indent="-342900">
              <a:buBlip>
                <a:blip r:embed="rId3"/>
              </a:buBlip>
            </a:pP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а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боронити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с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кидання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100" dirty="0" err="1">
                <a:latin typeface="Times New Roman" pitchFamily="18" charset="0"/>
                <a:cs typeface="Times New Roman" pitchFamily="18" charset="0"/>
              </a:rPr>
              <a:t>неочищен</a:t>
            </a:r>
            <a:r>
              <a:rPr lang="uk-UA" sz="2100" dirty="0" err="1">
                <a:latin typeface="Times New Roman" pitchFamily="18" charset="0"/>
                <a:cs typeface="Times New Roman" pitchFamily="18" charset="0"/>
              </a:rPr>
              <a:t>их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 сток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і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uk-UA" sz="2100" dirty="0" smtClean="0">
                <a:latin typeface="Times New Roman" pitchFamily="18" charset="0"/>
                <a:cs typeface="Times New Roman" pitchFamily="18" charset="0"/>
              </a:rPr>
              <a:t>;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Blip>
                <a:blip r:embed="rId3"/>
              </a:buBlip>
            </a:pP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забезпечення належного стану комунікацій каналізаційних мереж, </a:t>
            </a:r>
            <a:r>
              <a:rPr lang="uk-UA" sz="2100" dirty="0" err="1">
                <a:latin typeface="Times New Roman" pitchFamily="18" charset="0"/>
                <a:cs typeface="Times New Roman" pitchFamily="18" charset="0"/>
              </a:rPr>
              <a:t>мереж</a:t>
            </a:r>
            <a:r>
              <a:rPr lang="uk-UA" sz="2100" dirty="0">
                <a:latin typeface="Times New Roman" pitchFamily="18" charset="0"/>
                <a:cs typeface="Times New Roman" pitchFamily="18" charset="0"/>
              </a:rPr>
              <a:t> дощової каналізації й організованого відведення стоку з автошляхів.</a:t>
            </a:r>
            <a:r>
              <a:rPr lang="ru-RU" sz="2100" dirty="0"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23527" y="248364"/>
            <a:ext cx="877836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uk-UA" sz="2400" b="1" dirty="0">
                <a:solidFill>
                  <a:srgbClr val="9900CC"/>
                </a:solidFill>
                <a:latin typeface="Georgia" pitchFamily="18" charset="0"/>
              </a:rPr>
              <a:t>Рекомендації щодо покращення стану річки Сумка:</a:t>
            </a:r>
            <a:endParaRPr lang="ru-RU" sz="2400" dirty="0">
              <a:solidFill>
                <a:srgbClr val="9900CC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9249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AutoShape 2" descr="https://zdorovie-v-dom.ru/wp-content/uploads/2017/09/water-replaced-1024x64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3999" cy="6850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8"/>
          <p:cNvSpPr txBox="1">
            <a:spLocks/>
          </p:cNvSpPr>
          <p:nvPr/>
        </p:nvSpPr>
        <p:spPr>
          <a:xfrm>
            <a:off x="250825" y="4941888"/>
            <a:ext cx="8713788" cy="1727200"/>
          </a:xfrm>
          <a:prstGeom prst="rect">
            <a:avLst/>
          </a:prstGeom>
          <a:solidFill>
            <a:srgbClr val="E795E1"/>
          </a:solidFill>
          <a:ln>
            <a:solidFill>
              <a:srgbClr val="000064"/>
            </a:solidFill>
            <a:miter lim="800000"/>
            <a:headEnd/>
            <a:tailEnd/>
          </a:ln>
        </p:spPr>
        <p:txBody>
          <a:bodyPr vert="horz" lIns="91440" tIns="45720" rIns="91440" bIns="45720" rtlCol="0" anchor="ctr">
            <a:normAutofit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 smtClean="0">
                <a:latin typeface="Monotype Corsiva" pitchFamily="66" charset="0"/>
              </a:rPr>
              <a:t>Вода! У тебе </a:t>
            </a:r>
            <a:r>
              <a:rPr lang="ru-RU" sz="2400" b="1" dirty="0" err="1" smtClean="0">
                <a:latin typeface="Monotype Corsiva" pitchFamily="66" charset="0"/>
              </a:rPr>
              <a:t>немає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ані</a:t>
            </a:r>
            <a:r>
              <a:rPr lang="ru-RU" sz="2400" b="1" dirty="0" smtClean="0">
                <a:latin typeface="Monotype Corsiva" pitchFamily="66" charset="0"/>
              </a:rPr>
              <a:t>  </a:t>
            </a:r>
            <a:r>
              <a:rPr lang="ru-RU" sz="2400" b="1" dirty="0" smtClean="0">
                <a:latin typeface="Monotype Corsiva" pitchFamily="66" charset="0"/>
              </a:rPr>
              <a:t>смаку, </a:t>
            </a:r>
            <a:r>
              <a:rPr lang="ru-RU" sz="2400" b="1" dirty="0" err="1" smtClean="0">
                <a:latin typeface="Monotype Corsiva" pitchFamily="66" charset="0"/>
              </a:rPr>
              <a:t>ані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кольору</a:t>
            </a:r>
            <a:r>
              <a:rPr lang="ru-RU" sz="2400" b="1" dirty="0" smtClean="0">
                <a:latin typeface="Monotype Corsiva" pitchFamily="66" charset="0"/>
              </a:rPr>
              <a:t>, </a:t>
            </a:r>
            <a:r>
              <a:rPr lang="ru-RU" sz="2400" b="1" dirty="0" err="1">
                <a:latin typeface="Monotype Corsiva" pitchFamily="66" charset="0"/>
              </a:rPr>
              <a:t>а</a:t>
            </a:r>
            <a:r>
              <a:rPr lang="ru-RU" sz="2400" b="1" dirty="0" err="1" smtClean="0">
                <a:latin typeface="Monotype Corsiva" pitchFamily="66" charset="0"/>
              </a:rPr>
              <a:t>ні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smtClean="0">
                <a:latin typeface="Monotype Corsiva" pitchFamily="66" charset="0"/>
              </a:rPr>
              <a:t> запаху</a:t>
            </a:r>
            <a:r>
              <a:rPr lang="ru-RU" sz="2400" b="1" dirty="0" smtClean="0">
                <a:latin typeface="Monotype Corsiva" pitchFamily="66" charset="0"/>
              </a:rPr>
              <a:t>, тебе 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неможна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описати</a:t>
            </a:r>
            <a:r>
              <a:rPr lang="ru-RU" sz="2400" b="1" dirty="0" smtClean="0">
                <a:latin typeface="Monotype Corsiva" pitchFamily="66" charset="0"/>
              </a:rPr>
              <a:t>, тобою </a:t>
            </a:r>
            <a:r>
              <a:rPr lang="ru-RU" sz="2400" b="1" dirty="0" err="1" smtClean="0">
                <a:latin typeface="Monotype Corsiva" pitchFamily="66" charset="0"/>
              </a:rPr>
              <a:t>насолоджуєшся</a:t>
            </a:r>
            <a:r>
              <a:rPr lang="ru-RU" sz="2400" b="1" dirty="0" smtClean="0">
                <a:latin typeface="Monotype Corsiva" pitchFamily="66" charset="0"/>
              </a:rPr>
              <a:t>, не </a:t>
            </a:r>
            <a:r>
              <a:rPr lang="ru-RU" sz="2400" b="1" dirty="0" err="1" smtClean="0">
                <a:latin typeface="Monotype Corsiva" pitchFamily="66" charset="0"/>
              </a:rPr>
              <a:t>розуміючи</a:t>
            </a:r>
            <a:r>
              <a:rPr lang="ru-RU" sz="2400" b="1" dirty="0" smtClean="0">
                <a:latin typeface="Monotype Corsiva" pitchFamily="66" charset="0"/>
              </a:rPr>
              <a:t>, </a:t>
            </a:r>
            <a:r>
              <a:rPr lang="ru-RU" sz="2400" b="1" dirty="0" err="1" smtClean="0">
                <a:latin typeface="Monotype Corsiva" pitchFamily="66" charset="0"/>
              </a:rPr>
              <a:t>що</a:t>
            </a:r>
            <a:r>
              <a:rPr lang="ru-RU" sz="2400" b="1" dirty="0" smtClean="0">
                <a:latin typeface="Monotype Corsiva" pitchFamily="66" charset="0"/>
              </a:rPr>
              <a:t> </a:t>
            </a:r>
            <a:r>
              <a:rPr lang="ru-RU" sz="2400" b="1" dirty="0" err="1" smtClean="0">
                <a:latin typeface="Monotype Corsiva" pitchFamily="66" charset="0"/>
              </a:rPr>
              <a:t>ти</a:t>
            </a:r>
            <a:r>
              <a:rPr lang="ru-RU" sz="2400" b="1" dirty="0" smtClean="0">
                <a:latin typeface="Monotype Corsiva" pitchFamily="66" charset="0"/>
              </a:rPr>
              <a:t> є. </a:t>
            </a:r>
            <a:r>
              <a:rPr lang="ru-RU" sz="2400" b="1" dirty="0" err="1" smtClean="0">
                <a:latin typeface="Monotype Corsiva" pitchFamily="66" charset="0"/>
              </a:rPr>
              <a:t>Ти</a:t>
            </a:r>
            <a:r>
              <a:rPr lang="ru-RU" sz="2400" b="1" dirty="0" smtClean="0">
                <a:latin typeface="Monotype Corsiva" pitchFamily="66" charset="0"/>
              </a:rPr>
              <a:t> не просто </a:t>
            </a:r>
            <a:r>
              <a:rPr lang="ru-RU" sz="2400" b="1" dirty="0" err="1" smtClean="0">
                <a:latin typeface="Monotype Corsiva" pitchFamily="66" charset="0"/>
              </a:rPr>
              <a:t>необхідна</a:t>
            </a:r>
            <a:r>
              <a:rPr lang="ru-RU" sz="2400" b="1" dirty="0" smtClean="0">
                <a:latin typeface="Monotype Corsiva" pitchFamily="66" charset="0"/>
              </a:rPr>
              <a:t> для </a:t>
            </a:r>
            <a:r>
              <a:rPr lang="ru-RU" sz="2400" b="1" dirty="0" err="1" smtClean="0">
                <a:latin typeface="Monotype Corsiva" pitchFamily="66" charset="0"/>
              </a:rPr>
              <a:t>життя</a:t>
            </a:r>
            <a:r>
              <a:rPr lang="ru-RU" sz="2400" b="1" dirty="0" smtClean="0">
                <a:latin typeface="Monotype Corsiva" pitchFamily="66" charset="0"/>
              </a:rPr>
              <a:t>, </a:t>
            </a:r>
            <a:r>
              <a:rPr lang="ru-RU" sz="2400" b="1" dirty="0" err="1" smtClean="0">
                <a:latin typeface="Monotype Corsiva" pitchFamily="66" charset="0"/>
              </a:rPr>
              <a:t>ти</a:t>
            </a:r>
            <a:r>
              <a:rPr lang="ru-RU" sz="2400" b="1" dirty="0" smtClean="0">
                <a:latin typeface="Monotype Corsiva" pitchFamily="66" charset="0"/>
              </a:rPr>
              <a:t> і є </a:t>
            </a:r>
            <a:r>
              <a:rPr lang="ru-RU" sz="2400" b="1" dirty="0" err="1" smtClean="0">
                <a:latin typeface="Monotype Corsiva" pitchFamily="66" charset="0"/>
              </a:rPr>
              <a:t>життя</a:t>
            </a:r>
            <a:r>
              <a:rPr lang="ru-RU" sz="2400" b="1" dirty="0" smtClean="0">
                <a:latin typeface="Monotype Corsiva" pitchFamily="66" charset="0"/>
              </a:rPr>
              <a:t>.</a:t>
            </a:r>
            <a:br>
              <a:rPr lang="ru-RU" sz="2400" b="1" dirty="0" smtClean="0">
                <a:latin typeface="Monotype Corsiva" pitchFamily="66" charset="0"/>
              </a:rPr>
            </a:br>
            <a:r>
              <a:rPr lang="ru-RU" sz="2400" b="1" dirty="0" err="1" smtClean="0">
                <a:solidFill>
                  <a:srgbClr val="000064"/>
                </a:solidFill>
                <a:latin typeface="Monotype Corsiva" pitchFamily="66" charset="0"/>
              </a:rPr>
              <a:t>Ти</a:t>
            </a:r>
            <a:r>
              <a:rPr lang="ru-RU" sz="2400" b="1" dirty="0" smtClean="0">
                <a:solidFill>
                  <a:srgbClr val="000064"/>
                </a:solidFill>
                <a:latin typeface="Monotype Corsiva" pitchFamily="66" charset="0"/>
              </a:rPr>
              <a:t>— </a:t>
            </a:r>
            <a:r>
              <a:rPr lang="ru-RU" sz="2400" b="1" dirty="0" err="1" smtClean="0">
                <a:solidFill>
                  <a:srgbClr val="000064"/>
                </a:solidFill>
                <a:latin typeface="Monotype Corsiva" pitchFamily="66" charset="0"/>
              </a:rPr>
              <a:t>найбільше</a:t>
            </a:r>
            <a:r>
              <a:rPr lang="ru-RU" sz="2400" b="1" dirty="0" smtClean="0">
                <a:solidFill>
                  <a:srgbClr val="000064"/>
                </a:solidFill>
                <a:latin typeface="Monotype Corsiva" pitchFamily="66" charset="0"/>
              </a:rPr>
              <a:t>  у  </a:t>
            </a:r>
            <a:r>
              <a:rPr lang="ru-RU" sz="2400" b="1" dirty="0" err="1" smtClean="0">
                <a:solidFill>
                  <a:srgbClr val="000064"/>
                </a:solidFill>
                <a:latin typeface="Monotype Corsiva" pitchFamily="66" charset="0"/>
              </a:rPr>
              <a:t>світі</a:t>
            </a:r>
            <a:r>
              <a:rPr lang="ru-RU" sz="2400" b="1" dirty="0" smtClean="0">
                <a:solidFill>
                  <a:srgbClr val="000064"/>
                </a:solidFill>
                <a:latin typeface="Monotype Corsiva" pitchFamily="66" charset="0"/>
              </a:rPr>
              <a:t> </a:t>
            </a:r>
            <a:r>
              <a:rPr lang="ru-RU" sz="2400" b="1" dirty="0" smtClean="0">
                <a:solidFill>
                  <a:srgbClr val="000064"/>
                </a:solidFill>
                <a:latin typeface="Monotype Corsiva" pitchFamily="66" charset="0"/>
              </a:rPr>
              <a:t> </a:t>
            </a:r>
            <a:r>
              <a:rPr lang="ru-RU" sz="2400" b="1" dirty="0" err="1" smtClean="0">
                <a:solidFill>
                  <a:srgbClr val="000064"/>
                </a:solidFill>
                <a:latin typeface="Monotype Corsiva" pitchFamily="66" charset="0"/>
              </a:rPr>
              <a:t>багатство</a:t>
            </a:r>
            <a:r>
              <a:rPr lang="ru-RU" sz="2400" b="1" dirty="0" smtClean="0">
                <a:solidFill>
                  <a:srgbClr val="000064"/>
                </a:solidFill>
                <a:latin typeface="Monotype Corsiva" pitchFamily="66" charset="0"/>
              </a:rPr>
              <a:t>…(Антуан</a:t>
            </a:r>
            <a:r>
              <a:rPr lang="ru-RU" sz="4000" b="1" dirty="0" smtClean="0">
                <a:solidFill>
                  <a:srgbClr val="000064"/>
                </a:solidFill>
              </a:rPr>
              <a:t> </a:t>
            </a:r>
            <a:r>
              <a:rPr lang="ru-RU" sz="2400" b="1" dirty="0" smtClean="0">
                <a:solidFill>
                  <a:srgbClr val="000064"/>
                </a:solidFill>
                <a:latin typeface="Monotype Corsiva" pitchFamily="66" charset="0"/>
              </a:rPr>
              <a:t>де </a:t>
            </a:r>
            <a:r>
              <a:rPr lang="ru-RU" sz="2400" b="1" dirty="0" err="1" smtClean="0">
                <a:solidFill>
                  <a:srgbClr val="000064"/>
                </a:solidFill>
                <a:latin typeface="Monotype Corsiva" pitchFamily="66" charset="0"/>
              </a:rPr>
              <a:t>Сент-Екзюпері</a:t>
            </a:r>
            <a:r>
              <a:rPr lang="ru-RU" sz="2400" b="1" dirty="0" smtClean="0">
                <a:solidFill>
                  <a:srgbClr val="000064"/>
                </a:solidFill>
                <a:latin typeface="Monotype Corsiva" pitchFamily="66" charset="0"/>
              </a:rPr>
              <a:t>)</a:t>
            </a:r>
            <a:endParaRPr lang="ru-RU" sz="2400" b="1" dirty="0">
              <a:solidFill>
                <a:srgbClr val="000064"/>
              </a:solidFill>
              <a:latin typeface="Monotype Corsiva" pitchFamily="66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4273" y="551946"/>
            <a:ext cx="55937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Дякую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за </a:t>
            </a:r>
            <a:r>
              <a:rPr lang="ru-RU" sz="5400" b="1" cap="all" spc="0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увагу</a:t>
            </a:r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!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6387" y="1481012"/>
            <a:ext cx="4661877" cy="33487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5290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872" y="-24866"/>
            <a:ext cx="9173871" cy="6882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756084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Мета </a:t>
            </a:r>
            <a:r>
              <a:rPr lang="ru-RU" sz="2400" b="1" dirty="0" err="1" smtClean="0">
                <a:solidFill>
                  <a:srgbClr val="7030A0"/>
                </a:solidFill>
                <a:latin typeface="Bookman Old Style" pitchFamily="18" charset="0"/>
              </a:rPr>
              <a:t>дослідження</a:t>
            </a:r>
            <a:r>
              <a:rPr lang="ru-RU" sz="2400" b="1" dirty="0" smtClean="0">
                <a:solidFill>
                  <a:srgbClr val="7030A0"/>
                </a:solidFill>
                <a:latin typeface="Bookman Old Style" pitchFamily="18" charset="0"/>
              </a:rPr>
              <a:t>: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оцінити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екологічний</a:t>
            </a:r>
            <a:r>
              <a:rPr lang="ru-RU" sz="2400" dirty="0" smtClean="0">
                <a:latin typeface="Bookman Old Style" pitchFamily="18" charset="0"/>
              </a:rPr>
              <a:t> стан, </a:t>
            </a:r>
            <a:r>
              <a:rPr lang="ru-RU" sz="2400" dirty="0" err="1" smtClean="0">
                <a:latin typeface="Bookman Old Style" pitchFamily="18" charset="0"/>
              </a:rPr>
              <a:t>ступінь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забруднення</a:t>
            </a:r>
            <a:r>
              <a:rPr lang="ru-RU" sz="2400" dirty="0" smtClean="0">
                <a:latin typeface="Bookman Old Style" pitchFamily="18" charset="0"/>
              </a:rPr>
              <a:t> р. Сумка в межах </a:t>
            </a:r>
            <a:r>
              <a:rPr lang="ru-RU" sz="2400" dirty="0" err="1" smtClean="0">
                <a:latin typeface="Bookman Old Style" pitchFamily="18" charset="0"/>
              </a:rPr>
              <a:t>міста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Суми</a:t>
            </a:r>
            <a:r>
              <a:rPr lang="ru-RU" sz="2400" dirty="0" smtClean="0">
                <a:latin typeface="Bookman Old Style" pitchFamily="18" charset="0"/>
              </a:rPr>
              <a:t> з </a:t>
            </a:r>
            <a:r>
              <a:rPr lang="ru-RU" sz="2400" dirty="0" err="1" smtClean="0">
                <a:latin typeface="Bookman Old Style" pitchFamily="18" charset="0"/>
              </a:rPr>
              <a:t>використанням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водних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організмів</a:t>
            </a:r>
            <a:r>
              <a:rPr lang="ru-RU" sz="2400" dirty="0" smtClean="0">
                <a:latin typeface="Bookman Old Style" pitchFamily="18" charset="0"/>
              </a:rPr>
              <a:t> як </a:t>
            </a:r>
            <a:r>
              <a:rPr lang="ru-RU" sz="2400" dirty="0" err="1" smtClean="0">
                <a:latin typeface="Bookman Old Style" pitchFamily="18" charset="0"/>
              </a:rPr>
              <a:t>біоіндикаторів</a:t>
            </a:r>
            <a:r>
              <a:rPr lang="ru-RU" sz="2400" dirty="0" smtClean="0">
                <a:latin typeface="Bookman Old Style" pitchFamily="18" charset="0"/>
              </a:rPr>
              <a:t>, </a:t>
            </a:r>
            <a:r>
              <a:rPr lang="ru-RU" sz="2400" dirty="0" err="1" smtClean="0">
                <a:latin typeface="Bookman Old Style" pitchFamily="18" charset="0"/>
              </a:rPr>
              <a:t>визначивши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біотичний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індекс</a:t>
            </a:r>
            <a:r>
              <a:rPr lang="ru-RU" sz="2400" dirty="0" smtClean="0">
                <a:latin typeface="Bookman Old Style" pitchFamily="18" charset="0"/>
              </a:rPr>
              <a:t> </a:t>
            </a:r>
            <a:r>
              <a:rPr lang="ru-RU" sz="2400" dirty="0" err="1" smtClean="0">
                <a:latin typeface="Bookman Old Style" pitchFamily="18" charset="0"/>
              </a:rPr>
              <a:t>Майєра</a:t>
            </a:r>
            <a:r>
              <a:rPr lang="ru-RU" sz="2400" dirty="0" smtClean="0">
                <a:latin typeface="Bookman Old Style" pitchFamily="18" charset="0"/>
              </a:rPr>
              <a:t>.</a:t>
            </a:r>
            <a:endParaRPr lang="ru-RU" sz="2400" dirty="0">
              <a:latin typeface="Bookman Old Style" pitchFamily="18" charset="0"/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276872"/>
            <a:ext cx="6151636" cy="32296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6621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16"/>
            <a:ext cx="9144000" cy="701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524" y="0"/>
            <a:ext cx="8568952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0000FF"/>
                </a:solidFill>
                <a:latin typeface="Bookman Old Style" pitchFamily="18" charset="0"/>
              </a:rPr>
              <a:t>Завдання</a:t>
            </a:r>
            <a:r>
              <a:rPr lang="ru-RU" sz="2400" b="1" dirty="0" smtClean="0">
                <a:solidFill>
                  <a:srgbClr val="0000FF"/>
                </a:solidFill>
                <a:latin typeface="Bookman Old Style" pitchFamily="18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ru-RU" sz="2000" dirty="0" err="1" smtClean="0">
                <a:latin typeface="Bookman Old Style" pitchFamily="18" charset="0"/>
              </a:rPr>
              <a:t>опрацювати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літературу</a:t>
            </a:r>
            <a:r>
              <a:rPr lang="ru-RU" sz="2000" dirty="0" smtClean="0">
                <a:latin typeface="Bookman Old Style" pitchFamily="18" charset="0"/>
              </a:rPr>
              <a:t> по </a:t>
            </a:r>
            <a:r>
              <a:rPr lang="ru-RU" sz="2000" dirty="0" err="1" smtClean="0">
                <a:latin typeface="Bookman Old Style" pitchFamily="18" charset="0"/>
              </a:rPr>
              <a:t>біоіндикації</a:t>
            </a:r>
            <a:r>
              <a:rPr lang="ru-RU" sz="2000" dirty="0" smtClean="0">
                <a:latin typeface="Bookman Old Style" pitchFamily="18" charset="0"/>
              </a:rPr>
              <a:t>,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ознайомитися</a:t>
            </a:r>
            <a:r>
              <a:rPr lang="ru-RU" sz="2000" dirty="0" smtClean="0">
                <a:latin typeface="Bookman Old Style" pitchFamily="18" charset="0"/>
              </a:rPr>
              <a:t> з методами та обрати </a:t>
            </a:r>
            <a:r>
              <a:rPr lang="ru-RU" sz="2000" dirty="0" err="1" smtClean="0">
                <a:latin typeface="Bookman Old Style" pitchFamily="18" charset="0"/>
              </a:rPr>
              <a:t>групи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організмів</a:t>
            </a:r>
            <a:r>
              <a:rPr lang="ru-RU" sz="2000" dirty="0" smtClean="0">
                <a:latin typeface="Bookman Old Style" pitchFamily="18" charset="0"/>
              </a:rPr>
              <a:t> для </a:t>
            </a:r>
            <a:r>
              <a:rPr lang="ru-RU" sz="2000" dirty="0" err="1" smtClean="0">
                <a:latin typeface="Bookman Old Style" pitchFamily="18" charset="0"/>
              </a:rPr>
              <a:t>біомоніторинга</a:t>
            </a:r>
            <a:r>
              <a:rPr lang="ru-RU" sz="2000" dirty="0" smtClean="0">
                <a:latin typeface="Bookman Old Style" pitchFamily="18" charset="0"/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ru-RU" sz="2000" dirty="0" err="1" smtClean="0">
                <a:latin typeface="Bookman Old Style" pitchFamily="18" charset="0"/>
              </a:rPr>
              <a:t>зібрати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матеріал</a:t>
            </a:r>
            <a:r>
              <a:rPr lang="ru-RU" sz="2000" dirty="0" smtClean="0">
                <a:latin typeface="Bookman Old Style" pitchFamily="18" charset="0"/>
              </a:rPr>
              <a:t> у </a:t>
            </a:r>
            <a:r>
              <a:rPr lang="ru-RU" sz="2000" dirty="0" err="1" smtClean="0">
                <a:latin typeface="Bookman Old Style" pitchFamily="18" charset="0"/>
              </a:rPr>
              <a:t>кількох</a:t>
            </a:r>
            <a:r>
              <a:rPr lang="ru-RU" sz="2000" dirty="0" smtClean="0">
                <a:latin typeface="Bookman Old Style" pitchFamily="18" charset="0"/>
              </a:rPr>
              <a:t> точках </a:t>
            </a:r>
            <a:r>
              <a:rPr lang="ru-RU" sz="2000" dirty="0" err="1" smtClean="0">
                <a:latin typeface="Bookman Old Style" pitchFamily="18" charset="0"/>
              </a:rPr>
              <a:t>водойми</a:t>
            </a:r>
            <a:r>
              <a:rPr lang="ru-RU" sz="2000" dirty="0" smtClean="0">
                <a:latin typeface="Bookman Old Style" pitchFamily="18" charset="0"/>
              </a:rPr>
              <a:t>, </a:t>
            </a:r>
            <a:r>
              <a:rPr lang="ru-RU" sz="2000" dirty="0" err="1" smtClean="0">
                <a:latin typeface="Bookman Old Style" pitchFamily="18" charset="0"/>
              </a:rPr>
              <a:t>що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відрізняються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віддаленістю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від</a:t>
            </a:r>
            <a:r>
              <a:rPr lang="ru-RU" sz="2000" dirty="0" smtClean="0">
                <a:latin typeface="Bookman Old Style" pitchFamily="18" charset="0"/>
              </a:rPr>
              <a:t> основного русла, характером </a:t>
            </a:r>
            <a:r>
              <a:rPr lang="ru-RU" sz="2000" dirty="0" err="1" smtClean="0">
                <a:latin typeface="Bookman Old Style" pitchFamily="18" charset="0"/>
              </a:rPr>
              <a:t>заростання</a:t>
            </a:r>
            <a:r>
              <a:rPr lang="ru-RU" sz="2000" dirty="0" smtClean="0">
                <a:latin typeface="Bookman Old Style" pitchFamily="18" charset="0"/>
              </a:rPr>
              <a:t>, </a:t>
            </a:r>
            <a:r>
              <a:rPr lang="ru-RU" sz="2000" dirty="0" err="1" smtClean="0">
                <a:latin typeface="Bookman Old Style" pitchFamily="18" charset="0"/>
              </a:rPr>
              <a:t>наявністю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течії</a:t>
            </a:r>
            <a:r>
              <a:rPr lang="ru-RU" sz="2000" dirty="0" smtClean="0">
                <a:latin typeface="Bookman Old Style" pitchFamily="18" charset="0"/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ru-RU" sz="2000" dirty="0" err="1" smtClean="0">
                <a:latin typeface="Bookman Old Style" pitchFamily="18" charset="0"/>
              </a:rPr>
              <a:t>визначити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видовий</a:t>
            </a:r>
            <a:r>
              <a:rPr lang="ru-RU" sz="2000" dirty="0" smtClean="0">
                <a:latin typeface="Bookman Old Style" pitchFamily="18" charset="0"/>
              </a:rPr>
              <a:t> склад </a:t>
            </a:r>
            <a:r>
              <a:rPr lang="ru-RU" sz="2000" dirty="0" err="1" smtClean="0">
                <a:latin typeface="Bookman Old Style" pitchFamily="18" charset="0"/>
              </a:rPr>
              <a:t>тварин</a:t>
            </a:r>
            <a:r>
              <a:rPr lang="ru-RU" sz="2000" dirty="0" smtClean="0">
                <a:latin typeface="Bookman Old Style" pitchFamily="18" charset="0"/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Bookman Old Style" pitchFamily="18" charset="0"/>
              </a:rPr>
              <a:t>провести </a:t>
            </a:r>
            <a:r>
              <a:rPr lang="ru-RU" sz="2000" dirty="0" err="1" smtClean="0">
                <a:latin typeface="Bookman Old Style" pitchFamily="18" charset="0"/>
              </a:rPr>
              <a:t>статистичну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обробку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отриманих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результатів</a:t>
            </a:r>
            <a:r>
              <a:rPr lang="ru-RU" sz="2000" dirty="0" smtClean="0">
                <a:latin typeface="Bookman Old Style" pitchFamily="18" charset="0"/>
              </a:rPr>
              <a:t>; </a:t>
            </a:r>
          </a:p>
          <a:p>
            <a:pPr marL="342900" indent="-342900">
              <a:buFontTx/>
              <a:buChar char="-"/>
            </a:pPr>
            <a:r>
              <a:rPr lang="ru-RU" sz="2000" dirty="0" err="1" smtClean="0">
                <a:latin typeface="Bookman Old Style" pitchFamily="18" charset="0"/>
              </a:rPr>
              <a:t>визначити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індекс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Майєра</a:t>
            </a:r>
            <a:r>
              <a:rPr lang="ru-RU" sz="2000" dirty="0" smtClean="0">
                <a:latin typeface="Bookman Old Style" pitchFamily="18" charset="0"/>
              </a:rPr>
              <a:t> та </a:t>
            </a:r>
            <a:r>
              <a:rPr lang="ru-RU" sz="2000" dirty="0" err="1" smtClean="0">
                <a:latin typeface="Bookman Old Style" pitchFamily="18" charset="0"/>
              </a:rPr>
              <a:t>зробити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попередню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оцінку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якості</a:t>
            </a:r>
            <a:r>
              <a:rPr lang="ru-RU" sz="2000" dirty="0" smtClean="0">
                <a:latin typeface="Bookman Old Style" pitchFamily="18" charset="0"/>
              </a:rPr>
              <a:t> води р. Сумка,</a:t>
            </a:r>
          </a:p>
          <a:p>
            <a:pPr marL="342900" indent="-342900">
              <a:buFontTx/>
              <a:buChar char="-"/>
            </a:pP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організувати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екологічний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моніторинг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її</a:t>
            </a:r>
            <a:r>
              <a:rPr lang="ru-RU" sz="2000" dirty="0" smtClean="0">
                <a:latin typeface="Bookman Old Style" pitchFamily="18" charset="0"/>
              </a:rPr>
              <a:t> стану, </a:t>
            </a:r>
            <a:r>
              <a:rPr lang="ru-RU" sz="2000" dirty="0" err="1" smtClean="0">
                <a:latin typeface="Bookman Old Style" pitchFamily="18" charset="0"/>
              </a:rPr>
              <a:t>спрогнозувати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перспективи</a:t>
            </a:r>
            <a:r>
              <a:rPr lang="ru-RU" sz="2000" dirty="0" smtClean="0">
                <a:latin typeface="Bookman Old Style" pitchFamily="18" charset="0"/>
              </a:rPr>
              <a:t>, </a:t>
            </a:r>
          </a:p>
          <a:p>
            <a:pPr marL="342900" indent="-342900">
              <a:buFontTx/>
              <a:buChar char="-"/>
            </a:pPr>
            <a:r>
              <a:rPr lang="ru-RU" sz="2000" dirty="0" err="1" smtClean="0">
                <a:latin typeface="Bookman Old Style" pitchFamily="18" charset="0"/>
              </a:rPr>
              <a:t>розробити</a:t>
            </a:r>
            <a:r>
              <a:rPr lang="ru-RU" sz="2000" dirty="0" smtClean="0">
                <a:latin typeface="Bookman Old Style" pitchFamily="18" charset="0"/>
              </a:rPr>
              <a:t> комплекс </a:t>
            </a:r>
            <a:r>
              <a:rPr lang="ru-RU" sz="2000" dirty="0" err="1" smtClean="0">
                <a:latin typeface="Bookman Old Style" pitchFamily="18" charset="0"/>
              </a:rPr>
              <a:t>заходів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із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покращення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екологічної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ситуації</a:t>
            </a:r>
            <a:r>
              <a:rPr lang="ru-RU" sz="2000" dirty="0" smtClean="0">
                <a:latin typeface="Bookman Old Style" pitchFamily="18" charset="0"/>
              </a:rPr>
              <a:t> </a:t>
            </a:r>
            <a:r>
              <a:rPr lang="ru-RU" sz="2000" dirty="0" err="1" smtClean="0">
                <a:latin typeface="Bookman Old Style" pitchFamily="18" charset="0"/>
              </a:rPr>
              <a:t>водойми</a:t>
            </a:r>
            <a:r>
              <a:rPr lang="ru-RU" sz="2000" dirty="0" smtClean="0">
                <a:latin typeface="Bookman Old Style" pitchFamily="18" charset="0"/>
              </a:rPr>
              <a:t>.</a:t>
            </a:r>
            <a:endParaRPr lang="ru-RU" sz="2000" dirty="0">
              <a:latin typeface="Bookman Old Style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3"/>
          <a:stretch/>
        </p:blipFill>
        <p:spPr bwMode="auto">
          <a:xfrm>
            <a:off x="4860032" y="4396579"/>
            <a:ext cx="3168352" cy="240284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0723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16"/>
            <a:ext cx="9144000" cy="701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87524" y="0"/>
            <a:ext cx="8568952" cy="2893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600" b="1" dirty="0">
                <a:solidFill>
                  <a:srgbClr val="0000FF"/>
                </a:solidFill>
                <a:latin typeface="Bookman Old Style" pitchFamily="18" charset="0"/>
              </a:rPr>
              <a:t>Методи дослідження:</a:t>
            </a:r>
            <a:r>
              <a:rPr lang="uk-UA" sz="2600" dirty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uk-UA" sz="2600" dirty="0">
                <a:latin typeface="Bookman Old Style" pitchFamily="18" charset="0"/>
              </a:rPr>
              <a:t>пошуково-дослідницький, експериментальний, </a:t>
            </a:r>
            <a:endParaRPr lang="uk-UA" sz="2600" dirty="0" smtClean="0">
              <a:latin typeface="Bookman Old Style" pitchFamily="18" charset="0"/>
            </a:endParaRPr>
          </a:p>
          <a:p>
            <a:r>
              <a:rPr lang="uk-UA" sz="2600" dirty="0" smtClean="0">
                <a:latin typeface="Bookman Old Style" pitchFamily="18" charset="0"/>
              </a:rPr>
              <a:t>емпіричний </a:t>
            </a:r>
            <a:r>
              <a:rPr lang="uk-UA" sz="2600" dirty="0">
                <a:latin typeface="Bookman Old Style" pitchFamily="18" charset="0"/>
              </a:rPr>
              <a:t>(обробка статистичних даних, порівняння).</a:t>
            </a:r>
            <a:endParaRPr lang="ru-RU" sz="2600" dirty="0">
              <a:latin typeface="Bookman Old Style" pitchFamily="18" charset="0"/>
            </a:endParaRPr>
          </a:p>
          <a:p>
            <a:r>
              <a:rPr lang="uk-UA" sz="2600" b="1" dirty="0">
                <a:solidFill>
                  <a:srgbClr val="0000FF"/>
                </a:solidFill>
                <a:latin typeface="Bookman Old Style" pitchFamily="18" charset="0"/>
              </a:rPr>
              <a:t>Об</a:t>
            </a:r>
            <a:r>
              <a:rPr lang="ru-RU" sz="2600" b="1" dirty="0">
                <a:solidFill>
                  <a:srgbClr val="0000FF"/>
                </a:solidFill>
                <a:latin typeface="Bookman Old Style" pitchFamily="18" charset="0"/>
              </a:rPr>
              <a:t>’</a:t>
            </a:r>
            <a:r>
              <a:rPr lang="uk-UA" sz="2600" b="1" dirty="0" err="1">
                <a:solidFill>
                  <a:srgbClr val="0000FF"/>
                </a:solidFill>
                <a:latin typeface="Bookman Old Style" pitchFamily="18" charset="0"/>
              </a:rPr>
              <a:t>єкт</a:t>
            </a:r>
            <a:r>
              <a:rPr lang="uk-UA" sz="2600" b="1" dirty="0">
                <a:solidFill>
                  <a:srgbClr val="0000FF"/>
                </a:solidFill>
                <a:latin typeface="Bookman Old Style" pitchFamily="18" charset="0"/>
              </a:rPr>
              <a:t> дослідження:</a:t>
            </a:r>
            <a:r>
              <a:rPr lang="uk-UA" sz="2600" dirty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uk-UA" sz="2600" dirty="0" smtClean="0">
                <a:latin typeface="Bookman Old Style" pitchFamily="18" charset="0"/>
              </a:rPr>
              <a:t>річка </a:t>
            </a:r>
            <a:r>
              <a:rPr lang="uk-UA" sz="2600" dirty="0">
                <a:latin typeface="Bookman Old Style" pitchFamily="18" charset="0"/>
              </a:rPr>
              <a:t>Сумка та її басейн. </a:t>
            </a:r>
            <a:endParaRPr lang="ru-RU" sz="2600" dirty="0">
              <a:latin typeface="Bookman Old Style" pitchFamily="18" charset="0"/>
            </a:endParaRPr>
          </a:p>
          <a:p>
            <a:r>
              <a:rPr lang="uk-UA" sz="2600" b="1" dirty="0">
                <a:solidFill>
                  <a:srgbClr val="0000FF"/>
                </a:solidFill>
                <a:latin typeface="Bookman Old Style" pitchFamily="18" charset="0"/>
              </a:rPr>
              <a:t>Предмет дослідження:</a:t>
            </a:r>
            <a:r>
              <a:rPr lang="uk-UA" sz="2600" dirty="0">
                <a:solidFill>
                  <a:srgbClr val="0000FF"/>
                </a:solidFill>
                <a:latin typeface="Bookman Old Style" pitchFamily="18" charset="0"/>
              </a:rPr>
              <a:t> </a:t>
            </a:r>
            <a:r>
              <a:rPr lang="uk-UA" sz="2600" dirty="0">
                <a:latin typeface="Bookman Old Style" pitchFamily="18" charset="0"/>
              </a:rPr>
              <a:t>зоопланктон та зообентос </a:t>
            </a:r>
            <a:r>
              <a:rPr lang="uk-UA" sz="2600" dirty="0" smtClean="0">
                <a:latin typeface="Bookman Old Style" pitchFamily="18" charset="0"/>
              </a:rPr>
              <a:t>річки </a:t>
            </a:r>
            <a:r>
              <a:rPr lang="uk-UA" sz="2600" dirty="0">
                <a:latin typeface="Bookman Old Style" pitchFamily="18" charset="0"/>
              </a:rPr>
              <a:t>Сумка та її басейну. </a:t>
            </a:r>
            <a:endParaRPr lang="ru-RU" sz="2600" dirty="0">
              <a:latin typeface="Bookman Old Style" pitchFamily="18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964" y="3501008"/>
            <a:ext cx="4754302" cy="31695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наталия\Desktop\біоіндикація\сміття\700px-Sumka_shem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591305"/>
            <a:ext cx="3790322" cy="2988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723582" y="4571772"/>
            <a:ext cx="2619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200" dirty="0" smtClean="0"/>
              <a:t>и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666051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9816"/>
            <a:ext cx="9144000" cy="7017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15516" y="332656"/>
            <a:ext cx="8712967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err="1" smtClean="0"/>
              <a:t>Річка</a:t>
            </a:r>
            <a:r>
              <a:rPr lang="ru-RU" dirty="0" smtClean="0"/>
              <a:t> Сумка – права притока І порядку </a:t>
            </a:r>
            <a:r>
              <a:rPr lang="ru-RU" dirty="0" err="1" smtClean="0"/>
              <a:t>річки</a:t>
            </a:r>
            <a:r>
              <a:rPr lang="ru-RU" dirty="0" smtClean="0"/>
              <a:t> </a:t>
            </a:r>
            <a:r>
              <a:rPr lang="ru-RU" dirty="0" err="1" smtClean="0"/>
              <a:t>Псел</a:t>
            </a:r>
            <a:r>
              <a:rPr lang="ru-RU" dirty="0" smtClean="0"/>
              <a:t> та </a:t>
            </a:r>
            <a:r>
              <a:rPr lang="ru-RU" dirty="0" err="1" smtClean="0"/>
              <a:t>притокою</a:t>
            </a:r>
            <a:r>
              <a:rPr lang="ru-RU" dirty="0" smtClean="0"/>
              <a:t> другого порядку </a:t>
            </a:r>
            <a:r>
              <a:rPr lang="ru-RU" dirty="0" err="1" smtClean="0"/>
              <a:t>річки</a:t>
            </a:r>
            <a:r>
              <a:rPr lang="ru-RU" dirty="0" smtClean="0"/>
              <a:t> </a:t>
            </a:r>
            <a:r>
              <a:rPr lang="ru-RU" dirty="0" err="1" smtClean="0"/>
              <a:t>Дніпро</a:t>
            </a:r>
            <a:r>
              <a:rPr lang="ru-RU" dirty="0" smtClean="0"/>
              <a:t> – за </a:t>
            </a:r>
            <a:r>
              <a:rPr lang="ru-RU" dirty="0" err="1" smtClean="0"/>
              <a:t>класифікацією</a:t>
            </a:r>
            <a:r>
              <a:rPr lang="ru-RU" dirty="0" smtClean="0"/>
              <a:t>, </a:t>
            </a:r>
            <a:r>
              <a:rPr lang="ru-RU" dirty="0" err="1" smtClean="0"/>
              <a:t>прийнятою</a:t>
            </a:r>
            <a:r>
              <a:rPr lang="ru-RU" dirty="0" smtClean="0"/>
              <a:t> у Водному </a:t>
            </a:r>
            <a:r>
              <a:rPr lang="ru-RU" dirty="0" err="1" smtClean="0"/>
              <a:t>кодексі</a:t>
            </a:r>
            <a:r>
              <a:rPr lang="ru-RU" dirty="0" smtClean="0"/>
              <a:t> </a:t>
            </a:r>
            <a:r>
              <a:rPr lang="ru-RU" dirty="0" err="1" smtClean="0"/>
              <a:t>України</a:t>
            </a:r>
            <a:r>
              <a:rPr lang="ru-RU" dirty="0" smtClean="0"/>
              <a:t>, </a:t>
            </a:r>
            <a:r>
              <a:rPr lang="ru-RU" dirty="0" err="1" smtClean="0"/>
              <a:t>належить</a:t>
            </a:r>
            <a:r>
              <a:rPr lang="ru-RU" dirty="0" smtClean="0"/>
              <a:t> до </a:t>
            </a:r>
            <a:r>
              <a:rPr lang="ru-RU" dirty="0" err="1" smtClean="0"/>
              <a:t>малих</a:t>
            </a:r>
            <a:r>
              <a:rPr lang="ru-RU" dirty="0" smtClean="0"/>
              <a:t> </a:t>
            </a:r>
            <a:r>
              <a:rPr lang="ru-RU" dirty="0" err="1" smtClean="0"/>
              <a:t>річок</a:t>
            </a:r>
            <a:r>
              <a:rPr lang="ru-RU" dirty="0" smtClean="0"/>
              <a:t>. </a:t>
            </a:r>
          </a:p>
          <a:p>
            <a:r>
              <a:rPr lang="ru-RU" b="1" dirty="0" err="1" smtClean="0"/>
              <a:t>Площа</a:t>
            </a:r>
            <a:r>
              <a:rPr lang="ru-RU" b="1" dirty="0" smtClean="0"/>
              <a:t> </a:t>
            </a:r>
            <a:r>
              <a:rPr lang="ru-RU" b="1" dirty="0" err="1" smtClean="0"/>
              <a:t>її</a:t>
            </a:r>
            <a:r>
              <a:rPr lang="ru-RU" b="1" dirty="0" smtClean="0"/>
              <a:t> </a:t>
            </a:r>
            <a:r>
              <a:rPr lang="ru-RU" b="1" dirty="0" err="1" smtClean="0"/>
              <a:t>басейну</a:t>
            </a:r>
            <a:r>
              <a:rPr lang="ru-RU" b="1" dirty="0" smtClean="0"/>
              <a:t> </a:t>
            </a:r>
            <a:r>
              <a:rPr lang="ru-RU" dirty="0" smtClean="0"/>
              <a:t>– 385 км2, </a:t>
            </a:r>
            <a:r>
              <a:rPr lang="ru-RU" b="1" dirty="0" err="1" smtClean="0"/>
              <a:t>довжина</a:t>
            </a:r>
            <a:r>
              <a:rPr lang="ru-RU" dirty="0" smtClean="0"/>
              <a:t>, </a:t>
            </a:r>
            <a:r>
              <a:rPr lang="ru-RU" dirty="0" err="1" smtClean="0"/>
              <a:t>згідно</a:t>
            </a:r>
            <a:r>
              <a:rPr lang="ru-RU" dirty="0" smtClean="0"/>
              <a:t> з Паспортом, становить 29 км, </a:t>
            </a:r>
            <a:r>
              <a:rPr lang="ru-RU" dirty="0" err="1" smtClean="0"/>
              <a:t>згідно</a:t>
            </a:r>
            <a:r>
              <a:rPr lang="ru-RU" dirty="0" smtClean="0"/>
              <a:t> з </a:t>
            </a:r>
            <a:r>
              <a:rPr lang="ru-RU" dirty="0" err="1" smtClean="0"/>
              <a:t>Екологічним</a:t>
            </a:r>
            <a:r>
              <a:rPr lang="ru-RU" dirty="0" smtClean="0"/>
              <a:t> паспортом </a:t>
            </a:r>
            <a:r>
              <a:rPr lang="ru-RU" dirty="0" err="1" smtClean="0"/>
              <a:t>Сумської</a:t>
            </a:r>
            <a:r>
              <a:rPr lang="ru-RU" dirty="0" smtClean="0"/>
              <a:t> </a:t>
            </a:r>
            <a:r>
              <a:rPr lang="ru-RU" dirty="0" err="1" smtClean="0"/>
              <a:t>області</a:t>
            </a:r>
            <a:r>
              <a:rPr lang="ru-RU" dirty="0" smtClean="0"/>
              <a:t> – 38 км. Максимальна </a:t>
            </a:r>
            <a:r>
              <a:rPr lang="ru-RU" b="1" dirty="0" smtClean="0"/>
              <a:t>ширина</a:t>
            </a:r>
            <a:r>
              <a:rPr lang="ru-RU" dirty="0" smtClean="0"/>
              <a:t> – 36,6 км, </a:t>
            </a:r>
            <a:r>
              <a:rPr lang="ru-RU" dirty="0" err="1" smtClean="0"/>
              <a:t>середня</a:t>
            </a:r>
            <a:r>
              <a:rPr lang="ru-RU" dirty="0" smtClean="0"/>
              <a:t> ширина – 18,3 км.</a:t>
            </a:r>
            <a:r>
              <a:rPr lang="ru-RU" dirty="0"/>
              <a:t> </a:t>
            </a:r>
            <a:r>
              <a:rPr lang="ru-RU" b="1" dirty="0" err="1" smtClean="0"/>
              <a:t>Глибина</a:t>
            </a:r>
            <a:r>
              <a:rPr lang="ru-RU" b="1" dirty="0" smtClean="0"/>
              <a:t> </a:t>
            </a:r>
            <a:r>
              <a:rPr lang="ru-RU" dirty="0" err="1" smtClean="0"/>
              <a:t>природнього</a:t>
            </a:r>
            <a:r>
              <a:rPr lang="ru-RU" dirty="0" smtClean="0"/>
              <a:t> русла </a:t>
            </a:r>
            <a:r>
              <a:rPr lang="ru-RU" dirty="0" err="1"/>
              <a:t>незначна</a:t>
            </a:r>
            <a:r>
              <a:rPr lang="ru-RU" dirty="0"/>
              <a:t> 1-1,5 </a:t>
            </a:r>
            <a:r>
              <a:rPr lang="ru-RU" dirty="0" smtClean="0"/>
              <a:t>м.</a:t>
            </a:r>
          </a:p>
          <a:p>
            <a:r>
              <a:rPr lang="ru-RU" dirty="0" err="1" smtClean="0"/>
              <a:t>Річка</a:t>
            </a:r>
            <a:r>
              <a:rPr lang="ru-RU" dirty="0" smtClean="0"/>
              <a:t> </a:t>
            </a:r>
            <a:r>
              <a:rPr lang="ru-RU" dirty="0" err="1" smtClean="0"/>
              <a:t>бере</a:t>
            </a:r>
            <a:r>
              <a:rPr lang="ru-RU" dirty="0" smtClean="0"/>
              <a:t> </a:t>
            </a:r>
            <a:r>
              <a:rPr lang="ru-RU" dirty="0" err="1" smtClean="0"/>
              <a:t>свій</a:t>
            </a:r>
            <a:r>
              <a:rPr lang="ru-RU" dirty="0" smtClean="0"/>
              <a:t> початок </a:t>
            </a:r>
            <a:r>
              <a:rPr lang="ru-RU" dirty="0" err="1" smtClean="0"/>
              <a:t>поблизу</a:t>
            </a:r>
            <a:r>
              <a:rPr lang="ru-RU" dirty="0" smtClean="0"/>
              <a:t> </a:t>
            </a:r>
            <a:r>
              <a:rPr lang="ru-RU" dirty="0" err="1" smtClean="0"/>
              <a:t>сіл</a:t>
            </a:r>
            <a:r>
              <a:rPr lang="ru-RU" dirty="0" smtClean="0"/>
              <a:t> </a:t>
            </a:r>
            <a:r>
              <a:rPr lang="ru-RU" dirty="0" err="1" smtClean="0"/>
              <a:t>Новосуханівка</a:t>
            </a:r>
            <a:r>
              <a:rPr lang="ru-RU" dirty="0" smtClean="0"/>
              <a:t> і </a:t>
            </a:r>
            <a:r>
              <a:rPr lang="ru-RU" dirty="0" err="1" smtClean="0"/>
              <a:t>Миловидівка</a:t>
            </a:r>
            <a:r>
              <a:rPr lang="ru-RU" dirty="0" smtClean="0"/>
              <a:t>, а </a:t>
            </a:r>
            <a:r>
              <a:rPr lang="ru-RU" dirty="0" err="1" smtClean="0"/>
              <a:t>впадає</a:t>
            </a:r>
            <a:r>
              <a:rPr lang="ru-RU" dirty="0" smtClean="0"/>
              <a:t> у </a:t>
            </a:r>
            <a:r>
              <a:rPr lang="ru-RU" dirty="0" err="1" smtClean="0"/>
              <a:t>річку</a:t>
            </a:r>
            <a:r>
              <a:rPr lang="ru-RU" dirty="0" smtClean="0"/>
              <a:t> </a:t>
            </a:r>
            <a:r>
              <a:rPr lang="ru-RU" dirty="0" err="1" smtClean="0"/>
              <a:t>Псел</a:t>
            </a:r>
            <a:r>
              <a:rPr lang="ru-RU" dirty="0" smtClean="0"/>
              <a:t> у </a:t>
            </a:r>
            <a:r>
              <a:rPr lang="ru-RU" dirty="0" err="1" smtClean="0"/>
              <a:t>центральній</a:t>
            </a:r>
            <a:r>
              <a:rPr lang="ru-RU" dirty="0" smtClean="0"/>
              <a:t> </a:t>
            </a:r>
            <a:r>
              <a:rPr lang="ru-RU" dirty="0" err="1" smtClean="0"/>
              <a:t>частині</a:t>
            </a:r>
            <a:r>
              <a:rPr lang="ru-RU" dirty="0" smtClean="0"/>
              <a:t> </a:t>
            </a:r>
            <a:r>
              <a:rPr lang="ru-RU" dirty="0" err="1" smtClean="0"/>
              <a:t>обласного</a:t>
            </a:r>
            <a:r>
              <a:rPr lang="ru-RU" dirty="0" smtClean="0"/>
              <a:t> центру.</a:t>
            </a:r>
          </a:p>
          <a:p>
            <a:r>
              <a:rPr lang="ru-RU" dirty="0" err="1" smtClean="0"/>
              <a:t>Між</a:t>
            </a:r>
            <a:r>
              <a:rPr lang="ru-RU" dirty="0" smtClean="0"/>
              <a:t> с. </a:t>
            </a:r>
            <a:r>
              <a:rPr lang="ru-RU" dirty="0" err="1" smtClean="0"/>
              <a:t>Новосуханівка</a:t>
            </a:r>
            <a:r>
              <a:rPr lang="ru-RU" dirty="0" smtClean="0"/>
              <a:t> і м. </a:t>
            </a:r>
            <a:r>
              <a:rPr lang="ru-RU" dirty="0" err="1" smtClean="0"/>
              <a:t>Суми</a:t>
            </a:r>
            <a:r>
              <a:rPr lang="ru-RU" dirty="0" smtClean="0"/>
              <a:t> русло Сумки </a:t>
            </a:r>
            <a:r>
              <a:rPr lang="ru-RU" dirty="0" err="1" smtClean="0"/>
              <a:t>перетинає</a:t>
            </a:r>
            <a:r>
              <a:rPr lang="ru-RU" dirty="0" smtClean="0"/>
              <a:t> два ставки і </a:t>
            </a:r>
            <a:r>
              <a:rPr lang="ru-RU" dirty="0" err="1" smtClean="0"/>
              <a:t>Косівщинське</a:t>
            </a:r>
            <a:r>
              <a:rPr lang="ru-RU" dirty="0" smtClean="0"/>
              <a:t> </a:t>
            </a:r>
            <a:r>
              <a:rPr lang="ru-RU" dirty="0" err="1" smtClean="0"/>
              <a:t>водосховище</a:t>
            </a:r>
            <a:r>
              <a:rPr lang="ru-RU" dirty="0" smtClean="0"/>
              <a:t>. </a:t>
            </a:r>
          </a:p>
          <a:p>
            <a:r>
              <a:rPr lang="uk-UA" b="1" dirty="0" smtClean="0"/>
              <a:t>Прозорість та колір</a:t>
            </a:r>
            <a:r>
              <a:rPr lang="uk-UA" dirty="0" smtClean="0"/>
              <a:t>: </a:t>
            </a:r>
            <a:r>
              <a:rPr lang="ru-RU" dirty="0" smtClean="0"/>
              <a:t>слабо мутна, мутна, практично без запаху й </a:t>
            </a:r>
            <a:r>
              <a:rPr lang="ru-RU" dirty="0" err="1" smtClean="0"/>
              <a:t>присмаку</a:t>
            </a:r>
            <a:r>
              <a:rPr lang="ru-RU" dirty="0" smtClean="0"/>
              <a:t>.</a:t>
            </a:r>
          </a:p>
          <a:p>
            <a:r>
              <a:rPr lang="ru-RU" dirty="0" err="1" smtClean="0"/>
              <a:t>Найбільша</a:t>
            </a:r>
            <a:r>
              <a:rPr lang="ru-RU" dirty="0" smtClean="0"/>
              <a:t> </a:t>
            </a:r>
            <a:r>
              <a:rPr lang="ru-RU" b="1" dirty="0" err="1" smtClean="0"/>
              <a:t>швидкість</a:t>
            </a:r>
            <a:r>
              <a:rPr lang="ru-RU" dirty="0" smtClean="0"/>
              <a:t> </a:t>
            </a:r>
            <a:r>
              <a:rPr lang="ru-RU" dirty="0" err="1" smtClean="0"/>
              <a:t>зафіксована</a:t>
            </a:r>
            <a:r>
              <a:rPr lang="ru-RU" dirty="0" smtClean="0"/>
              <a:t> 110 см/сек, </a:t>
            </a:r>
            <a:r>
              <a:rPr lang="ru-RU" dirty="0" err="1" smtClean="0"/>
              <a:t>найменша</a:t>
            </a:r>
            <a:r>
              <a:rPr lang="ru-RU" dirty="0" smtClean="0"/>
              <a:t> – 6 см/сек.</a:t>
            </a:r>
          </a:p>
          <a:p>
            <a:r>
              <a:rPr lang="ru-RU" b="1" dirty="0" smtClean="0"/>
              <a:t>Характер дна </a:t>
            </a:r>
            <a:r>
              <a:rPr lang="ru-RU" dirty="0" smtClean="0"/>
              <a:t>– </a:t>
            </a:r>
            <a:r>
              <a:rPr lang="ru-RU" dirty="0" err="1" smtClean="0"/>
              <a:t>замуленість</a:t>
            </a:r>
            <a:r>
              <a:rPr lang="ru-RU" dirty="0" smtClean="0"/>
              <a:t>. </a:t>
            </a:r>
            <a:r>
              <a:rPr lang="ru-RU" dirty="0" err="1" smtClean="0"/>
              <a:t>Вкрите</a:t>
            </a:r>
            <a:r>
              <a:rPr lang="ru-RU" dirty="0" smtClean="0"/>
              <a:t> шаром мулу </a:t>
            </a:r>
            <a:r>
              <a:rPr lang="ru-RU" dirty="0" err="1" smtClean="0"/>
              <a:t>місцями</a:t>
            </a:r>
            <a:r>
              <a:rPr lang="ru-RU" dirty="0" smtClean="0"/>
              <a:t> </a:t>
            </a:r>
            <a:r>
              <a:rPr lang="ru-RU" dirty="0" err="1" smtClean="0"/>
              <a:t>потужністю</a:t>
            </a:r>
            <a:r>
              <a:rPr lang="ru-RU" dirty="0" smtClean="0"/>
              <a:t> до 1 м.</a:t>
            </a:r>
          </a:p>
          <a:p>
            <a:r>
              <a:rPr lang="ru-RU" b="1" dirty="0"/>
              <a:t>Для </a:t>
            </a:r>
            <a:r>
              <a:rPr lang="ru-RU" b="1" dirty="0" err="1"/>
              <a:t>долини</a:t>
            </a:r>
            <a:r>
              <a:rPr lang="ru-RU" b="1" dirty="0"/>
              <a:t> </a:t>
            </a:r>
            <a:r>
              <a:rPr lang="ru-RU" dirty="0" err="1"/>
              <a:t>річки</a:t>
            </a:r>
            <a:r>
              <a:rPr lang="ru-RU" dirty="0"/>
              <a:t> Сумка характерна </a:t>
            </a:r>
            <a:r>
              <a:rPr lang="ru-RU" dirty="0" err="1"/>
              <a:t>класична</a:t>
            </a:r>
            <a:r>
              <a:rPr lang="ru-RU" dirty="0"/>
              <a:t> </a:t>
            </a:r>
            <a:r>
              <a:rPr lang="ru-RU" b="1" dirty="0" err="1"/>
              <a:t>асиметрія</a:t>
            </a:r>
            <a:r>
              <a:rPr lang="ru-RU" dirty="0" smtClean="0"/>
              <a:t>: </a:t>
            </a:r>
            <a:r>
              <a:rPr lang="ru-RU" dirty="0" err="1" smtClean="0"/>
              <a:t>правий</a:t>
            </a:r>
            <a:r>
              <a:rPr lang="ru-RU" dirty="0" smtClean="0"/>
              <a:t> </a:t>
            </a:r>
            <a:r>
              <a:rPr lang="ru-RU" dirty="0"/>
              <a:t>берег </a:t>
            </a:r>
            <a:r>
              <a:rPr lang="ru-RU" dirty="0" err="1"/>
              <a:t>крутий</a:t>
            </a:r>
            <a:r>
              <a:rPr lang="ru-RU" dirty="0"/>
              <a:t>, </a:t>
            </a:r>
            <a:r>
              <a:rPr lang="ru-RU" dirty="0" err="1"/>
              <a:t>лівий</a:t>
            </a:r>
            <a:r>
              <a:rPr lang="ru-RU" dirty="0"/>
              <a:t> пологий </a:t>
            </a:r>
            <a:r>
              <a:rPr lang="ru-RU" dirty="0" err="1"/>
              <a:t>терасований</a:t>
            </a:r>
            <a:r>
              <a:rPr lang="ru-RU" dirty="0" smtClean="0"/>
              <a:t>.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4365104"/>
            <a:ext cx="2843808" cy="213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5516" y="4514887"/>
            <a:ext cx="52630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/>
              <a:t>Температура </a:t>
            </a:r>
            <a:r>
              <a:rPr lang="ru-RU" dirty="0" smtClean="0"/>
              <a:t>води </a:t>
            </a:r>
            <a:r>
              <a:rPr lang="ru-RU" dirty="0" err="1" smtClean="0"/>
              <a:t>близька</a:t>
            </a:r>
            <a:r>
              <a:rPr lang="ru-RU" dirty="0" smtClean="0"/>
              <a:t> до </a:t>
            </a:r>
            <a:r>
              <a:rPr lang="ru-RU" dirty="0" err="1" smtClean="0"/>
              <a:t>температури</a:t>
            </a:r>
            <a:r>
              <a:rPr lang="ru-RU" dirty="0" smtClean="0"/>
              <a:t> </a:t>
            </a:r>
            <a:r>
              <a:rPr lang="ru-RU" dirty="0" err="1" smtClean="0"/>
              <a:t>повітря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1403648" y="-68921"/>
            <a:ext cx="6649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Georgia" pitchFamily="18" charset="0"/>
              </a:rPr>
              <a:t>Характеристика водойми, річки Сумка</a:t>
            </a:r>
            <a:endParaRPr lang="ru-RU" sz="2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Georgia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15516" y="4884219"/>
            <a:ext cx="58686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 smtClean="0"/>
              <a:t>Рівень</a:t>
            </a:r>
            <a:r>
              <a:rPr lang="ru-RU" b="1" dirty="0" smtClean="0"/>
              <a:t> </a:t>
            </a:r>
            <a:r>
              <a:rPr lang="ru-RU" b="1" dirty="0" err="1" smtClean="0"/>
              <a:t>рекреаційного</a:t>
            </a:r>
            <a:r>
              <a:rPr lang="ru-RU" b="1" dirty="0" smtClean="0"/>
              <a:t> </a:t>
            </a:r>
            <a:r>
              <a:rPr lang="ru-RU" b="1" dirty="0" err="1" smtClean="0"/>
              <a:t>навантаження</a:t>
            </a:r>
            <a:r>
              <a:rPr lang="ru-RU" b="1" dirty="0" smtClean="0"/>
              <a:t>: </a:t>
            </a:r>
            <a:r>
              <a:rPr lang="ru-RU" dirty="0" err="1" smtClean="0"/>
              <a:t>немає</a:t>
            </a:r>
            <a:r>
              <a:rPr lang="ru-RU" dirty="0" smtClean="0"/>
              <a:t> стоянок і </a:t>
            </a:r>
            <a:r>
              <a:rPr lang="ru-RU" dirty="0" err="1" smtClean="0"/>
              <a:t>відпочивальників</a:t>
            </a:r>
            <a:r>
              <a:rPr lang="ru-RU" dirty="0" smtClean="0"/>
              <a:t>, </a:t>
            </a:r>
            <a:r>
              <a:rPr lang="ru-RU" dirty="0" err="1" smtClean="0"/>
              <a:t>інколи</a:t>
            </a:r>
            <a:r>
              <a:rPr lang="ru-RU" dirty="0" smtClean="0"/>
              <a:t> 1 на 1 км. </a:t>
            </a:r>
            <a:r>
              <a:rPr lang="ru-RU" dirty="0" err="1" smtClean="0"/>
              <a:t>Прибережна</a:t>
            </a:r>
            <a:r>
              <a:rPr lang="ru-RU" dirty="0" smtClean="0"/>
              <a:t> </a:t>
            </a:r>
            <a:r>
              <a:rPr lang="ru-RU" dirty="0" err="1" smtClean="0"/>
              <a:t>захисна</a:t>
            </a:r>
            <a:r>
              <a:rPr lang="ru-RU" dirty="0" smtClean="0"/>
              <a:t> </a:t>
            </a:r>
            <a:r>
              <a:rPr lang="ru-RU" dirty="0" err="1" smtClean="0"/>
              <a:t>смуга</a:t>
            </a:r>
            <a:r>
              <a:rPr lang="ru-RU" dirty="0" smtClean="0"/>
              <a:t> </a:t>
            </a:r>
            <a:r>
              <a:rPr lang="ru-RU" dirty="0" err="1" smtClean="0"/>
              <a:t>засмічена</a:t>
            </a:r>
            <a:r>
              <a:rPr lang="ru-RU" dirty="0" smtClean="0"/>
              <a:t> - </a:t>
            </a:r>
            <a:r>
              <a:rPr lang="ru-RU" dirty="0" err="1" smtClean="0"/>
              <a:t>зустрічаються</a:t>
            </a:r>
            <a:r>
              <a:rPr lang="ru-RU" dirty="0" smtClean="0"/>
              <a:t> </a:t>
            </a:r>
            <a:r>
              <a:rPr lang="ru-RU" dirty="0" err="1" smtClean="0"/>
              <a:t>предмети</a:t>
            </a:r>
            <a:r>
              <a:rPr lang="ru-RU" dirty="0" smtClean="0"/>
              <a:t> неприродного </a:t>
            </a:r>
            <a:r>
              <a:rPr lang="ru-RU" dirty="0" err="1" smtClean="0"/>
              <a:t>походження</a:t>
            </a:r>
            <a:r>
              <a:rPr lang="ru-RU" dirty="0" smtClean="0"/>
              <a:t> – пластик, метал, </a:t>
            </a:r>
            <a:r>
              <a:rPr lang="ru-RU" dirty="0" err="1" smtClean="0"/>
              <a:t>скло</a:t>
            </a:r>
            <a:r>
              <a:rPr lang="ru-RU" dirty="0" smtClean="0"/>
              <a:t>, </a:t>
            </a:r>
            <a:r>
              <a:rPr lang="ru-RU" dirty="0" err="1" smtClean="0"/>
              <a:t>інші</a:t>
            </a:r>
            <a:r>
              <a:rPr lang="ru-RU" dirty="0" smtClean="0"/>
              <a:t> </a:t>
            </a:r>
            <a:r>
              <a:rPr lang="ru-RU" dirty="0" err="1" smtClean="0"/>
              <a:t>побутові</a:t>
            </a:r>
            <a:r>
              <a:rPr lang="ru-RU" dirty="0" smtClean="0"/>
              <a:t> </a:t>
            </a:r>
            <a:r>
              <a:rPr lang="ru-RU" dirty="0" err="1" smtClean="0"/>
              <a:t>відходи</a:t>
            </a:r>
            <a:r>
              <a:rPr lang="ru-RU" dirty="0" smtClean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054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5536" y="188640"/>
            <a:ext cx="835292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Georgia" pitchFamily="18" charset="0"/>
              </a:rPr>
              <a:t>Для </a:t>
            </a:r>
            <a:r>
              <a:rPr lang="ru-RU" sz="2000" b="1" dirty="0" err="1" smtClean="0">
                <a:solidFill>
                  <a:srgbClr val="7030A0"/>
                </a:solidFill>
                <a:latin typeface="Georgia" pitchFamily="18" charset="0"/>
              </a:rPr>
              <a:t>дослідження</a:t>
            </a:r>
            <a:r>
              <a:rPr lang="ru-RU" sz="2000" b="1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Georgia" pitchFamily="18" charset="0"/>
              </a:rPr>
              <a:t>екологічного</a:t>
            </a:r>
            <a:r>
              <a:rPr lang="ru-RU" sz="2000" b="1" dirty="0" smtClean="0">
                <a:solidFill>
                  <a:srgbClr val="7030A0"/>
                </a:solidFill>
                <a:latin typeface="Georgia" pitchFamily="18" charset="0"/>
              </a:rPr>
              <a:t> стану </a:t>
            </a:r>
            <a:r>
              <a:rPr lang="ru-RU" sz="2000" b="1" dirty="0" err="1" smtClean="0">
                <a:solidFill>
                  <a:srgbClr val="7030A0"/>
                </a:solidFill>
                <a:latin typeface="Georgia" pitchFamily="18" charset="0"/>
              </a:rPr>
              <a:t>річки</a:t>
            </a:r>
            <a:r>
              <a:rPr lang="ru-RU" sz="2000" b="1" dirty="0" smtClean="0">
                <a:solidFill>
                  <a:srgbClr val="7030A0"/>
                </a:solidFill>
                <a:latin typeface="Georgia" pitchFamily="18" charset="0"/>
              </a:rPr>
              <a:t> Сумки </a:t>
            </a:r>
          </a:p>
          <a:p>
            <a:pPr algn="ctr"/>
            <a:r>
              <a:rPr lang="ru-RU" sz="2000" b="1" dirty="0" err="1" smtClean="0">
                <a:solidFill>
                  <a:srgbClr val="7030A0"/>
                </a:solidFill>
                <a:latin typeface="Georgia" pitchFamily="18" charset="0"/>
              </a:rPr>
              <a:t>обрано</a:t>
            </a:r>
            <a:r>
              <a:rPr lang="ru-RU" sz="2000" b="1" dirty="0" smtClean="0">
                <a:solidFill>
                  <a:srgbClr val="7030A0"/>
                </a:solidFill>
                <a:latin typeface="Georgia" pitchFamily="18" charset="0"/>
              </a:rPr>
              <a:t> </a:t>
            </a:r>
            <a:r>
              <a:rPr lang="ru-RU" sz="2000" b="1" dirty="0" err="1" smtClean="0">
                <a:solidFill>
                  <a:srgbClr val="7030A0"/>
                </a:solidFill>
                <a:latin typeface="Georgia" pitchFamily="18" charset="0"/>
              </a:rPr>
              <a:t>наступні</a:t>
            </a:r>
            <a:r>
              <a:rPr lang="ru-RU" sz="2000" b="1" dirty="0" smtClean="0">
                <a:solidFill>
                  <a:srgbClr val="7030A0"/>
                </a:solidFill>
                <a:latin typeface="Georgia" pitchFamily="18" charset="0"/>
              </a:rPr>
              <a:t> точки:</a:t>
            </a:r>
          </a:p>
          <a:p>
            <a:r>
              <a:rPr lang="ru-RU" sz="2000" dirty="0" smtClean="0">
                <a:latin typeface="Georgia" pitchFamily="18" charset="0"/>
              </a:rPr>
              <a:t>№ 1 (за </a:t>
            </a:r>
            <a:r>
              <a:rPr lang="ru-RU" sz="2000" dirty="0" err="1" smtClean="0">
                <a:latin typeface="Georgia" pitchFamily="18" charset="0"/>
              </a:rPr>
              <a:t>Косівщинським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водосховищем</a:t>
            </a:r>
            <a:r>
              <a:rPr lang="ru-RU" sz="2000" dirty="0" smtClean="0">
                <a:latin typeface="Georgia" pitchFamily="18" charset="0"/>
              </a:rPr>
              <a:t>, </a:t>
            </a:r>
          </a:p>
          <a:p>
            <a:r>
              <a:rPr lang="ru-RU" sz="2000" dirty="0" err="1" smtClean="0">
                <a:latin typeface="Georgia" pitchFamily="18" charset="0"/>
              </a:rPr>
              <a:t>каналізоване</a:t>
            </a:r>
            <a:r>
              <a:rPr lang="ru-RU" sz="2000" dirty="0" smtClean="0">
                <a:latin typeface="Georgia" pitchFamily="18" charset="0"/>
              </a:rPr>
              <a:t> русло), </a:t>
            </a:r>
          </a:p>
          <a:p>
            <a:endParaRPr lang="uk-UA" sz="2000" dirty="0">
              <a:latin typeface="Georgia" pitchFamily="18" charset="0"/>
            </a:endParaRPr>
          </a:p>
          <a:p>
            <a:endParaRPr lang="uk-UA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r>
              <a:rPr lang="ru-RU" sz="2000" dirty="0" smtClean="0">
                <a:latin typeface="Georgia" pitchFamily="18" charset="0"/>
              </a:rPr>
              <a:t>№ 2 (</a:t>
            </a:r>
            <a:r>
              <a:rPr lang="ru-RU" sz="2000" dirty="0" err="1" smtClean="0">
                <a:latin typeface="Georgia" pitchFamily="18" charset="0"/>
              </a:rPr>
              <a:t>вул</a:t>
            </a:r>
            <a:r>
              <a:rPr lang="ru-RU" sz="2000" dirty="0" smtClean="0">
                <a:latin typeface="Georgia" pitchFamily="18" charset="0"/>
              </a:rPr>
              <a:t>. </a:t>
            </a:r>
            <a:r>
              <a:rPr lang="ru-RU" sz="2000" dirty="0" err="1" smtClean="0">
                <a:latin typeface="Georgia" pitchFamily="18" charset="0"/>
              </a:rPr>
              <a:t>Холодногірська</a:t>
            </a:r>
            <a:r>
              <a:rPr lang="ru-RU" sz="2000" dirty="0" smtClean="0">
                <a:latin typeface="Georgia" pitchFamily="18" charset="0"/>
              </a:rPr>
              <a:t>), </a:t>
            </a:r>
          </a:p>
          <a:p>
            <a:endParaRPr lang="uk-UA" sz="2000" dirty="0" smtClean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r>
              <a:rPr lang="ru-RU" sz="2000" dirty="0" smtClean="0">
                <a:latin typeface="Georgia" pitchFamily="18" charset="0"/>
              </a:rPr>
              <a:t>№ 3 (</a:t>
            </a:r>
            <a:r>
              <a:rPr lang="ru-RU" sz="2000" dirty="0" err="1" smtClean="0">
                <a:latin typeface="Georgia" pitchFamily="18" charset="0"/>
              </a:rPr>
              <a:t>вул</a:t>
            </a:r>
            <a:r>
              <a:rPr lang="ru-RU" sz="2000" dirty="0" smtClean="0">
                <a:latin typeface="Georgia" pitchFamily="18" charset="0"/>
              </a:rPr>
              <a:t>. </a:t>
            </a:r>
            <a:r>
              <a:rPr lang="ru-RU" sz="2000" dirty="0" err="1" smtClean="0">
                <a:latin typeface="Georgia" pitchFamily="18" charset="0"/>
              </a:rPr>
              <a:t>Лугова</a:t>
            </a:r>
            <a:r>
              <a:rPr lang="ru-RU" sz="2000" dirty="0" smtClean="0">
                <a:latin typeface="Georgia" pitchFamily="18" charset="0"/>
              </a:rPr>
              <a:t>, </a:t>
            </a:r>
            <a:r>
              <a:rPr lang="ru-RU" sz="2000" dirty="0" err="1" smtClean="0">
                <a:latin typeface="Georgia" pitchFamily="18" charset="0"/>
              </a:rPr>
              <a:t>поблизу</a:t>
            </a:r>
            <a:r>
              <a:rPr lang="ru-RU" sz="2000" dirty="0" smtClean="0">
                <a:latin typeface="Georgia" pitchFamily="18" charset="0"/>
              </a:rPr>
              <a:t> центрального ринку), </a:t>
            </a:r>
          </a:p>
          <a:p>
            <a:endParaRPr lang="uk-UA" sz="2000" dirty="0">
              <a:latin typeface="Georgia" pitchFamily="18" charset="0"/>
            </a:endParaRPr>
          </a:p>
          <a:p>
            <a:endParaRPr lang="ru-RU" sz="2000" dirty="0" smtClean="0">
              <a:latin typeface="Georgia" pitchFamily="18" charset="0"/>
            </a:endParaRPr>
          </a:p>
          <a:p>
            <a:r>
              <a:rPr lang="ru-RU" sz="2000" dirty="0" smtClean="0">
                <a:latin typeface="Georgia" pitchFamily="18" charset="0"/>
              </a:rPr>
              <a:t>№ 4 (</a:t>
            </a:r>
            <a:r>
              <a:rPr lang="ru-RU" sz="2000" dirty="0" err="1" smtClean="0">
                <a:latin typeface="Georgia" pitchFamily="18" charset="0"/>
              </a:rPr>
              <a:t>вул</a:t>
            </a:r>
            <a:r>
              <a:rPr lang="ru-RU" sz="2000" dirty="0" smtClean="0">
                <a:latin typeface="Georgia" pitchFamily="18" charset="0"/>
              </a:rPr>
              <a:t>. Горького). </a:t>
            </a:r>
          </a:p>
          <a:p>
            <a:endParaRPr lang="ru-RU" sz="2000" dirty="0">
              <a:latin typeface="Georgia" pitchFamily="18" charset="0"/>
            </a:endParaRPr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16"/>
          <a:stretch/>
        </p:blipFill>
        <p:spPr bwMode="auto">
          <a:xfrm>
            <a:off x="5520215" y="836712"/>
            <a:ext cx="2329268" cy="1665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1813" y="2502099"/>
            <a:ext cx="2016224" cy="13508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0125" y="3838154"/>
            <a:ext cx="2161266" cy="1622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869160"/>
            <a:ext cx="2291843" cy="172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8766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DSC_52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620688"/>
            <a:ext cx="14192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DSC_522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9407" y="374684"/>
            <a:ext cx="14192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DSC_529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133405"/>
            <a:ext cx="1419225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DSC_515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4681775"/>
            <a:ext cx="3517924" cy="1976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764704"/>
            <a:ext cx="36004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>
                <a:latin typeface="Georgia" pitchFamily="18" charset="0"/>
              </a:rPr>
              <a:t>Збирання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err="1" smtClean="0">
                <a:latin typeface="Georgia" pitchFamily="18" charset="0"/>
              </a:rPr>
              <a:t>матеріалу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err="1" smtClean="0">
                <a:latin typeface="Georgia" pitchFamily="18" charset="0"/>
              </a:rPr>
              <a:t>виконувалось</a:t>
            </a:r>
            <a:r>
              <a:rPr lang="ru-RU" sz="2400" dirty="0" smtClean="0">
                <a:latin typeface="Georgia" pitchFamily="18" charset="0"/>
              </a:rPr>
              <a:t> сачком, </a:t>
            </a:r>
            <a:r>
              <a:rPr lang="ru-RU" sz="2400" dirty="0" err="1" smtClean="0">
                <a:latin typeface="Georgia" pitchFamily="18" charset="0"/>
              </a:rPr>
              <a:t>яким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err="1" smtClean="0">
                <a:latin typeface="Georgia" pitchFamily="18" charset="0"/>
              </a:rPr>
              <a:t>рухали</a:t>
            </a:r>
            <a:r>
              <a:rPr lang="ru-RU" sz="2400" dirty="0" smtClean="0">
                <a:latin typeface="Georgia" pitchFamily="18" charset="0"/>
              </a:rPr>
              <a:t> в </a:t>
            </a:r>
            <a:r>
              <a:rPr lang="ru-RU" sz="2400" dirty="0" err="1" smtClean="0">
                <a:latin typeface="Georgia" pitchFamily="18" charset="0"/>
              </a:rPr>
              <a:t>різних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err="1" smtClean="0">
                <a:latin typeface="Georgia" pitchFamily="18" charset="0"/>
              </a:rPr>
              <a:t>напрямках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err="1" smtClean="0">
                <a:latin typeface="Georgia" pitchFamily="18" charset="0"/>
              </a:rPr>
              <a:t>уздовж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err="1" smtClean="0">
                <a:latin typeface="Georgia" pitchFamily="18" charset="0"/>
              </a:rPr>
              <a:t>водяної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err="1" smtClean="0">
                <a:latin typeface="Georgia" pitchFamily="18" charset="0"/>
              </a:rPr>
              <a:t>рослинності</a:t>
            </a:r>
            <a:r>
              <a:rPr lang="ru-RU" sz="2400" dirty="0" smtClean="0">
                <a:latin typeface="Georgia" pitchFamily="18" charset="0"/>
              </a:rPr>
              <a:t>, руками </a:t>
            </a:r>
            <a:r>
              <a:rPr lang="ru-RU" sz="2400" dirty="0" err="1" smtClean="0">
                <a:latin typeface="Georgia" pitchFamily="18" charset="0"/>
              </a:rPr>
              <a:t>збирали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err="1" smtClean="0">
                <a:latin typeface="Georgia" pitchFamily="18" charset="0"/>
              </a:rPr>
              <a:t>тварин</a:t>
            </a:r>
            <a:r>
              <a:rPr lang="ru-RU" sz="2400" dirty="0" smtClean="0">
                <a:latin typeface="Georgia" pitchFamily="18" charset="0"/>
              </a:rPr>
              <a:t> з </a:t>
            </a:r>
            <a:r>
              <a:rPr lang="ru-RU" sz="2400" dirty="0" err="1" smtClean="0">
                <a:latin typeface="Georgia" pitchFamily="18" charset="0"/>
              </a:rPr>
              <a:t>рослин</a:t>
            </a:r>
            <a:r>
              <a:rPr lang="ru-RU" sz="2400" dirty="0" smtClean="0">
                <a:latin typeface="Georgia" pitchFamily="18" charset="0"/>
              </a:rPr>
              <a:t>, </a:t>
            </a:r>
            <a:r>
              <a:rPr lang="ru-RU" sz="2400" dirty="0" err="1" smtClean="0">
                <a:latin typeface="Georgia" pitchFamily="18" charset="0"/>
              </a:rPr>
              <a:t>банкою</a:t>
            </a:r>
            <a:r>
              <a:rPr lang="ru-RU" sz="2400" dirty="0" smtClean="0">
                <a:latin typeface="Georgia" pitchFamily="18" charset="0"/>
              </a:rPr>
              <a:t> брали пробу </a:t>
            </a:r>
            <a:r>
              <a:rPr lang="ru-RU" sz="2400" dirty="0" err="1" smtClean="0">
                <a:latin typeface="Georgia" pitchFamily="18" charset="0"/>
              </a:rPr>
              <a:t>ґрунту</a:t>
            </a:r>
            <a:r>
              <a:rPr lang="ru-RU" sz="2400" dirty="0" smtClean="0">
                <a:latin typeface="Georgia" pitchFamily="18" charset="0"/>
              </a:rPr>
              <a:t>, яка </a:t>
            </a:r>
            <a:r>
              <a:rPr lang="ru-RU" sz="2400" dirty="0" err="1" smtClean="0">
                <a:latin typeface="Georgia" pitchFamily="18" charset="0"/>
              </a:rPr>
              <a:t>потім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err="1" smtClean="0">
                <a:latin typeface="Georgia" pitchFamily="18" charset="0"/>
              </a:rPr>
              <a:t>промили</a:t>
            </a:r>
            <a:r>
              <a:rPr lang="ru-RU" sz="2400" dirty="0" smtClean="0">
                <a:latin typeface="Georgia" pitchFamily="18" charset="0"/>
              </a:rPr>
              <a:t> у </a:t>
            </a:r>
            <a:r>
              <a:rPr lang="ru-RU" sz="2400" dirty="0" err="1" smtClean="0">
                <a:latin typeface="Georgia" pitchFamily="18" charset="0"/>
              </a:rPr>
              <a:t>великій</a:t>
            </a:r>
            <a:r>
              <a:rPr lang="ru-RU" sz="2400" dirty="0" smtClean="0">
                <a:latin typeface="Georgia" pitchFamily="18" charset="0"/>
              </a:rPr>
              <a:t> </a:t>
            </a:r>
            <a:r>
              <a:rPr lang="ru-RU" sz="2400" dirty="0" err="1" smtClean="0">
                <a:latin typeface="Georgia" pitchFamily="18" charset="0"/>
              </a:rPr>
              <a:t>кількості</a:t>
            </a:r>
            <a:r>
              <a:rPr lang="ru-RU" sz="2400" dirty="0" smtClean="0">
                <a:latin typeface="Georgia" pitchFamily="18" charset="0"/>
              </a:rPr>
              <a:t> води у </a:t>
            </a:r>
            <a:r>
              <a:rPr lang="ru-RU" sz="2400" dirty="0" err="1" smtClean="0">
                <a:latin typeface="Georgia" pitchFamily="18" charset="0"/>
              </a:rPr>
              <a:t>тазку</a:t>
            </a:r>
            <a:r>
              <a:rPr lang="ru-RU" sz="2400" dirty="0" smtClean="0">
                <a:latin typeface="Georgia" pitchFamily="18" charset="0"/>
              </a:rPr>
              <a:t>. </a:t>
            </a:r>
            <a:endParaRPr lang="ru-RU" sz="2400" dirty="0">
              <a:latin typeface="Georgia" pitchFamily="18" charset="0"/>
            </a:endParaRPr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632" y="2852936"/>
            <a:ext cx="2195513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4665">
            <a:off x="107504" y="4435014"/>
            <a:ext cx="2843808" cy="2470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9552" y="36772"/>
            <a:ext cx="4208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Взяття проб </a:t>
            </a:r>
            <a:r>
              <a:rPr lang="uk-UA" sz="28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гідробіонтів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762"/>
          <a:stretch/>
        </p:blipFill>
        <p:spPr bwMode="auto">
          <a:xfrm>
            <a:off x="6634815" y="4725144"/>
            <a:ext cx="2478168" cy="19567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571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39132" y="836712"/>
            <a:ext cx="7128792" cy="70788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err="1" smtClean="0">
                <a:latin typeface="Georgia" pitchFamily="18" charset="0"/>
              </a:rPr>
              <a:t>Після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збирання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матеріалу</a:t>
            </a:r>
            <a:r>
              <a:rPr lang="ru-RU" sz="2000" dirty="0" smtClean="0">
                <a:latin typeface="Georgia" pitchFamily="18" charset="0"/>
              </a:rPr>
              <a:t> в </a:t>
            </a:r>
            <a:r>
              <a:rPr lang="ru-RU" sz="2000" dirty="0" err="1" smtClean="0">
                <a:latin typeface="Georgia" pitchFamily="18" charset="0"/>
              </a:rPr>
              <a:t>кожній</a:t>
            </a:r>
            <a:r>
              <a:rPr lang="ru-RU" sz="2000" dirty="0" smtClean="0">
                <a:latin typeface="Georgia" pitchFamily="18" charset="0"/>
              </a:rPr>
              <a:t> з </a:t>
            </a:r>
            <a:r>
              <a:rPr lang="ru-RU" sz="2000" dirty="0" err="1" smtClean="0">
                <a:latin typeface="Georgia" pitchFamily="18" charset="0"/>
              </a:rPr>
              <a:t>водойм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визначили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тварин</a:t>
            </a:r>
            <a:r>
              <a:rPr lang="ru-RU" sz="2000" dirty="0" smtClean="0">
                <a:latin typeface="Georgia" pitchFamily="18" charset="0"/>
              </a:rPr>
              <a:t> і </a:t>
            </a:r>
            <a:r>
              <a:rPr lang="ru-RU" sz="2000" dirty="0" err="1" smtClean="0">
                <a:latin typeface="Georgia" pitchFamily="18" charset="0"/>
              </a:rPr>
              <a:t>полічити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їх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кількість</a:t>
            </a:r>
            <a:r>
              <a:rPr lang="ru-RU" sz="2000" dirty="0" smtClean="0">
                <a:latin typeface="Georgia" pitchFamily="18" charset="0"/>
              </a:rPr>
              <a:t> у </a:t>
            </a:r>
            <a:r>
              <a:rPr lang="ru-RU" sz="2000" dirty="0" err="1" smtClean="0">
                <a:latin typeface="Georgia" pitchFamily="18" charset="0"/>
              </a:rPr>
              <a:t>лабораторних</a:t>
            </a:r>
            <a:r>
              <a:rPr lang="ru-RU" sz="2000" dirty="0" smtClean="0">
                <a:latin typeface="Georgia" pitchFamily="18" charset="0"/>
              </a:rPr>
              <a:t> </a:t>
            </a:r>
            <a:r>
              <a:rPr lang="ru-RU" sz="2000" dirty="0" err="1" smtClean="0">
                <a:latin typeface="Georgia" pitchFamily="18" charset="0"/>
              </a:rPr>
              <a:t>умовах</a:t>
            </a:r>
            <a:r>
              <a:rPr lang="ru-RU" sz="2000" dirty="0" smtClean="0">
                <a:latin typeface="Georgia" pitchFamily="18" charset="0"/>
              </a:rPr>
              <a:t>.</a:t>
            </a:r>
            <a:endParaRPr lang="ru-RU" sz="2000" dirty="0">
              <a:latin typeface="Georgia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355" y="1747697"/>
            <a:ext cx="2914650" cy="1633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10225" y="3305993"/>
            <a:ext cx="16562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atin typeface="Times New Roman" pitchFamily="18" charset="0"/>
                <a:cs typeface="Times New Roman" pitchFamily="18" charset="0"/>
              </a:rPr>
              <a:t>л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ичинки бабок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675325"/>
            <a:ext cx="151130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04832" y="6200334"/>
            <a:ext cx="10834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бокоплав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439" y="4046800"/>
            <a:ext cx="3236913" cy="2152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822155" y="5813394"/>
            <a:ext cx="846707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дафнія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79" y="1747697"/>
            <a:ext cx="1294411" cy="2161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878185" y="3953139"/>
            <a:ext cx="1017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катушки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483" y="4221089"/>
            <a:ext cx="2718640" cy="18079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5606936" y="6171214"/>
            <a:ext cx="1485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>
                <a:latin typeface="Times New Roman" pitchFamily="18" charset="0"/>
                <a:cs typeface="Times New Roman" pitchFamily="18" charset="0"/>
              </a:rPr>
              <a:t>клоп-гребляк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28439" y="188640"/>
            <a:ext cx="5813899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uk-UA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Визначення видового складу організмів 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C:\Users\наталия\Desktop\біоіндикація\сміття\Рисунок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771" y="1779849"/>
            <a:ext cx="3085162" cy="205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5689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4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85909" y="150554"/>
            <a:ext cx="41889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7030A0"/>
                </a:solidFill>
                <a:latin typeface="Georgia" pitchFamily="18" charset="0"/>
              </a:rPr>
              <a:t>Якісна обробка проб</a:t>
            </a:r>
            <a:endParaRPr lang="ru-RU" sz="2800" b="1" dirty="0">
              <a:solidFill>
                <a:srgbClr val="7030A0"/>
              </a:solidFill>
              <a:latin typeface="Georgia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7761" y="620688"/>
            <a:ext cx="849694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визначення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складу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організмів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що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мешкають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у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водоймі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учні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7д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класу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провели </a:t>
            </a:r>
            <a:r>
              <a:rPr lang="ru-RU" sz="2000" dirty="0" err="1" smtClean="0">
                <a:latin typeface="Times New Roman" pitchFamily="18" charset="0"/>
                <a:cs typeface="Times New Roman" pitchFamily="18" charset="0"/>
              </a:rPr>
              <a:t>розбір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проб. 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10" descr="Фото03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86181">
            <a:off x="385920" y="1573989"/>
            <a:ext cx="2376513" cy="1701747"/>
          </a:xfrm>
          <a:prstGeom prst="rect">
            <a:avLst/>
          </a:prstGeom>
        </p:spPr>
      </p:pic>
      <p:pic>
        <p:nvPicPr>
          <p:cNvPr id="18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133"/>
          <a:stretch>
            <a:fillRect/>
          </a:stretch>
        </p:blipFill>
        <p:spPr>
          <a:xfrm rot="331272">
            <a:off x="3366789" y="1308675"/>
            <a:ext cx="2410425" cy="1739006"/>
          </a:xfrm>
          <a:prstGeom prst="rect">
            <a:avLst/>
          </a:prstGeom>
        </p:spPr>
      </p:pic>
      <p:pic>
        <p:nvPicPr>
          <p:cNvPr id="19" name="Picture 8" descr="iCA4BCZJZ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236446">
            <a:off x="344154" y="5223683"/>
            <a:ext cx="2232248" cy="1494208"/>
          </a:xfrm>
          <a:prstGeom prst="rect">
            <a:avLst/>
          </a:prstGeom>
        </p:spPr>
      </p:pic>
      <p:pic>
        <p:nvPicPr>
          <p:cNvPr id="20" name="Picture 9" descr="iCAZL1UJJ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80843">
            <a:off x="2987824" y="5150703"/>
            <a:ext cx="2375120" cy="1547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1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47"/>
          <a:stretch>
            <a:fillRect/>
          </a:stretch>
        </p:blipFill>
        <p:spPr>
          <a:xfrm rot="935994">
            <a:off x="3771311" y="3347301"/>
            <a:ext cx="2335903" cy="1674623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66016">
            <a:off x="6012160" y="5023142"/>
            <a:ext cx="2195698" cy="1647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456229" y="6282495"/>
            <a:ext cx="26057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/>
              <a:t>л</a:t>
            </a:r>
            <a:r>
              <a:rPr lang="uk-UA" b="1" dirty="0" smtClean="0"/>
              <a:t>ичинка жука-плавунця</a:t>
            </a:r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47" r="14620"/>
          <a:stretch/>
        </p:blipFill>
        <p:spPr bwMode="auto">
          <a:xfrm>
            <a:off x="6445005" y="3159606"/>
            <a:ext cx="2565678" cy="17861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143" y="3414651"/>
            <a:ext cx="2228689" cy="1671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4323" y="1060380"/>
            <a:ext cx="2672085" cy="20036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2" name="Скругленная прямоугольная выноска 21"/>
          <p:cNvSpPr/>
          <p:nvPr/>
        </p:nvSpPr>
        <p:spPr>
          <a:xfrm>
            <a:off x="7330365" y="1058578"/>
            <a:ext cx="1613121" cy="1510864"/>
          </a:xfrm>
          <a:prstGeom prst="wedgeRoundRectCallout">
            <a:avLst>
              <a:gd name="adj1" fmla="val -83142"/>
              <a:gd name="adj2" fmla="val 627"/>
              <a:gd name="adj3" fmla="val 16667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dirty="0" smtClean="0"/>
              <a:t>А тепер найдрібніші. Хто тут у нас?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9165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711</TotalTime>
  <Words>1324</Words>
  <Application>Microsoft Office PowerPoint</Application>
  <PresentationFormat>Экран (4:3)</PresentationFormat>
  <Paragraphs>178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наталия</dc:creator>
  <cp:lastModifiedBy>наталия</cp:lastModifiedBy>
  <cp:revision>62</cp:revision>
  <dcterms:created xsi:type="dcterms:W3CDTF">2018-04-14T14:49:42Z</dcterms:created>
  <dcterms:modified xsi:type="dcterms:W3CDTF">2018-04-21T15:27:57Z</dcterms:modified>
</cp:coreProperties>
</file>