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2" r:id="rId5"/>
    <p:sldId id="260" r:id="rId6"/>
    <p:sldId id="264" r:id="rId7"/>
    <p:sldId id="261" r:id="rId8"/>
    <p:sldId id="268" r:id="rId9"/>
    <p:sldId id="266" r:id="rId10"/>
    <p:sldId id="267" r:id="rId11"/>
    <p:sldId id="269" r:id="rId12"/>
    <p:sldId id="272" r:id="rId13"/>
    <p:sldId id="271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02.04.2018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hlink"/>
                </a:solidFill>
                <a:latin typeface="Monotype Corsiva" pitchFamily="66" charset="0"/>
              </a:rPr>
              <a:t>Всеукраїнський інтерактивний конкурс юних винахідників “</a:t>
            </a:r>
            <a:r>
              <a:rPr lang="uk-UA" b="1" i="1" dirty="0" err="1">
                <a:solidFill>
                  <a:schemeClr val="hlink"/>
                </a:solidFill>
                <a:latin typeface="Monotype Corsiva" pitchFamily="66" charset="0"/>
              </a:rPr>
              <a:t>МАН-Юніор</a:t>
            </a:r>
            <a:r>
              <a:rPr lang="uk-UA" b="1" i="1" dirty="0">
                <a:solidFill>
                  <a:schemeClr val="hlink"/>
                </a:solidFill>
                <a:latin typeface="Monotype Corsiva" pitchFamily="66" charset="0"/>
              </a:rPr>
              <a:t>  Дослідник – </a:t>
            </a:r>
            <a:r>
              <a:rPr lang="uk-UA" b="1" i="1" dirty="0" smtClean="0">
                <a:solidFill>
                  <a:schemeClr val="hlink"/>
                </a:solidFill>
                <a:latin typeface="Monotype Corsiva" pitchFamily="66" charset="0"/>
              </a:rPr>
              <a:t>2018”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>
              <a:spcBef>
                <a:spcPct val="50000"/>
              </a:spcBef>
              <a:buClr>
                <a:srgbClr val="5A5155"/>
              </a:buClr>
              <a:buSzPct val="130000"/>
            </a:pPr>
            <a:r>
              <a:rPr lang="ru-RU" altLang="ru-RU" sz="1800" b="1" u="sng" dirty="0">
                <a:solidFill>
                  <a:srgbClr val="002060"/>
                </a:solidFill>
              </a:rPr>
              <a:t>Р</a:t>
            </a:r>
            <a:r>
              <a:rPr lang="uk-UA" altLang="ru-RU" sz="1800" b="1" u="sng" dirty="0" err="1">
                <a:solidFill>
                  <a:srgbClr val="002060"/>
                </a:solidFill>
              </a:rPr>
              <a:t>оботу</a:t>
            </a:r>
            <a:r>
              <a:rPr lang="uk-UA" altLang="ru-RU" sz="1800" b="1" u="sng" dirty="0">
                <a:solidFill>
                  <a:srgbClr val="002060"/>
                </a:solidFill>
              </a:rPr>
              <a:t> виконала</a:t>
            </a:r>
            <a:r>
              <a:rPr lang="uk-UA" altLang="ru-RU" sz="1800" b="1" u="sng" dirty="0">
                <a:solidFill>
                  <a:srgbClr val="002060"/>
                </a:solidFill>
                <a:cs typeface="Times New Roman" pitchFamily="18" charset="0"/>
              </a:rPr>
              <a:t>:</a:t>
            </a:r>
            <a:r>
              <a:rPr lang="uk-UA" altLang="ru-RU" sz="1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uk-UA" altLang="ru-RU" sz="1800" b="1" dirty="0">
                <a:solidFill>
                  <a:srgbClr val="002060"/>
                </a:solidFill>
              </a:rPr>
              <a:t>     </a:t>
            </a:r>
            <a:r>
              <a:rPr lang="uk-UA" altLang="ru-RU" sz="1800" b="1" dirty="0" err="1" smtClean="0">
                <a:solidFill>
                  <a:srgbClr val="002060"/>
                </a:solidFill>
              </a:rPr>
              <a:t>Носачова</a:t>
            </a:r>
            <a:r>
              <a:rPr lang="uk-UA" altLang="ru-RU" sz="1800" b="1" smtClean="0">
                <a:solidFill>
                  <a:srgbClr val="002060"/>
                </a:solidFill>
              </a:rPr>
              <a:t> Карина </a:t>
            </a:r>
            <a:r>
              <a:rPr lang="uk-UA" altLang="ru-RU" sz="1800" b="1" dirty="0" smtClean="0">
                <a:solidFill>
                  <a:srgbClr val="002060"/>
                </a:solidFill>
              </a:rPr>
              <a:t>Василівна</a:t>
            </a:r>
            <a:r>
              <a:rPr lang="uk-UA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endParaRPr lang="uk-UA" altLang="ru-RU" sz="1800" b="1" dirty="0">
              <a:solidFill>
                <a:srgbClr val="002060"/>
              </a:solidFill>
            </a:endParaRPr>
          </a:p>
          <a:p>
            <a:pPr algn="l">
              <a:spcBef>
                <a:spcPct val="50000"/>
              </a:spcBef>
              <a:buClr>
                <a:srgbClr val="5A5155"/>
              </a:buClr>
              <a:buSzPct val="130000"/>
            </a:pPr>
            <a:r>
              <a:rPr lang="uk-UA" altLang="ru-RU" sz="1800" b="1" dirty="0">
                <a:solidFill>
                  <a:srgbClr val="002060"/>
                </a:solidFill>
                <a:cs typeface="Times New Roman" pitchFamily="18" charset="0"/>
              </a:rPr>
              <a:t>учениця </a:t>
            </a:r>
            <a:r>
              <a:rPr lang="uk-UA" altLang="ru-RU" sz="1800" b="1" dirty="0" smtClean="0">
                <a:solidFill>
                  <a:srgbClr val="002060"/>
                </a:solidFill>
              </a:rPr>
              <a:t>10</a:t>
            </a:r>
            <a:r>
              <a:rPr lang="uk-UA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uk-UA" altLang="ru-RU" sz="1800" b="1" dirty="0">
                <a:solidFill>
                  <a:srgbClr val="002060"/>
                </a:solidFill>
                <a:cs typeface="Times New Roman" pitchFamily="18" charset="0"/>
              </a:rPr>
              <a:t>класу </a:t>
            </a:r>
            <a:r>
              <a:rPr lang="uk-UA" alt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Комунального закладу «</a:t>
            </a:r>
            <a:r>
              <a:rPr lang="uk-UA" altLang="ru-RU" sz="1800" b="1" dirty="0" smtClean="0">
                <a:solidFill>
                  <a:srgbClr val="002060"/>
                </a:solidFill>
              </a:rPr>
              <a:t>Устинівське навчально-виховне об'єднання «Загальноосвітня школа І-ІІІ ступенів» </a:t>
            </a:r>
            <a:r>
              <a:rPr lang="uk-UA" altLang="ru-RU" sz="1800" b="1" dirty="0" err="1" smtClean="0">
                <a:solidFill>
                  <a:srgbClr val="002060"/>
                </a:solidFill>
              </a:rPr>
              <a:t>Устинівськьої</a:t>
            </a:r>
            <a:r>
              <a:rPr lang="uk-UA" altLang="ru-RU" sz="1800" b="1" dirty="0" smtClean="0">
                <a:solidFill>
                  <a:srgbClr val="002060"/>
                </a:solidFill>
              </a:rPr>
              <a:t> районної ради Кіровоградської </a:t>
            </a:r>
            <a:r>
              <a:rPr lang="uk-UA" altLang="ru-RU" sz="1800" b="1" dirty="0">
                <a:solidFill>
                  <a:srgbClr val="002060"/>
                </a:solidFill>
              </a:rPr>
              <a:t>області</a:t>
            </a:r>
            <a:endParaRPr lang="ru-RU" altLang="ru-RU" sz="1800" b="1" dirty="0">
              <a:solidFill>
                <a:srgbClr val="002060"/>
              </a:solidFill>
            </a:endParaRPr>
          </a:p>
          <a:p>
            <a:pPr algn="l">
              <a:spcBef>
                <a:spcPct val="50000"/>
              </a:spcBef>
              <a:buClr>
                <a:srgbClr val="5A5155"/>
              </a:buClr>
              <a:buSzPct val="130000"/>
            </a:pPr>
            <a:r>
              <a:rPr lang="uk-UA" altLang="ru-RU" sz="1800" b="1" u="sng" dirty="0">
                <a:solidFill>
                  <a:srgbClr val="002060"/>
                </a:solidFill>
                <a:cs typeface="Times New Roman" pitchFamily="18" charset="0"/>
              </a:rPr>
              <a:t>Керівник</a:t>
            </a:r>
            <a:r>
              <a:rPr lang="uk-UA" altLang="ru-RU" sz="1800" b="1" u="sng" dirty="0">
                <a:solidFill>
                  <a:srgbClr val="002060"/>
                </a:solidFill>
              </a:rPr>
              <a:t> проекту</a:t>
            </a:r>
            <a:r>
              <a:rPr lang="uk-UA" altLang="ru-RU" sz="1800" b="1" u="sng" dirty="0">
                <a:solidFill>
                  <a:srgbClr val="002060"/>
                </a:solidFill>
                <a:cs typeface="Times New Roman" pitchFamily="18" charset="0"/>
              </a:rPr>
              <a:t>:</a:t>
            </a:r>
            <a:r>
              <a:rPr lang="ru-RU" altLang="ru-RU" sz="1800" b="1" dirty="0">
                <a:solidFill>
                  <a:srgbClr val="002060"/>
                </a:solidFill>
              </a:rPr>
              <a:t> </a:t>
            </a:r>
            <a:r>
              <a:rPr lang="uk-UA" altLang="ru-RU" sz="1800" b="1" dirty="0">
                <a:solidFill>
                  <a:srgbClr val="002060"/>
                </a:solidFill>
              </a:rPr>
              <a:t>      Олійник Ольга Миколаївна</a:t>
            </a:r>
            <a:r>
              <a:rPr lang="uk-UA" altLang="ru-RU" sz="1800" b="1" dirty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002060"/>
                </a:solidFill>
              </a:rPr>
              <a:t>в</a:t>
            </a:r>
            <a:r>
              <a:rPr lang="uk-UA" altLang="ru-RU" sz="1800" b="1" dirty="0" err="1">
                <a:solidFill>
                  <a:srgbClr val="002060"/>
                </a:solidFill>
                <a:cs typeface="Times New Roman" pitchFamily="18" charset="0"/>
              </a:rPr>
              <a:t>читель</a:t>
            </a:r>
            <a:r>
              <a:rPr lang="uk-UA" altLang="ru-RU" sz="1800" b="1" dirty="0">
                <a:solidFill>
                  <a:srgbClr val="002060"/>
                </a:solidFill>
                <a:cs typeface="Times New Roman" pitchFamily="18" charset="0"/>
              </a:rPr>
              <a:t> фізики</a:t>
            </a:r>
            <a:endParaRPr lang="ru-RU" sz="1800" b="1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uk-UA" sz="1800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90011" y="2188152"/>
            <a:ext cx="53479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uk-UA" sz="36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номінація “Технік  </a:t>
            </a:r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- Юніор”</a:t>
            </a:r>
            <a:endParaRPr lang="ru-RU" sz="36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131840" y="3140967"/>
            <a:ext cx="32704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Властивості води</a:t>
            </a:r>
            <a:endParaRPr lang="ru-RU" sz="3600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tx2">
                    <a:lumMod val="75000"/>
                  </a:schemeClr>
                </a:solidFill>
              </a:rPr>
              <a:t>Це явище здається дуже дивним. 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0808"/>
            <a:ext cx="3394472" cy="4525963"/>
          </a:xfrm>
        </p:spPr>
      </p:pic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23528" y="1556792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/>
              <a:t>Мильна вода </a:t>
            </a:r>
            <a:r>
              <a:rPr lang="uk-UA" dirty="0" smtClean="0"/>
              <a:t>має властивість створювати </a:t>
            </a:r>
            <a:r>
              <a:rPr lang="uk-UA" b="1" dirty="0" smtClean="0"/>
              <a:t>тонкі плівки</a:t>
            </a:r>
            <a:r>
              <a:rPr lang="uk-UA" dirty="0" smtClean="0"/>
              <a:t>. Якщо опустити в мильну воду лійку, закрити пальцем вузький отвір і вийняти лійку, то широка частина лійки затягується мильною плівкою – тонким шаром рідини. Вода розтягнеться і надасть плівці форму, яку ви бачите на </a:t>
            </a:r>
            <a:r>
              <a:rPr lang="uk-UA" b="1" dirty="0" smtClean="0"/>
              <a:t>фото.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9599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Чому плівка рухається ?</a:t>
            </a: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Як тільки ми відкриємо вузький отвір лійки (приберемо палець), то тонка плівка почне рухатися вгору в бік скорочення. Знову закриємо пальцем – плівка зупиниться і не буде рухатися. </a:t>
            </a:r>
          </a:p>
          <a:p>
            <a:pPr marL="0" indent="0">
              <a:buNone/>
            </a:pPr>
            <a:r>
              <a:rPr lang="uk-UA" b="1" i="1" dirty="0" smtClean="0"/>
              <a:t>Чим це можна пояснити?</a:t>
            </a:r>
          </a:p>
        </p:txBody>
      </p:sp>
      <p:pic>
        <p:nvPicPr>
          <p:cNvPr id="9" name="Місце для вмісту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16349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Пояснення </a:t>
            </a: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4038600" cy="49515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Усі описані явища можуть створювати враження, що поверхня рідини являє собою реальну натягнуту плівку, яку можна стягнути з рідини, мов шкірку з персика. Насправді такої натягнутої пружної плівки на поверхні рідини не існує.</a:t>
            </a:r>
            <a:r>
              <a:rPr lang="uk-UA" dirty="0"/>
              <a:t> Будь які молекули, які опиняються на її 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4008" y="3068960"/>
            <a:ext cx="4038600" cy="36645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поверхні, знаходяться в особливих умовах порівняно з молекулами всередині рідини. І як ми бачимо, саме цим пояснюється властивості поверхневого шару.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6672"/>
            <a:ext cx="3817441" cy="253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614023" y="4509120"/>
            <a:ext cx="57168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Дякую за увагу!</a:t>
            </a:r>
            <a:endParaRPr lang="uk-U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115616" y="1124744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/>
              <a:t>Отже, </a:t>
            </a:r>
            <a:r>
              <a:rPr lang="uk-UA" sz="2800" b="1" dirty="0"/>
              <a:t>сила поверхневого натягу </a:t>
            </a:r>
            <a:r>
              <a:rPr lang="uk-UA" sz="2800" dirty="0"/>
              <a:t>– це сила, яка діє вздовж поверхні рідини, перпендикулярно до лінії, яка обмежує поверхню, і спрямована в бік її скорочення.</a:t>
            </a:r>
          </a:p>
        </p:txBody>
      </p:sp>
    </p:spTree>
    <p:extLst>
      <p:ext uri="{BB962C8B-B14F-4D97-AF65-F5344CB8AC3E}">
        <p14:creationId xmlns:p14="http://schemas.microsoft.com/office/powerpoint/2010/main" val="546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Мета дослідження: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971600" y="227687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Залучення </a:t>
            </a:r>
            <a:r>
              <a:rPr lang="uk-UA" sz="28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учнів до читання науково-популярної 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літератури</a:t>
            </a:r>
            <a:r>
              <a:rPr lang="uk-UA" sz="28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Налаштування </a:t>
            </a:r>
            <a:r>
              <a:rPr lang="uk-UA" sz="28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учнів на аналіз відомостей, наведених у нарисах знаменитої книжки </a:t>
            </a:r>
            <a:endParaRPr lang="uk-UA" sz="2800" b="1" i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uk-UA" sz="28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Я.І</a:t>
            </a:r>
            <a:r>
              <a:rPr lang="uk-UA" sz="28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Перельмана «</a:t>
            </a:r>
            <a:r>
              <a:rPr lang="uk-UA" sz="2800" b="1" i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Занимательная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uk-UA" sz="2800" b="1" i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физика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».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Поглиблення </a:t>
            </a:r>
            <a:r>
              <a:rPr lang="uk-UA" sz="28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знань з 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теми «Поверхневий натяг води».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Розвиток </a:t>
            </a:r>
            <a:r>
              <a:rPr lang="uk-UA" sz="28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критичного мислення.</a:t>
            </a:r>
          </a:p>
        </p:txBody>
      </p:sp>
    </p:spTree>
    <p:extLst>
      <p:ext uri="{BB962C8B-B14F-4D97-AF65-F5344CB8AC3E}">
        <p14:creationId xmlns:p14="http://schemas.microsoft.com/office/powerpoint/2010/main" val="420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Бездонний келих</a:t>
            </a:r>
            <a:endParaRPr lang="uk-UA" b="1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sp>
        <p:nvSpPr>
          <p:cNvPr id="7" name="Місце для вмісту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Ви </a:t>
            </a:r>
            <a:r>
              <a:rPr lang="uk-UA" i="1" dirty="0"/>
              <a:t>налили </a:t>
            </a:r>
            <a:r>
              <a:rPr lang="uk-UA" i="1" dirty="0" smtClean="0"/>
              <a:t>води </a:t>
            </a:r>
            <a:r>
              <a:rPr lang="uk-UA" i="1" dirty="0"/>
              <a:t>в </a:t>
            </a:r>
            <a:r>
              <a:rPr lang="uk-UA" i="1" dirty="0" smtClean="0"/>
              <a:t>бокал </a:t>
            </a:r>
            <a:r>
              <a:rPr lang="uk-UA" i="1" dirty="0"/>
              <a:t>до </a:t>
            </a:r>
            <a:r>
              <a:rPr lang="uk-UA" i="1" dirty="0" smtClean="0"/>
              <a:t>країв</a:t>
            </a:r>
            <a:r>
              <a:rPr lang="uk-UA" i="1" dirty="0"/>
              <a:t>. </a:t>
            </a:r>
            <a:r>
              <a:rPr lang="uk-UA" i="1" dirty="0" smtClean="0"/>
              <a:t>Він повний. </a:t>
            </a:r>
          </a:p>
          <a:p>
            <a:r>
              <a:rPr lang="uk-UA" i="1" dirty="0" smtClean="0"/>
              <a:t>Біля </a:t>
            </a:r>
            <a:r>
              <a:rPr lang="uk-UA" i="1" dirty="0"/>
              <a:t>бокала </a:t>
            </a:r>
            <a:r>
              <a:rPr lang="uk-UA" i="1" dirty="0" smtClean="0"/>
              <a:t>лежать </a:t>
            </a:r>
            <a:r>
              <a:rPr lang="uk-UA" i="1" dirty="0"/>
              <a:t>булавки.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12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Маса 100 булавок 7 г</a:t>
            </a:r>
            <a:endParaRPr lang="uk-UA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i="1" dirty="0"/>
              <a:t>Може, для однієї - двох булавок іще знайдеться місце в бокалі? </a:t>
            </a:r>
          </a:p>
          <a:p>
            <a:r>
              <a:rPr lang="uk-UA" i="1" dirty="0"/>
              <a:t>А для однієї - двох </a:t>
            </a:r>
            <a:r>
              <a:rPr lang="uk-UA" i="1" dirty="0" smtClean="0"/>
              <a:t>монеток? </a:t>
            </a:r>
            <a:endParaRPr lang="uk-UA" i="1" dirty="0"/>
          </a:p>
          <a:p>
            <a:r>
              <a:rPr lang="uk-UA" i="1" dirty="0"/>
              <a:t>Спробуйте.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Місце для вмісту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Місце для вмісту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2280" y="4064000"/>
            <a:ext cx="1909418" cy="278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Одна, дві, три, …</a:t>
            </a:r>
            <a:endParaRPr lang="uk-UA" b="1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80584"/>
            <a:ext cx="3634184" cy="4845579"/>
          </a:xfrm>
        </p:spPr>
      </p:pic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83968" y="1268760"/>
            <a:ext cx="468052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Розпочніть кидати </a:t>
            </a:r>
            <a:r>
              <a:rPr lang="uk-UA" dirty="0"/>
              <a:t>булавки </a:t>
            </a:r>
            <a:r>
              <a:rPr lang="uk-UA" dirty="0" smtClean="0"/>
              <a:t>і рахувати їх</a:t>
            </a:r>
            <a:r>
              <a:rPr lang="uk-UA" dirty="0"/>
              <a:t>. </a:t>
            </a:r>
            <a:r>
              <a:rPr lang="uk-UA" dirty="0" smtClean="0"/>
              <a:t>Кидати потрібно обережно: </a:t>
            </a:r>
            <a:r>
              <a:rPr lang="uk-UA" dirty="0"/>
              <a:t>погружайте </a:t>
            </a:r>
            <a:r>
              <a:rPr lang="uk-UA" dirty="0" err="1" smtClean="0"/>
              <a:t>остріє</a:t>
            </a:r>
            <a:r>
              <a:rPr lang="uk-UA" dirty="0" smtClean="0"/>
              <a:t> </a:t>
            </a:r>
            <a:r>
              <a:rPr lang="uk-UA" dirty="0"/>
              <a:t>в воду </a:t>
            </a:r>
            <a:r>
              <a:rPr lang="uk-UA" dirty="0" smtClean="0"/>
              <a:t>і потім обережно випускайте </a:t>
            </a:r>
            <a:r>
              <a:rPr lang="uk-UA" dirty="0"/>
              <a:t>булавку і</a:t>
            </a:r>
            <a:r>
              <a:rPr lang="uk-UA" dirty="0" smtClean="0"/>
              <a:t>з </a:t>
            </a:r>
            <a:r>
              <a:rPr lang="uk-UA" dirty="0"/>
              <a:t>руки, без </a:t>
            </a:r>
            <a:r>
              <a:rPr lang="uk-UA" dirty="0" smtClean="0"/>
              <a:t>товчка або тиску, щоб </a:t>
            </a:r>
            <a:r>
              <a:rPr lang="uk-UA" dirty="0"/>
              <a:t>не </a:t>
            </a:r>
            <a:r>
              <a:rPr lang="uk-UA" dirty="0" smtClean="0"/>
              <a:t>розхлюпати воду. </a:t>
            </a:r>
            <a:r>
              <a:rPr lang="uk-UA" dirty="0"/>
              <a:t>1</a:t>
            </a:r>
            <a:r>
              <a:rPr lang="uk-UA" dirty="0" smtClean="0"/>
              <a:t>, 2, 3 булавки </a:t>
            </a:r>
            <a:r>
              <a:rPr lang="uk-UA" dirty="0"/>
              <a:t>упали на дно — </a:t>
            </a:r>
            <a:r>
              <a:rPr lang="uk-UA" dirty="0" smtClean="0"/>
              <a:t>рівень води залишився незмінним</a:t>
            </a:r>
            <a:r>
              <a:rPr lang="uk-UA" dirty="0"/>
              <a:t>. </a:t>
            </a:r>
            <a:r>
              <a:rPr lang="uk-UA" dirty="0" smtClean="0"/>
              <a:t>10, 20, 30 булавок</a:t>
            </a:r>
            <a:r>
              <a:rPr lang="uk-UA" dirty="0"/>
              <a:t>… </a:t>
            </a:r>
            <a:r>
              <a:rPr lang="uk-UA" dirty="0" smtClean="0"/>
              <a:t>Рідина </a:t>
            </a:r>
            <a:r>
              <a:rPr lang="uk-UA" dirty="0"/>
              <a:t>не </a:t>
            </a:r>
            <a:r>
              <a:rPr lang="uk-UA" dirty="0" smtClean="0"/>
              <a:t>виливається</a:t>
            </a:r>
            <a:r>
              <a:rPr lang="uk-UA" dirty="0"/>
              <a:t>. </a:t>
            </a:r>
            <a:r>
              <a:rPr lang="uk-UA" dirty="0" smtClean="0"/>
              <a:t>50, 60, 70… Ціла </a:t>
            </a:r>
            <a:r>
              <a:rPr lang="uk-UA" dirty="0"/>
              <a:t>сотня булавок </a:t>
            </a:r>
            <a:r>
              <a:rPr lang="uk-UA" dirty="0" smtClean="0"/>
              <a:t>лежить </a:t>
            </a:r>
            <a:r>
              <a:rPr lang="uk-UA" dirty="0"/>
              <a:t>на </a:t>
            </a:r>
            <a:r>
              <a:rPr lang="uk-UA" dirty="0" smtClean="0"/>
              <a:t>дні, </a:t>
            </a:r>
            <a:r>
              <a:rPr lang="uk-UA" dirty="0"/>
              <a:t>а вода і</a:t>
            </a:r>
            <a:r>
              <a:rPr lang="uk-UA" dirty="0" smtClean="0"/>
              <a:t>з </a:t>
            </a:r>
            <a:r>
              <a:rPr lang="uk-UA" dirty="0"/>
              <a:t>бокала все </a:t>
            </a:r>
            <a:r>
              <a:rPr lang="uk-UA" dirty="0" smtClean="0"/>
              <a:t>ще </a:t>
            </a:r>
            <a:r>
              <a:rPr lang="uk-UA" dirty="0"/>
              <a:t>не </a:t>
            </a:r>
            <a:r>
              <a:rPr lang="uk-UA" dirty="0" smtClean="0"/>
              <a:t>виливається.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74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 бокалі ціла сотня булавок</a:t>
            </a:r>
            <a:endParaRPr lang="uk-UA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/>
          </a:bodyPr>
          <a:lstStyle/>
          <a:p>
            <a:r>
              <a:rPr lang="uk-UA" dirty="0" smtClean="0"/>
              <a:t>Продовжуйте </a:t>
            </a:r>
            <a:r>
              <a:rPr lang="uk-UA" dirty="0"/>
              <a:t>добавлять булавки. </a:t>
            </a:r>
            <a:r>
              <a:rPr lang="uk-UA" dirty="0" smtClean="0"/>
              <a:t>Сто, двісті, триста булавок уже </a:t>
            </a:r>
            <a:r>
              <a:rPr lang="uk-UA" dirty="0"/>
              <a:t>в </a:t>
            </a:r>
            <a:r>
              <a:rPr lang="uk-UA" dirty="0" smtClean="0"/>
              <a:t>келиху — і ні </a:t>
            </a:r>
            <a:r>
              <a:rPr lang="uk-UA" dirty="0"/>
              <a:t>одна капля не перелилась через край; </a:t>
            </a:r>
            <a:r>
              <a:rPr lang="uk-UA" dirty="0" smtClean="0"/>
              <a:t>але тепер </a:t>
            </a:r>
            <a:r>
              <a:rPr lang="uk-UA" dirty="0"/>
              <a:t>уже видно, я</a:t>
            </a:r>
            <a:r>
              <a:rPr lang="uk-UA" dirty="0" smtClean="0"/>
              <a:t>к поверхня води здулась над </a:t>
            </a:r>
            <a:r>
              <a:rPr lang="uk-UA" dirty="0"/>
              <a:t>краями бокала. </a:t>
            </a:r>
          </a:p>
        </p:txBody>
      </p:sp>
      <p:pic>
        <p:nvPicPr>
          <p:cNvPr id="5" name="Місце для вмісту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9515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РОЗГАДКА ЯВИЩА</a:t>
            </a:r>
            <a:endParaRPr lang="uk-UA" b="1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sp>
        <p:nvSpPr>
          <p:cNvPr id="8" name="Місце для вмісту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В </a:t>
            </a:r>
            <a:r>
              <a:rPr lang="uk-UA" dirty="0" smtClean="0"/>
              <a:t>цьому здутті вся розгадка незрозумілого явища. </a:t>
            </a:r>
            <a:r>
              <a:rPr lang="uk-UA" dirty="0"/>
              <a:t>Вода мало </a:t>
            </a:r>
            <a:r>
              <a:rPr lang="uk-UA" dirty="0" smtClean="0"/>
              <a:t>змочує скло</a:t>
            </a:r>
            <a:r>
              <a:rPr lang="uk-UA" dirty="0"/>
              <a:t>, </a:t>
            </a:r>
            <a:r>
              <a:rPr lang="uk-UA" dirty="0" smtClean="0"/>
              <a:t>якщо воно хоча б трошки змазане </a:t>
            </a:r>
            <a:r>
              <a:rPr lang="uk-UA" dirty="0"/>
              <a:t>жиром; </a:t>
            </a:r>
            <a:r>
              <a:rPr lang="uk-UA" dirty="0" smtClean="0"/>
              <a:t>краї </a:t>
            </a:r>
            <a:r>
              <a:rPr lang="uk-UA" dirty="0"/>
              <a:t>же бокала  </a:t>
            </a:r>
            <a:r>
              <a:rPr lang="uk-UA" dirty="0" smtClean="0"/>
              <a:t>покриваються слідами жиру від дотику пальців</a:t>
            </a:r>
            <a:r>
              <a:rPr lang="uk-UA" dirty="0"/>
              <a:t>. Не </a:t>
            </a:r>
            <a:r>
              <a:rPr lang="uk-UA" dirty="0" smtClean="0"/>
              <a:t>змочуючи країв</a:t>
            </a:r>
            <a:r>
              <a:rPr lang="uk-UA" dirty="0"/>
              <a:t>, вода, </a:t>
            </a:r>
            <a:r>
              <a:rPr lang="uk-UA" dirty="0" smtClean="0"/>
              <a:t>що витісняється </a:t>
            </a:r>
            <a:r>
              <a:rPr lang="uk-UA" dirty="0"/>
              <a:t>булавками </a:t>
            </a:r>
            <a:r>
              <a:rPr lang="uk-UA" dirty="0" smtClean="0"/>
              <a:t>із </a:t>
            </a:r>
            <a:r>
              <a:rPr lang="uk-UA" dirty="0"/>
              <a:t>бокала, </a:t>
            </a:r>
            <a:r>
              <a:rPr lang="uk-UA" dirty="0" smtClean="0"/>
              <a:t>утворює випуклість</a:t>
            </a:r>
            <a:r>
              <a:rPr lang="uk-UA" dirty="0"/>
              <a:t>. </a:t>
            </a:r>
            <a:r>
              <a:rPr lang="uk-UA" dirty="0" smtClean="0"/>
              <a:t>Здуття незначне, але якщо ми обчислимо об'єм однієї </a:t>
            </a:r>
            <a:r>
              <a:rPr lang="uk-UA" dirty="0"/>
              <a:t>булавки </a:t>
            </a:r>
            <a:r>
              <a:rPr lang="uk-UA" dirty="0" smtClean="0"/>
              <a:t>і порівняємо його з об'ємом тієї випуклості, яка здулась </a:t>
            </a:r>
            <a:r>
              <a:rPr lang="uk-UA" dirty="0"/>
              <a:t>над краями бокала, </a:t>
            </a:r>
            <a:r>
              <a:rPr lang="uk-UA" dirty="0" smtClean="0"/>
              <a:t>то переконаємось, що перший об'єм </a:t>
            </a:r>
            <a:r>
              <a:rPr lang="uk-UA" dirty="0"/>
              <a:t>в </a:t>
            </a:r>
            <a:r>
              <a:rPr lang="uk-UA" dirty="0" smtClean="0"/>
              <a:t>сотні разів менший другого</a:t>
            </a:r>
            <a:r>
              <a:rPr lang="uk-UA" dirty="0"/>
              <a:t>, </a:t>
            </a:r>
            <a:r>
              <a:rPr lang="uk-UA" dirty="0" smtClean="0"/>
              <a:t>і від цього </a:t>
            </a:r>
            <a:r>
              <a:rPr lang="uk-UA" dirty="0"/>
              <a:t>в “</a:t>
            </a:r>
            <a:r>
              <a:rPr lang="uk-UA" dirty="0" smtClean="0"/>
              <a:t>повному” бокалі може знайтись місце ще </a:t>
            </a:r>
            <a:r>
              <a:rPr lang="uk-UA" dirty="0"/>
              <a:t>для </a:t>
            </a:r>
            <a:r>
              <a:rPr lang="uk-UA" dirty="0" smtClean="0"/>
              <a:t>сотні </a:t>
            </a:r>
            <a:r>
              <a:rPr lang="uk-UA" dirty="0"/>
              <a:t>булавок. </a:t>
            </a:r>
            <a:r>
              <a:rPr lang="uk-UA" dirty="0" smtClean="0"/>
              <a:t>Чим ширший посуд, тим більше </a:t>
            </a:r>
            <a:r>
              <a:rPr lang="uk-UA" dirty="0"/>
              <a:t>булавок </a:t>
            </a:r>
            <a:r>
              <a:rPr lang="uk-UA" dirty="0" smtClean="0"/>
              <a:t>можемо вмістить</a:t>
            </a:r>
            <a:r>
              <a:rPr lang="uk-UA" dirty="0"/>
              <a:t>, </a:t>
            </a:r>
            <a:r>
              <a:rPr lang="uk-UA" dirty="0" smtClean="0"/>
              <a:t>тому </a:t>
            </a:r>
            <a:r>
              <a:rPr lang="uk-UA" dirty="0"/>
              <a:t>щ</a:t>
            </a:r>
            <a:r>
              <a:rPr lang="uk-UA" dirty="0" smtClean="0"/>
              <a:t>о тим більший об'єм здуття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29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Підрахуємо…</a:t>
            </a: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330824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Довжина булавки – 25 мм, товщина – 0,5 мм. Об'єм булавки </a:t>
            </a:r>
            <a:r>
              <a:rPr lang="en-US" i="1" dirty="0" smtClean="0"/>
              <a:t>V</a:t>
            </a:r>
            <a:r>
              <a:rPr lang="en-US" dirty="0" smtClean="0"/>
              <a:t>=¼</a:t>
            </a:r>
            <a:r>
              <a:rPr lang="el-GR" dirty="0" smtClean="0"/>
              <a:t>π</a:t>
            </a:r>
            <a:r>
              <a:rPr lang="en-US" dirty="0" smtClean="0"/>
              <a:t>d²h (</a:t>
            </a:r>
            <a:r>
              <a:rPr lang="uk-UA" dirty="0" smtClean="0"/>
              <a:t>об'єм циліндра</a:t>
            </a:r>
            <a:r>
              <a:rPr lang="en-US" dirty="0" smtClean="0"/>
              <a:t>)</a:t>
            </a:r>
            <a:r>
              <a:rPr lang="uk-UA" dirty="0" smtClean="0"/>
              <a:t>; </a:t>
            </a:r>
          </a:p>
          <a:p>
            <a:pPr marL="0" indent="0">
              <a:buNone/>
            </a:pPr>
            <a:r>
              <a:rPr lang="en-US" i="1" dirty="0" smtClean="0"/>
              <a:t>V </a:t>
            </a:r>
            <a:r>
              <a:rPr lang="uk-UA" dirty="0" smtClean="0"/>
              <a:t>= 5 </a:t>
            </a:r>
            <a:r>
              <a:rPr lang="uk-UA" dirty="0" err="1" smtClean="0"/>
              <a:t>мм³</a:t>
            </a:r>
            <a:r>
              <a:rPr lang="uk-UA" dirty="0" smtClean="0"/>
              <a:t>, разом з головкою 5,5 </a:t>
            </a:r>
            <a:r>
              <a:rPr lang="uk-UA" dirty="0" err="1" smtClean="0"/>
              <a:t>мм³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Знайдемо об'єм водяного шару, над краями бокалу діаметром 5 см=50 мм. Площа такого круга 1962,5 </a:t>
            </a:r>
            <a:r>
              <a:rPr lang="uk-UA" dirty="0" err="1" smtClean="0"/>
              <a:t>мм²</a:t>
            </a:r>
            <a:r>
              <a:rPr lang="uk-UA" dirty="0" smtClean="0"/>
              <a:t>, товщина води 1 мм; </a:t>
            </a:r>
            <a:r>
              <a:rPr lang="en-US" i="1" dirty="0"/>
              <a:t>V </a:t>
            </a:r>
            <a:r>
              <a:rPr lang="uk-UA" dirty="0" smtClean="0"/>
              <a:t>=1962,5мм³, що більше об'єму булавки в 356 разів. Тобто наший келих може вмістити 356 булавок. Чим більша площа келиха, тим більше булавок вміститься і вода не буде виливатися. </a:t>
            </a:r>
          </a:p>
          <a:p>
            <a:pPr marL="0" indent="0">
              <a:buNone/>
            </a:pPr>
            <a:r>
              <a:rPr lang="uk-UA" dirty="0" smtClean="0"/>
              <a:t>Такі підрахунки можна виконати і для кількості монет, що вмістяться в келиху.</a:t>
            </a:r>
            <a:endParaRPr lang="uk-UA" dirty="0"/>
          </a:p>
        </p:txBody>
      </p:sp>
      <p:pic>
        <p:nvPicPr>
          <p:cNvPr id="5" name="Місце для вмісту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2950" y="1808605"/>
            <a:ext cx="3409100" cy="4109152"/>
          </a:xfrm>
        </p:spPr>
      </p:pic>
    </p:spTree>
    <p:extLst>
      <p:ext uri="{BB962C8B-B14F-4D97-AF65-F5344CB8AC3E}">
        <p14:creationId xmlns:p14="http://schemas.microsoft.com/office/powerpoint/2010/main" val="29569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Чарівна лійка</a:t>
            </a:r>
            <a:endParaRPr lang="uk-UA" b="1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Запитання 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 утворити мильну плівку маючи мильний водний розчин і скляну лійку?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Яку воду краще використовувати?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Які властивості має мильна вода?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 змусити плівку рухатися вздовж лійки вгору або не рухатися?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07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736</Words>
  <Application>Microsoft Office PowerPoint</Application>
  <PresentationFormat>Екран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Всеукраїнський інтерактивний конкурс юних винахідників “МАН-Юніор  Дослідник – 2018”</vt:lpstr>
      <vt:lpstr>Мета дослідження:</vt:lpstr>
      <vt:lpstr>Бездонний келих</vt:lpstr>
      <vt:lpstr>Маса 100 булавок 7 г</vt:lpstr>
      <vt:lpstr>Одна, дві, три, …</vt:lpstr>
      <vt:lpstr>В бокалі ціла сотня булавок</vt:lpstr>
      <vt:lpstr>РОЗГАДКА ЯВИЩА</vt:lpstr>
      <vt:lpstr>Підрахуємо…</vt:lpstr>
      <vt:lpstr>Чарівна лійка</vt:lpstr>
      <vt:lpstr>Це явище здається дуже дивним. </vt:lpstr>
      <vt:lpstr>Чому плівка рухається ?</vt:lpstr>
      <vt:lpstr>Пояснення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Всеукраїнський інтерактивний конкурс юних винахідників “МАН-Юніор  Дослідник – 2018”</dc:title>
  <dc:creator>Sara Yasmeen (Wipro Technologies)</dc:creator>
  <cp:lastModifiedBy>Olga</cp:lastModifiedBy>
  <cp:revision>29</cp:revision>
  <dcterms:created xsi:type="dcterms:W3CDTF">2010-02-23T11:30:32Z</dcterms:created>
  <dcterms:modified xsi:type="dcterms:W3CDTF">2018-04-02T14:21:44Z</dcterms:modified>
</cp:coreProperties>
</file>