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C9E8E-2ECC-4E48-8F1E-ED1CCF560A85}" type="datetimeFigureOut">
              <a:rPr lang="uk-UA" smtClean="0"/>
              <a:pPr/>
              <a:t>12.04.2018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EEAB1-81C6-440C-B35F-6BD04083F73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602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EEAB1-81C6-440C-B35F-6BD04083F738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екологі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dirty="0" smtClean="0"/>
              <a:t>  </a:t>
            </a:r>
          </a:p>
          <a:p>
            <a:pPr algn="ctr">
              <a:buNone/>
            </a:pPr>
            <a:r>
              <a:rPr lang="uk-UA" sz="4300" dirty="0" smtClean="0"/>
              <a:t> </a:t>
            </a:r>
            <a:r>
              <a:rPr lang="uk-UA" sz="4300" b="1" dirty="0" smtClean="0">
                <a:latin typeface="Times New Roman" pitchFamily="18" charset="0"/>
                <a:cs typeface="Times New Roman" pitchFamily="18" charset="0"/>
              </a:rPr>
              <a:t>ДАФНІЯ (</a:t>
            </a:r>
            <a:r>
              <a:rPr lang="uk-UA" sz="4300" b="1" dirty="0" err="1" smtClean="0">
                <a:latin typeface="Times New Roman" pitchFamily="18" charset="0"/>
                <a:cs typeface="Times New Roman" pitchFamily="18" charset="0"/>
              </a:rPr>
              <a:t>Daphnia</a:t>
            </a:r>
            <a:r>
              <a:rPr lang="uk-UA" sz="4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b="1" dirty="0" err="1" smtClean="0">
                <a:latin typeface="Times New Roman" pitchFamily="18" charset="0"/>
                <a:cs typeface="Times New Roman" pitchFamily="18" charset="0"/>
              </a:rPr>
              <a:t>magna</a:t>
            </a:r>
            <a:r>
              <a:rPr lang="uk-UA" sz="4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b="1" dirty="0" err="1" smtClean="0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en-US" sz="4300" b="1" dirty="0" err="1" smtClean="0">
                <a:latin typeface="Times New Roman" pitchFamily="18" charset="0"/>
                <a:cs typeface="Times New Roman" pitchFamily="18" charset="0"/>
              </a:rPr>
              <a:t>aus</a:t>
            </a:r>
            <a:r>
              <a:rPr lang="uk-UA" sz="4300" b="1" dirty="0" smtClean="0">
                <a:latin typeface="Times New Roman" pitchFamily="18" charset="0"/>
                <a:cs typeface="Times New Roman" pitchFamily="18" charset="0"/>
              </a:rPr>
              <a:t>)-</a:t>
            </a:r>
          </a:p>
          <a:p>
            <a:pPr algn="ctr">
              <a:buNone/>
            </a:pPr>
            <a:r>
              <a:rPr lang="uk-UA" sz="4300" b="1" dirty="0" smtClean="0">
                <a:latin typeface="Times New Roman" pitchFamily="18" charset="0"/>
                <a:cs typeface="Times New Roman" pitchFamily="18" charset="0"/>
              </a:rPr>
              <a:t> ЯК ТЕСТ –   ОБ’ЄКТ ЯКОСТІ ВОДИ </a:t>
            </a:r>
          </a:p>
          <a:p>
            <a:pPr algn="ctr">
              <a:buNone/>
            </a:pPr>
            <a:endParaRPr lang="uk-UA" b="1" dirty="0" smtClean="0"/>
          </a:p>
          <a:p>
            <a:pPr algn="ctr">
              <a:buNone/>
            </a:pPr>
            <a:endParaRPr lang="uk-UA" b="1" dirty="0" smtClean="0"/>
          </a:p>
          <a:p>
            <a:pPr algn="r"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Роботу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виконала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uk-UA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sz="1900" b="1" dirty="0" err="1" smtClean="0">
                <a:latin typeface="Times New Roman" pitchFamily="18" charset="0"/>
                <a:cs typeface="Times New Roman" pitchFamily="18" charset="0"/>
              </a:rPr>
              <a:t>Мелай</a:t>
            </a:r>
            <a:r>
              <a:rPr lang="uk-UA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900" b="1" dirty="0" err="1" smtClean="0">
                <a:latin typeface="Times New Roman" pitchFamily="18" charset="0"/>
                <a:cs typeface="Times New Roman" pitchFamily="18" charset="0"/>
              </a:rPr>
              <a:t>Ненсі</a:t>
            </a:r>
            <a:r>
              <a:rPr lang="uk-UA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900" b="1" dirty="0" err="1" smtClean="0">
                <a:latin typeface="Times New Roman" pitchFamily="18" charset="0"/>
                <a:cs typeface="Times New Roman" pitchFamily="18" charset="0"/>
              </a:rPr>
              <a:t>Миролюбівна</a:t>
            </a:r>
            <a:r>
              <a:rPr lang="uk-UA" sz="19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uk-UA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sz="19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учениця </a:t>
            </a:r>
            <a:r>
              <a:rPr lang="uk-UA" sz="1900" b="1" dirty="0" smtClean="0">
                <a:latin typeface="Times New Roman" pitchFamily="18" charset="0"/>
                <a:cs typeface="Times New Roman" pitchFamily="18" charset="0"/>
              </a:rPr>
              <a:t>8 класу </a:t>
            </a:r>
            <a:endParaRPr lang="uk-UA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sz="19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uk-UA" sz="1900" b="1" dirty="0" err="1" smtClean="0">
                <a:latin typeface="Times New Roman" pitchFamily="18" charset="0"/>
                <a:cs typeface="Times New Roman" pitchFamily="18" charset="0"/>
              </a:rPr>
              <a:t>Великокопанської</a:t>
            </a:r>
            <a:r>
              <a:rPr lang="uk-UA" sz="1900" b="1" dirty="0" smtClean="0">
                <a:latin typeface="Times New Roman" pitchFamily="18" charset="0"/>
                <a:cs typeface="Times New Roman" pitchFamily="18" charset="0"/>
              </a:rPr>
              <a:t> ЗОШ І-ІІІ ст. Виноградівського району  </a:t>
            </a:r>
          </a:p>
          <a:p>
            <a:pPr algn="r">
              <a:buNone/>
            </a:pPr>
            <a:r>
              <a:rPr lang="uk-UA" sz="19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Закарпатської област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і</a:t>
            </a:r>
          </a:p>
          <a:p>
            <a:pPr algn="r">
              <a:buNone/>
            </a:pPr>
            <a:endParaRPr lang="uk-UA" sz="19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r">
              <a:buNone/>
            </a:pP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Науковий керівник:</a:t>
            </a:r>
            <a:endParaRPr lang="en-US" sz="20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sz="20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Бордаш</a:t>
            </a: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Лідія Михайлівна,</a:t>
            </a: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вчитель біології та хімії, </a:t>
            </a: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керівник гуртка МАН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73259"/>
            <a:ext cx="2592288" cy="282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err="1" smtClean="0">
                <a:solidFill>
                  <a:srgbClr val="FF0000"/>
                </a:solidFill>
              </a:rPr>
              <a:t>Результати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біотестування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питної</a:t>
            </a:r>
            <a:r>
              <a:rPr lang="ru-RU" sz="2400" b="1" dirty="0" smtClean="0">
                <a:solidFill>
                  <a:srgbClr val="FF0000"/>
                </a:solidFill>
              </a:rPr>
              <a:t> води м. </a:t>
            </a:r>
            <a:r>
              <a:rPr lang="uk-UA" sz="2400" b="1" dirty="0" smtClean="0">
                <a:solidFill>
                  <a:srgbClr val="FF0000"/>
                </a:solidFill>
              </a:rPr>
              <a:t>Виноградів та</a:t>
            </a:r>
            <a:r>
              <a:rPr lang="uk-UA" sz="2400" dirty="0" smtClean="0">
                <a:solidFill>
                  <a:srgbClr val="FF0000"/>
                </a:solidFill>
              </a:rPr>
              <a:t/>
            </a:r>
            <a:br>
              <a:rPr lang="uk-UA" sz="2400" dirty="0" smtClean="0">
                <a:solidFill>
                  <a:srgbClr val="FF0000"/>
                </a:solidFill>
              </a:rPr>
            </a:br>
            <a:r>
              <a:rPr lang="uk-UA" sz="2400" b="1" dirty="0" smtClean="0">
                <a:solidFill>
                  <a:srgbClr val="FF0000"/>
                </a:solidFill>
              </a:rPr>
              <a:t> с. Велика </a:t>
            </a:r>
            <a:r>
              <a:rPr lang="uk-UA" sz="2400" b="1" dirty="0" err="1" smtClean="0">
                <a:solidFill>
                  <a:srgbClr val="FF0000"/>
                </a:solidFill>
              </a:rPr>
              <a:t>Копаня</a:t>
            </a:r>
            <a:r>
              <a:rPr lang="uk-UA" sz="2400" b="1" dirty="0" smtClean="0">
                <a:solidFill>
                  <a:srgbClr val="FF0000"/>
                </a:solidFill>
              </a:rPr>
              <a:t> (за тест-об’єктом дафнія (</a:t>
            </a:r>
            <a:r>
              <a:rPr lang="uk-UA" sz="2400" b="1" dirty="0" err="1" smtClean="0">
                <a:solidFill>
                  <a:srgbClr val="FF0000"/>
                </a:solidFill>
              </a:rPr>
              <a:t>Daphnia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uk-UA" sz="2400" b="1" dirty="0" err="1" smtClean="0">
                <a:solidFill>
                  <a:srgbClr val="FF0000"/>
                </a:solidFill>
              </a:rPr>
              <a:t>magna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uk-UA" sz="2400" b="1" dirty="0" err="1" smtClean="0">
                <a:solidFill>
                  <a:srgbClr val="FF0000"/>
                </a:solidFill>
              </a:rPr>
              <a:t>str</a:t>
            </a:r>
            <a:r>
              <a:rPr lang="en-US" sz="2400" b="1" dirty="0" err="1" smtClean="0">
                <a:solidFill>
                  <a:srgbClr val="FF0000"/>
                </a:solidFill>
              </a:rPr>
              <a:t>aus</a:t>
            </a:r>
            <a:r>
              <a:rPr lang="uk-UA" sz="2400" b="1" dirty="0" smtClean="0">
                <a:solidFill>
                  <a:srgbClr val="FF0000"/>
                </a:solidFill>
              </a:rPr>
              <a:t>.)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Оптимальні якісні показники за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біотестуванням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мала питна вода, яку споживають мешканці с. Велика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Копаня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Поведінкові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дафній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у пробах води,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взятої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ьому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відрізня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лися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контрольного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зразка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дафній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спостерігалась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впродовж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терміну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тестування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помітних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морфологічних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у тестов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ому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зразк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проявлялося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відзначити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особливу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реакцію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тест-об’єкта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дафній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зразках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питної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води,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відібраних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у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водопроводі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Виноградів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виживаність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досліду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становила 70%, а на момент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завершення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96 год.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експерименту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спостерігалася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поява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особин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дафній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реакція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свідчить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потенційно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можливу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плодючість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самок 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те,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питна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вода за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відповідним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індексом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оцінена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як токсична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uk-UA" sz="2400" b="1" dirty="0" smtClean="0">
                <a:solidFill>
                  <a:srgbClr val="FF0000"/>
                </a:solidFill>
              </a:rPr>
              <a:t>Результати </a:t>
            </a:r>
            <a:r>
              <a:rPr lang="uk-UA" sz="2400" b="1" dirty="0" err="1" smtClean="0">
                <a:solidFill>
                  <a:srgbClr val="FF0000"/>
                </a:solidFill>
              </a:rPr>
              <a:t>біотестування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uk-UA" sz="2400" b="1" dirty="0" err="1" smtClean="0">
                <a:solidFill>
                  <a:srgbClr val="FF0000"/>
                </a:solidFill>
              </a:rPr>
              <a:t>природніх</a:t>
            </a:r>
            <a:r>
              <a:rPr lang="uk-UA" sz="2400" b="1" dirty="0" smtClean="0">
                <a:solidFill>
                  <a:srgbClr val="FF0000"/>
                </a:solidFill>
              </a:rPr>
              <a:t> вод </a:t>
            </a:r>
            <a:r>
              <a:rPr lang="uk-UA" sz="2400" b="1" dirty="0" err="1" smtClean="0">
                <a:solidFill>
                  <a:srgbClr val="FF0000"/>
                </a:solidFill>
              </a:rPr>
              <a:t>р.Тиса</a:t>
            </a:r>
            <a:r>
              <a:rPr lang="uk-UA" sz="2400" b="1" dirty="0" smtClean="0">
                <a:solidFill>
                  <a:srgbClr val="FF0000"/>
                </a:solidFill>
              </a:rPr>
              <a:t> та </a:t>
            </a:r>
            <a:r>
              <a:rPr lang="uk-UA" sz="2400" b="1" dirty="0" err="1" smtClean="0">
                <a:solidFill>
                  <a:srgbClr val="FF0000"/>
                </a:solidFill>
              </a:rPr>
              <a:t>р.Гашпарка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br>
              <a:rPr lang="uk-UA" sz="2400" b="1" dirty="0" smtClean="0">
                <a:solidFill>
                  <a:srgbClr val="FF0000"/>
                </a:solidFill>
              </a:rPr>
            </a:br>
            <a:r>
              <a:rPr lang="uk-UA" sz="2400" b="1" dirty="0" smtClean="0">
                <a:solidFill>
                  <a:srgbClr val="FF0000"/>
                </a:solidFill>
              </a:rPr>
              <a:t>(м. Виноградів та </a:t>
            </a:r>
            <a:r>
              <a:rPr lang="uk-UA" sz="2400" b="1" dirty="0" err="1" smtClean="0">
                <a:solidFill>
                  <a:srgbClr val="FF0000"/>
                </a:solidFill>
              </a:rPr>
              <a:t>с.Велика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uk-UA" sz="2400" b="1" dirty="0" err="1" smtClean="0">
                <a:solidFill>
                  <a:srgbClr val="FF0000"/>
                </a:solidFill>
              </a:rPr>
              <a:t>Копаня</a:t>
            </a:r>
            <a:r>
              <a:rPr lang="uk-UA" sz="2400" b="1" dirty="0" smtClean="0">
                <a:solidFill>
                  <a:srgbClr val="FF0000"/>
                </a:solidFill>
              </a:rPr>
              <a:t>) за тест-об’єктом дафнії (</a:t>
            </a:r>
            <a:r>
              <a:rPr lang="uk-UA" sz="2400" b="1" dirty="0" err="1" smtClean="0">
                <a:solidFill>
                  <a:srgbClr val="FF0000"/>
                </a:solidFill>
              </a:rPr>
              <a:t>Daphnia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uk-UA" sz="2400" b="1" dirty="0" err="1" smtClean="0">
                <a:solidFill>
                  <a:srgbClr val="FF0000"/>
                </a:solidFill>
              </a:rPr>
              <a:t>magna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uk-UA" sz="2400" b="1" dirty="0" err="1" smtClean="0">
                <a:solidFill>
                  <a:srgbClr val="FF0000"/>
                </a:solidFill>
              </a:rPr>
              <a:t>str</a:t>
            </a:r>
            <a:r>
              <a:rPr lang="en-US" sz="2400" b="1" dirty="0" err="1" smtClean="0">
                <a:solidFill>
                  <a:srgbClr val="FF0000"/>
                </a:solidFill>
              </a:rPr>
              <a:t>aus</a:t>
            </a:r>
            <a:r>
              <a:rPr lang="uk-UA" sz="2400" b="1" dirty="0" smtClean="0">
                <a:solidFill>
                  <a:srgbClr val="FF0000"/>
                </a:solidFill>
              </a:rPr>
              <a:t>)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  <a:scene3d>
              <a:camera prst="obliqueBottomRight"/>
              <a:lightRig rig="threePt" dir="t"/>
            </a:scene3d>
          </a:bodyPr>
          <a:lstStyle/>
          <a:p>
            <a:pPr algn="just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Токсичність продемонстрували зразки води, відібрані у р. </a:t>
            </a:r>
            <a:r>
              <a:rPr lang="uk-UA" sz="2800" i="1" dirty="0" err="1" smtClean="0">
                <a:latin typeface="Times New Roman" pitchFamily="18" charset="0"/>
                <a:cs typeface="Times New Roman" pitchFamily="18" charset="0"/>
              </a:rPr>
              <a:t>Гашпарка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с. Велика </a:t>
            </a:r>
            <a:r>
              <a:rPr lang="uk-UA" sz="2800" i="1" dirty="0" err="1" smtClean="0">
                <a:latin typeface="Times New Roman" pitchFamily="18" charset="0"/>
                <a:cs typeface="Times New Roman" pitchFamily="18" charset="0"/>
              </a:rPr>
              <a:t>Копаня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, де виживаність дафній наприкінці досліду становила 6 особин. Мертві дафнії зосереджувалися у товщі питної води, мали блідо-рожевуватий відтінок.           </a:t>
            </a:r>
          </a:p>
          <a:p>
            <a:pPr algn="just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     Найбільшу смертність дафній зафіксовано у зразках природних вод відібраних у річці Тиса. Виживаність дафній через добу становила 9 особин а наприкінці досліду – 5. Смертність дафній зумовлено кисневим голодуванням та можливою комбінованою дією забруднювальних речовин. Вода за таких умов визначається як токсична.</a:t>
            </a:r>
          </a:p>
          <a:p>
            <a:endParaRPr lang="uk-UA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ьтат пошуку зображень за запитом &quot;шаблон презентаційвод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6949"/>
            <a:ext cx="8229600" cy="850106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Результати </a:t>
            </a:r>
            <a:r>
              <a:rPr lang="uk-UA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біотестування</a:t>
            </a: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689035"/>
              </p:ext>
            </p:extLst>
          </p:nvPr>
        </p:nvGraphicFramePr>
        <p:xfrm>
          <a:off x="755577" y="980727"/>
          <a:ext cx="7920881" cy="5644748"/>
        </p:xfrm>
        <a:graphic>
          <a:graphicData uri="http://schemas.openxmlformats.org/drawingml/2006/table">
            <a:tbl>
              <a:tblPr/>
              <a:tblGrid>
                <a:gridCol w="1583924"/>
                <a:gridCol w="893361"/>
                <a:gridCol w="602211"/>
                <a:gridCol w="787259"/>
                <a:gridCol w="752196"/>
                <a:gridCol w="752196"/>
                <a:gridCol w="1178664"/>
                <a:gridCol w="1371070"/>
              </a:tblGrid>
              <a:tr h="665551"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 тест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досліджуваної</a:t>
                      </a: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 проби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Середні арифметичні показники виживання дафній, шт.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Іт</a:t>
                      </a: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- індекс </a:t>
                      </a:r>
                      <a:r>
                        <a:rPr lang="uk-UA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токсичності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Рівень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токсичност</a:t>
                      </a: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і води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86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Через </a:t>
                      </a:r>
                      <a:r>
                        <a:rPr lang="ru-RU" sz="1400" b="1" dirty="0" err="1">
                          <a:latin typeface="Calibri"/>
                          <a:ea typeface="Times New Roman"/>
                          <a:cs typeface="Times New Roman"/>
                        </a:rPr>
                        <a:t>встановлений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 час </a:t>
                      </a:r>
                      <a:r>
                        <a:rPr lang="ru-RU" sz="1400" b="1" dirty="0" err="1">
                          <a:latin typeface="Calibri"/>
                          <a:ea typeface="Times New Roman"/>
                          <a:cs typeface="Times New Roman"/>
                        </a:rPr>
                        <a:t>фіксації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, год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3277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  24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alibri"/>
                          <a:ea typeface="Times New Roman"/>
                          <a:cs typeface="Times New Roman"/>
                        </a:rPr>
                        <a:t>  36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alibri"/>
                          <a:ea typeface="Times New Roman"/>
                          <a:cs typeface="Times New Roman"/>
                        </a:rPr>
                        <a:t> 48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96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327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№1контроль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5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№2 природні води р.Тиса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44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Токсична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5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№3 природні води р.Гашпарка с.Велика Копаня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alibri"/>
                          <a:ea typeface="Times New Roman"/>
                          <a:cs typeface="Times New Roman"/>
                        </a:rPr>
                        <a:t>33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Токсична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32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cs typeface="Times New Roman"/>
                        </a:rPr>
                        <a:t>№4 водопровід</a:t>
                      </a:r>
                      <a:endParaRPr lang="uk-UA" sz="1400" dirty="0">
                        <a:latin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м. Виноградів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Токсична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32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cs typeface="Times New Roman"/>
                        </a:rPr>
                        <a:t>№5 водопровід</a:t>
                      </a:r>
                      <a:endParaRPr lang="uk-UA" sz="1400">
                        <a:latin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с.Велика Копаня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Calibri"/>
                          <a:ea typeface="Times New Roman"/>
                          <a:cs typeface="Times New Roman"/>
                        </a:rPr>
                        <a:t>Допустимий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5" marR="49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ьтат пошуку зображень за запитом &quot;шаблон презентаційво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50106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ВИСНОВКИ 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04056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Живі організми залежно від рівня їх організації по-різному реагують на вміст у питній воді забруднювальних речовин. З огляду на це, під час проведення інтегрального екологічного оцінювання якості води вбачається за доцільне враховувати комплексну реакцію різних тест-об’єктів.</a:t>
            </a:r>
          </a:p>
          <a:p>
            <a:pPr algn="just">
              <a:buNone/>
            </a:pPr>
            <a:endPara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Таким чином, результати </a:t>
            </a: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біотестового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аналізу проб води з водойм на  ракоподібних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Daphnia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magna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Straus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показали, що у зразку №4 водопровід  </a:t>
            </a: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м.Виноградів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питна вода має забруднювальні речовини,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отже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токсична.</a:t>
            </a:r>
          </a:p>
          <a:p>
            <a:pPr algn="just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Встановлено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найбільшу смертність дафній  у зразку №2 природних вод      відібраних у річці Тиса.</a:t>
            </a:r>
          </a:p>
          <a:p>
            <a:pPr algn="just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відзначити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корінним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чином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вирішити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проблему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м.Виноградів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екологічно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чистою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питною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водою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освоєння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заміною старої системи  </a:t>
            </a: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водозабезпечення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нову та якісний контроль  вод. 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216" y="1556792"/>
            <a:ext cx="8229600" cy="4525963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marL="0" indent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ordash\Downloads\image1 (4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328" y="332656"/>
            <a:ext cx="4721720" cy="5084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Результат пошуку зображень за запитом &quot;шаблон презентаційво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роботи: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ВСТУП, ТРИ РОЗДІЛИ ТА ВИСНОВКИ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І розділ - </a:t>
            </a:r>
            <a:r>
              <a:rPr lang="uk-UA" b="1" dirty="0" smtClean="0"/>
              <a:t>особливості регіону    дослідження, принцип </a:t>
            </a:r>
            <a:r>
              <a:rPr lang="uk-UA" b="1" dirty="0" err="1" smtClean="0"/>
              <a:t>біотесту</a:t>
            </a:r>
            <a:r>
              <a:rPr lang="uk-UA" b="1" dirty="0" smtClean="0"/>
              <a:t> .  </a:t>
            </a:r>
            <a:endParaRPr lang="ru-RU" b="1" dirty="0" err="1" smtClean="0"/>
          </a:p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ІІ розділ  -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матеріал та методика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біотестування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ІІІ розділ -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результати досліджень.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Результат пошуку зображень за запитом &quot;шаблон презентаційво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Мета і завдання дослідження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sz="4600" b="1" dirty="0" smtClean="0">
                <a:solidFill>
                  <a:schemeClr val="accent6">
                    <a:lumMod val="75000"/>
                  </a:schemeClr>
                </a:solidFill>
              </a:rPr>
              <a:t>Мета дослідження</a:t>
            </a:r>
            <a:r>
              <a:rPr lang="uk-UA" sz="3400" b="1" dirty="0" smtClean="0"/>
              <a:t>: </a:t>
            </a:r>
            <a:r>
              <a:rPr lang="uk-UA" sz="3400" dirty="0" smtClean="0"/>
              <a:t>пошук можливих напрямів дослідної роботи, які відповідають сучасним потребам населення в якісній питній воді; аналіз біологічного та хімічного складу водних ресурсів Виноградівського  району, зокрема води із джерел села Велика </a:t>
            </a:r>
            <a:r>
              <a:rPr lang="uk-UA" sz="3400" dirty="0" err="1" smtClean="0"/>
              <a:t>Копаня</a:t>
            </a:r>
            <a:r>
              <a:rPr lang="uk-UA" sz="3400" dirty="0" smtClean="0"/>
              <a:t> та</a:t>
            </a:r>
          </a:p>
          <a:p>
            <a:pPr>
              <a:buNone/>
            </a:pPr>
            <a:r>
              <a:rPr lang="uk-UA" sz="3400" dirty="0" smtClean="0"/>
              <a:t>      м. Виноградів. </a:t>
            </a:r>
          </a:p>
          <a:p>
            <a:pPr>
              <a:buNone/>
            </a:pPr>
            <a:r>
              <a:rPr lang="uk-UA" sz="4600" b="1" dirty="0" smtClean="0">
                <a:solidFill>
                  <a:schemeClr val="accent6">
                    <a:lumMod val="75000"/>
                  </a:schemeClr>
                </a:solidFill>
              </a:rPr>
              <a:t>Завдання</a:t>
            </a:r>
            <a:r>
              <a:rPr lang="uk-UA" b="1" dirty="0" smtClean="0"/>
              <a:t> </a:t>
            </a:r>
            <a:r>
              <a:rPr lang="uk-UA" dirty="0" smtClean="0"/>
              <a:t> :</a:t>
            </a:r>
          </a:p>
          <a:p>
            <a:pPr>
              <a:buNone/>
            </a:pPr>
            <a:r>
              <a:rPr lang="uk-UA" dirty="0" smtClean="0"/>
              <a:t> • 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дослідити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sz="3400" dirty="0" smtClean="0"/>
              <a:t>якість питної води із джерел села Велика </a:t>
            </a:r>
            <a:r>
              <a:rPr lang="uk-UA" sz="3400" dirty="0" err="1" smtClean="0"/>
              <a:t>Копаня</a:t>
            </a:r>
            <a:r>
              <a:rPr lang="uk-UA" sz="3400" dirty="0" smtClean="0"/>
              <a:t> та  м. Виноградів методом </a:t>
            </a:r>
            <a:r>
              <a:rPr lang="uk-UA" sz="3400" dirty="0" err="1" smtClean="0"/>
              <a:t>біотестування</a:t>
            </a:r>
            <a:r>
              <a:rPr lang="uk-UA" sz="3400" dirty="0" smtClean="0"/>
              <a:t> з використанням </a:t>
            </a:r>
            <a:r>
              <a:rPr lang="uk-UA" sz="3400" dirty="0" err="1" smtClean="0"/>
              <a:t>тест-</a:t>
            </a:r>
            <a:r>
              <a:rPr lang="uk-UA" sz="3400" dirty="0" smtClean="0"/>
              <a:t> об’єкту дафнії (</a:t>
            </a:r>
            <a:r>
              <a:rPr lang="uk-UA" sz="3400" dirty="0" err="1" smtClean="0"/>
              <a:t>Daphnia</a:t>
            </a:r>
            <a:r>
              <a:rPr lang="uk-UA" sz="3400" dirty="0" smtClean="0"/>
              <a:t> </a:t>
            </a:r>
            <a:r>
              <a:rPr lang="uk-UA" sz="3400" dirty="0" err="1" smtClean="0"/>
              <a:t>magna</a:t>
            </a:r>
            <a:r>
              <a:rPr lang="uk-UA" sz="3400" dirty="0" smtClean="0"/>
              <a:t> </a:t>
            </a:r>
            <a:r>
              <a:rPr lang="uk-UA" sz="3400" dirty="0" err="1" smtClean="0"/>
              <a:t>str</a:t>
            </a:r>
            <a:r>
              <a:rPr lang="en-US" sz="3400" dirty="0" err="1" smtClean="0"/>
              <a:t>aus</a:t>
            </a:r>
            <a:r>
              <a:rPr lang="uk-UA" sz="3400" dirty="0" smtClean="0"/>
              <a:t>);</a:t>
            </a:r>
          </a:p>
          <a:p>
            <a:pPr>
              <a:buNone/>
            </a:pPr>
            <a:r>
              <a:rPr lang="uk-UA" dirty="0" smtClean="0"/>
              <a:t>•  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встановити</a:t>
            </a:r>
            <a:r>
              <a:rPr lang="uk-UA" dirty="0" smtClean="0"/>
              <a:t> </a:t>
            </a:r>
            <a:r>
              <a:rPr lang="uk-UA" sz="3400" dirty="0" smtClean="0"/>
              <a:t>якість </a:t>
            </a:r>
            <a:r>
              <a:rPr lang="uk-UA" sz="3400" dirty="0" err="1" smtClean="0"/>
              <a:t>природніх</a:t>
            </a:r>
            <a:r>
              <a:rPr lang="uk-UA" sz="3400" dirty="0" smtClean="0"/>
              <a:t> водойм  р. Тиса та </a:t>
            </a:r>
            <a:r>
              <a:rPr lang="uk-UA" sz="3400" dirty="0" err="1" smtClean="0"/>
              <a:t>р.Гашпарка</a:t>
            </a:r>
            <a:r>
              <a:rPr lang="uk-UA" sz="3400" dirty="0" smtClean="0"/>
              <a:t> методом </a:t>
            </a:r>
            <a:r>
              <a:rPr lang="uk-UA" sz="3400" dirty="0" err="1" smtClean="0"/>
              <a:t>біотестування</a:t>
            </a:r>
            <a:r>
              <a:rPr lang="uk-UA" sz="3400" dirty="0" smtClean="0"/>
              <a:t> з використанням </a:t>
            </a:r>
            <a:r>
              <a:rPr lang="uk-UA" sz="3400" dirty="0" err="1" smtClean="0"/>
              <a:t>тест-</a:t>
            </a:r>
            <a:r>
              <a:rPr lang="uk-UA" sz="3400" dirty="0" smtClean="0"/>
              <a:t> об’єкту дафнії (</a:t>
            </a:r>
            <a:r>
              <a:rPr lang="uk-UA" sz="3400" dirty="0" err="1" smtClean="0"/>
              <a:t>Daphnia</a:t>
            </a:r>
            <a:r>
              <a:rPr lang="uk-UA" sz="3400" dirty="0" smtClean="0"/>
              <a:t> </a:t>
            </a:r>
            <a:r>
              <a:rPr lang="uk-UA" sz="3400" dirty="0" err="1" smtClean="0"/>
              <a:t>magna</a:t>
            </a:r>
            <a:r>
              <a:rPr lang="uk-UA" sz="3400" dirty="0" smtClean="0"/>
              <a:t> </a:t>
            </a:r>
            <a:r>
              <a:rPr lang="uk-UA" sz="3400" dirty="0" err="1" smtClean="0"/>
              <a:t>str</a:t>
            </a:r>
            <a:r>
              <a:rPr lang="en-US" sz="3400" dirty="0" err="1" smtClean="0"/>
              <a:t>aus</a:t>
            </a:r>
            <a:r>
              <a:rPr lang="uk-UA" sz="3400" dirty="0" smtClean="0"/>
              <a:t>); </a:t>
            </a:r>
          </a:p>
          <a:p>
            <a:pPr>
              <a:buNone/>
            </a:pPr>
            <a:r>
              <a:rPr lang="uk-UA" dirty="0" smtClean="0"/>
              <a:t> • 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запропонувати</a:t>
            </a:r>
            <a:r>
              <a:rPr lang="uk-UA" dirty="0" smtClean="0"/>
              <a:t> </a:t>
            </a:r>
            <a:r>
              <a:rPr lang="uk-UA" sz="3400" dirty="0" smtClean="0"/>
              <a:t>можливі шляхи розв’язання екологічної проблеми у      конкретному регіоні.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Результат пошуку зображень за запитом &quot;шаблон презентаційво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39552" y="479492"/>
            <a:ext cx="828092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єкт дослідження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біологічний та хімічний склад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питної води,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дафнія (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Daphnia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magna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aus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 дослідження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проби питної води із джерел села Велика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Копаня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</a:t>
            </a:r>
            <a:r>
              <a:rPr kumimoji="0" lang="uk-UA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 Виноградів, природні води річок Тиси та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Гасшпарки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Наукова новизна отриманих результатів</a:t>
            </a:r>
            <a:r>
              <a:rPr lang="uk-UA" sz="2800" dirty="0" smtClean="0"/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dirty="0" smtClean="0"/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Уперше застосовано метод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біоіндикації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на дафнії (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Daphnia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magna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aus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.) для визначення токсичності природних та питних вод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м.Виноградів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та с. Велика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Копаня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AutoShape 3" descr="Результат пошуку зображен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61" name="AutoShape 5" descr="Результат пошуку зображен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9463" name="Picture 7" descr="Cultivo de Daphnia - Bastet mascotas se enorgullece en anunciar que, en breve, comenzará a distribuir pulga de agua como alimento vivo para sus acuarios. Aunque por problemas de logística sólo se realizará la venta en la provincia de Málaga. Atentamente: Bastet Mascotas http://bastetmascotas.com - Fotol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0338"/>
            <a:ext cx="3235846" cy="2574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Результат пошуку зображень за запитом &quot;шаблон презентаційво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b="1" dirty="0" smtClean="0"/>
              <a:t>Принцип </a:t>
            </a:r>
            <a:r>
              <a:rPr lang="uk-UA" b="1" dirty="0" err="1" smtClean="0"/>
              <a:t>біотесту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Біотестування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/>
              <a:t>являє</a:t>
            </a:r>
            <a:r>
              <a:rPr lang="ru-RU" dirty="0" smtClean="0"/>
              <a:t> собою </a:t>
            </a:r>
            <a:r>
              <a:rPr lang="ru-RU" dirty="0" err="1" smtClean="0"/>
              <a:t>методичний</a:t>
            </a:r>
            <a:r>
              <a:rPr lang="ru-RU" dirty="0" smtClean="0"/>
              <a:t> </a:t>
            </a:r>
            <a:r>
              <a:rPr lang="ru-RU" dirty="0" err="1" smtClean="0"/>
              <a:t>прийом</a:t>
            </a:r>
            <a:r>
              <a:rPr lang="ru-RU" dirty="0" smtClean="0"/>
              <a:t>, </a:t>
            </a:r>
            <a:r>
              <a:rPr lang="ru-RU" dirty="0" err="1" smtClean="0"/>
              <a:t>заснований</a:t>
            </a:r>
            <a:r>
              <a:rPr lang="ru-RU" dirty="0" smtClean="0"/>
              <a:t> на </a:t>
            </a:r>
            <a:r>
              <a:rPr lang="ru-RU" dirty="0" err="1" smtClean="0"/>
              <a:t>оцінці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фактора </a:t>
            </a:r>
            <a:r>
              <a:rPr lang="ru-RU" dirty="0" err="1" smtClean="0"/>
              <a:t>середовища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токсичного, на </a:t>
            </a:r>
            <a:r>
              <a:rPr lang="ru-RU" dirty="0" err="1" smtClean="0"/>
              <a:t>організм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окрему</a:t>
            </a:r>
            <a:r>
              <a:rPr lang="ru-RU" dirty="0" smtClean="0"/>
              <a:t> </a:t>
            </a:r>
            <a:r>
              <a:rPr lang="ru-RU" dirty="0" err="1" smtClean="0"/>
              <a:t>функцію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систему </a:t>
            </a:r>
            <a:r>
              <a:rPr lang="ru-RU" dirty="0" err="1" smtClean="0"/>
              <a:t>організму</a:t>
            </a:r>
            <a:r>
              <a:rPr lang="ru-RU" dirty="0" smtClean="0"/>
              <a:t>. Живі організми здатні реагувати на менші концентрації токсинів, ніж який-небудь датчик. </a:t>
            </a:r>
          </a:p>
          <a:p>
            <a:r>
              <a:rPr lang="ru-RU" dirty="0" err="1" smtClean="0">
                <a:solidFill>
                  <a:srgbClr val="C00000"/>
                </a:solidFill>
              </a:rPr>
              <a:t>Використання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, а </a:t>
            </a:r>
            <a:r>
              <a:rPr lang="ru-RU" dirty="0" err="1" smtClean="0"/>
              <a:t>саме</a:t>
            </a:r>
            <a:r>
              <a:rPr lang="ru-RU" dirty="0" smtClean="0"/>
              <a:t>: </a:t>
            </a:r>
            <a:r>
              <a:rPr lang="ru-RU" dirty="0" err="1" smtClean="0"/>
              <a:t>відносна</a:t>
            </a:r>
            <a:r>
              <a:rPr lang="ru-RU" dirty="0" smtClean="0"/>
              <a:t> простота, </a:t>
            </a:r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ru-RU" dirty="0" err="1" smtClean="0"/>
              <a:t>чутливість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головне,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, яку не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дати</a:t>
            </a:r>
            <a:r>
              <a:rPr lang="ru-RU" dirty="0" smtClean="0"/>
              <a:t> </a:t>
            </a:r>
            <a:r>
              <a:rPr lang="ru-RU" dirty="0" err="1" smtClean="0"/>
              <a:t>традиційні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хімічного</a:t>
            </a:r>
            <a:r>
              <a:rPr lang="ru-RU" dirty="0" smtClean="0"/>
              <a:t> </a:t>
            </a:r>
            <a:r>
              <a:rPr lang="ru-RU" dirty="0" err="1" smtClean="0"/>
              <a:t>аналізу</a:t>
            </a:r>
            <a:r>
              <a:rPr lang="ru-RU" dirty="0" smtClean="0"/>
              <a:t>,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біотестування</a:t>
            </a:r>
            <a:r>
              <a:rPr lang="ru-RU" dirty="0" smtClean="0"/>
              <a:t> </a:t>
            </a:r>
            <a:r>
              <a:rPr lang="ru-RU" dirty="0" err="1" smtClean="0"/>
              <a:t>незамінним</a:t>
            </a:r>
            <a:r>
              <a:rPr lang="ru-RU" dirty="0" smtClean="0"/>
              <a:t> </a:t>
            </a:r>
            <a:r>
              <a:rPr lang="ru-RU" dirty="0" err="1" smtClean="0"/>
              <a:t>елементом</a:t>
            </a:r>
            <a:r>
              <a:rPr lang="ru-RU" dirty="0" smtClean="0"/>
              <a:t> контролю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запобігання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водойм</a:t>
            </a:r>
            <a:r>
              <a:rPr lang="ru-RU" dirty="0" smtClean="0"/>
              <a:t> 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Результат пошуку зображень за запитом &quot;шаблон презентаційво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Характеристика </a:t>
            </a:r>
            <a:r>
              <a:rPr lang="ru-RU" b="1" dirty="0" err="1" smtClean="0"/>
              <a:t>якості</a:t>
            </a:r>
            <a:r>
              <a:rPr lang="ru-RU" b="1" dirty="0" smtClean="0"/>
              <a:t> </a:t>
            </a:r>
            <a:r>
              <a:rPr lang="ru-RU" b="1" dirty="0" err="1" smtClean="0"/>
              <a:t>питної</a:t>
            </a:r>
            <a:r>
              <a:rPr lang="ru-RU" b="1" dirty="0" smtClean="0"/>
              <a:t> води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964488" cy="554461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uk-UA" dirty="0" smtClean="0"/>
              <a:t>Виноградів</a:t>
            </a:r>
            <a:r>
              <a:rPr lang="ru-RU" dirty="0" smtClean="0"/>
              <a:t> </a:t>
            </a:r>
            <a:r>
              <a:rPr lang="ru-RU" dirty="0" err="1" smtClean="0"/>
              <a:t>розташоване</a:t>
            </a:r>
            <a:r>
              <a:rPr lang="ru-RU" dirty="0" smtClean="0"/>
              <a:t> на</a:t>
            </a:r>
          </a:p>
          <a:p>
            <a:pPr algn="just">
              <a:buNone/>
            </a:pPr>
            <a:r>
              <a:rPr lang="ru-RU" dirty="0" smtClean="0"/>
              <a:t> правому </a:t>
            </a:r>
            <a:r>
              <a:rPr lang="ru-RU" dirty="0" err="1" smtClean="0"/>
              <a:t>березі</a:t>
            </a:r>
            <a:r>
              <a:rPr lang="ru-RU" dirty="0" smtClean="0"/>
              <a:t> </a:t>
            </a:r>
            <a:r>
              <a:rPr lang="uk-UA" dirty="0" smtClean="0"/>
              <a:t>Тиси</a:t>
            </a:r>
            <a:r>
              <a:rPr lang="ru-RU" dirty="0" smtClean="0"/>
              <a:t>. </a:t>
            </a:r>
            <a:r>
              <a:rPr lang="ru-RU" dirty="0" err="1" smtClean="0"/>
              <a:t>Історично</a:t>
            </a:r>
            <a:r>
              <a:rPr lang="ru-RU" dirty="0" smtClean="0"/>
              <a:t> </a:t>
            </a:r>
          </a:p>
          <a:p>
            <a:pPr algn="just">
              <a:buNone/>
            </a:pPr>
            <a:r>
              <a:rPr lang="ru-RU" dirty="0" err="1" smtClean="0"/>
              <a:t>склалося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питну</a:t>
            </a:r>
            <a:r>
              <a:rPr lang="ru-RU" dirty="0" smtClean="0"/>
              <a:t> воду </a:t>
            </a:r>
            <a:r>
              <a:rPr lang="ru-RU" dirty="0" err="1" smtClean="0"/>
              <a:t>беруть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err="1" smtClean="0"/>
              <a:t>артезіанських</a:t>
            </a:r>
            <a:r>
              <a:rPr lang="ru-RU" dirty="0" smtClean="0"/>
              <a:t> </a:t>
            </a:r>
            <a:r>
              <a:rPr lang="ru-RU" dirty="0" err="1" smtClean="0"/>
              <a:t>свердловин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</a:p>
          <a:p>
            <a:pPr algn="just">
              <a:buNone/>
            </a:pPr>
            <a:r>
              <a:rPr lang="ru-RU" dirty="0" err="1" smtClean="0"/>
              <a:t>розташовані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самого </a:t>
            </a:r>
          </a:p>
          <a:p>
            <a:pPr algn="just">
              <a:buNone/>
            </a:pPr>
            <a:r>
              <a:rPr lang="ru-RU" dirty="0" err="1" smtClean="0"/>
              <a:t>міста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  У </a:t>
            </a:r>
            <a:r>
              <a:rPr lang="ru-RU" dirty="0" err="1" smtClean="0"/>
              <a:t>останні</a:t>
            </a:r>
            <a:r>
              <a:rPr lang="ru-RU" dirty="0" smtClean="0"/>
              <a:t> роки у </a:t>
            </a:r>
            <a:r>
              <a:rPr lang="ru-RU" dirty="0" err="1" smtClean="0"/>
              <a:t>місті</a:t>
            </a:r>
            <a:r>
              <a:rPr lang="ru-RU" dirty="0" smtClean="0"/>
              <a:t> все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зростає</a:t>
            </a:r>
            <a:r>
              <a:rPr lang="ru-RU" dirty="0" smtClean="0"/>
              <a:t> </a:t>
            </a:r>
            <a:r>
              <a:rPr lang="ru-RU" dirty="0" err="1" smtClean="0"/>
              <a:t>дефіцит</a:t>
            </a:r>
            <a:r>
              <a:rPr lang="ru-RU" dirty="0" smtClean="0"/>
              <a:t> </a:t>
            </a:r>
            <a:r>
              <a:rPr lang="ru-RU" dirty="0" err="1" smtClean="0"/>
              <a:t>питної</a:t>
            </a:r>
            <a:r>
              <a:rPr lang="ru-RU" dirty="0" smtClean="0"/>
              <a:t> води та </a:t>
            </a:r>
            <a:r>
              <a:rPr lang="ru-RU" dirty="0" err="1" smtClean="0"/>
              <a:t>погіршилась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.</a:t>
            </a:r>
            <a:endParaRPr lang="uk-UA" dirty="0" smtClean="0"/>
          </a:p>
          <a:p>
            <a:pPr algn="just">
              <a:buNone/>
            </a:pPr>
            <a:r>
              <a:rPr lang="uk-UA" dirty="0" smtClean="0"/>
              <a:t>     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причин </a:t>
            </a:r>
            <a:r>
              <a:rPr lang="ru-RU" dirty="0" err="1" smtClean="0"/>
              <a:t>дефіциту</a:t>
            </a:r>
            <a:r>
              <a:rPr lang="ru-RU" dirty="0" smtClean="0"/>
              <a:t> </a:t>
            </a:r>
            <a:r>
              <a:rPr lang="ru-RU" dirty="0" err="1" smtClean="0"/>
              <a:t>питної</a:t>
            </a:r>
            <a:r>
              <a:rPr lang="ru-RU" dirty="0" smtClean="0"/>
              <a:t> води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вкрай</a:t>
            </a:r>
            <a:r>
              <a:rPr lang="ru-RU" dirty="0" smtClean="0"/>
              <a:t> </a:t>
            </a:r>
            <a:r>
              <a:rPr lang="ru-RU" dirty="0" err="1" smtClean="0"/>
              <a:t>зношена</a:t>
            </a:r>
            <a:r>
              <a:rPr lang="ru-RU" dirty="0" smtClean="0"/>
              <a:t> </a:t>
            </a:r>
            <a:r>
              <a:rPr lang="ru-RU" dirty="0" err="1" smtClean="0"/>
              <a:t>водна</a:t>
            </a:r>
            <a:r>
              <a:rPr lang="ru-RU" dirty="0" smtClean="0"/>
              <a:t> мережа </a:t>
            </a:r>
            <a:r>
              <a:rPr lang="ru-RU" dirty="0" err="1" smtClean="0"/>
              <a:t>міста</a:t>
            </a:r>
            <a:r>
              <a:rPr lang="ru-RU" dirty="0" smtClean="0"/>
              <a:t>.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особливістю</a:t>
            </a:r>
            <a:r>
              <a:rPr lang="ru-RU" dirty="0" smtClean="0"/>
              <a:t> </a:t>
            </a:r>
            <a:r>
              <a:rPr lang="ru-RU" dirty="0" err="1" smtClean="0"/>
              <a:t>водопостачальної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uk-UA" dirty="0" smtClean="0"/>
              <a:t>Виноградів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у </a:t>
            </a:r>
            <a:r>
              <a:rPr lang="ru-RU" dirty="0" err="1" smtClean="0"/>
              <a:t>різних</a:t>
            </a:r>
            <a:r>
              <a:rPr lang="ru-RU" dirty="0" smtClean="0"/>
              <a:t> районах </a:t>
            </a:r>
            <a:r>
              <a:rPr lang="ru-RU" dirty="0" err="1" smtClean="0"/>
              <a:t>міста</a:t>
            </a:r>
            <a:r>
              <a:rPr lang="ru-RU" dirty="0" smtClean="0"/>
              <a:t> вода </a:t>
            </a:r>
            <a:r>
              <a:rPr lang="ru-RU" dirty="0" err="1" smtClean="0"/>
              <a:t>неоднакова</a:t>
            </a:r>
            <a:r>
              <a:rPr lang="ru-RU" dirty="0" smtClean="0"/>
              <a:t>.</a:t>
            </a:r>
            <a:r>
              <a:rPr lang="uk-UA" dirty="0" smtClean="0"/>
              <a:t> Так як місту не вистачає достатнього об‘єму води з свердловин - різницю компенсують  з самої річки.</a:t>
            </a:r>
            <a:endParaRPr lang="uk-UA" dirty="0"/>
          </a:p>
        </p:txBody>
      </p:sp>
      <p:pic>
        <p:nvPicPr>
          <p:cNvPr id="17410" name="Picture 2" descr="Результат пошуку зображень за запитом &quot;тис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268760"/>
            <a:ext cx="2987824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Результат пошуку зображень за запитом &quot;шаблон презентаційво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МАТЕРІАЛ ТА МЕТОДИКА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Дослідження стану токсичності питної води та природних вод у м. Виноградів та с. Велика </a:t>
            </a:r>
            <a:r>
              <a:rPr lang="uk-UA" dirty="0" err="1" smtClean="0"/>
              <a:t>Копаня</a:t>
            </a:r>
            <a:r>
              <a:rPr lang="uk-UA" dirty="0" smtClean="0"/>
              <a:t> проводили методом </a:t>
            </a:r>
            <a:r>
              <a:rPr lang="uk-UA" dirty="0" err="1" smtClean="0"/>
              <a:t>біотестування</a:t>
            </a:r>
            <a:r>
              <a:rPr lang="uk-UA" dirty="0" smtClean="0"/>
              <a:t> з використанням тест-об’єктів дафнії (</a:t>
            </a:r>
            <a:r>
              <a:rPr lang="uk-UA" dirty="0" err="1" smtClean="0"/>
              <a:t>Daphnia</a:t>
            </a:r>
            <a:r>
              <a:rPr lang="uk-UA" dirty="0" smtClean="0"/>
              <a:t> </a:t>
            </a:r>
            <a:r>
              <a:rPr lang="uk-UA" dirty="0" err="1" smtClean="0"/>
              <a:t>magna</a:t>
            </a:r>
            <a:r>
              <a:rPr lang="uk-UA" dirty="0" smtClean="0"/>
              <a:t> </a:t>
            </a:r>
            <a:r>
              <a:rPr lang="uk-UA" dirty="0" err="1" smtClean="0"/>
              <a:t>str</a:t>
            </a:r>
            <a:r>
              <a:rPr lang="en-US" dirty="0" err="1" smtClean="0"/>
              <a:t>aus</a:t>
            </a:r>
            <a:r>
              <a:rPr lang="uk-UA" dirty="0" smtClean="0"/>
              <a:t>.)  Зразки питної води та природних водойм:</a:t>
            </a:r>
          </a:p>
          <a:p>
            <a:endParaRPr lang="uk-UA" b="1" dirty="0" smtClean="0">
              <a:solidFill>
                <a:srgbClr val="C00000"/>
              </a:solidFill>
            </a:endParaRPr>
          </a:p>
          <a:p>
            <a:endParaRPr lang="uk-UA" b="1" dirty="0" smtClean="0">
              <a:solidFill>
                <a:srgbClr val="C00000"/>
              </a:solidFill>
            </a:endParaRPr>
          </a:p>
          <a:p>
            <a:r>
              <a:rPr lang="uk-UA" b="1" dirty="0" smtClean="0">
                <a:solidFill>
                  <a:srgbClr val="C00000"/>
                </a:solidFill>
              </a:rPr>
              <a:t>№1</a:t>
            </a:r>
            <a:r>
              <a:rPr lang="uk-UA" dirty="0" smtClean="0"/>
              <a:t> </a:t>
            </a:r>
            <a:r>
              <a:rPr lang="uk-UA" dirty="0" err="1" smtClean="0"/>
              <a:t>–</a:t>
            </a:r>
            <a:r>
              <a:rPr lang="uk-UA" b="1" dirty="0" err="1" smtClean="0"/>
              <a:t>контроль</a:t>
            </a:r>
            <a:r>
              <a:rPr lang="uk-UA" b="1" dirty="0" smtClean="0"/>
              <a:t>; 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№2</a:t>
            </a:r>
            <a:r>
              <a:rPr lang="uk-UA" b="1" dirty="0" smtClean="0"/>
              <a:t>-р.Тиса;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№3</a:t>
            </a:r>
            <a:r>
              <a:rPr lang="uk-UA" b="1" dirty="0" smtClean="0"/>
              <a:t>-р.Гасшпарка;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№4</a:t>
            </a:r>
            <a:r>
              <a:rPr lang="uk-UA" b="1" dirty="0" smtClean="0"/>
              <a:t>-питна вода з водопроводу </a:t>
            </a:r>
            <a:r>
              <a:rPr lang="uk-UA" b="1" dirty="0" err="1" smtClean="0"/>
              <a:t>м.Виноградів</a:t>
            </a:r>
            <a:r>
              <a:rPr lang="uk-UA" b="1" dirty="0" smtClean="0"/>
              <a:t>;</a:t>
            </a:r>
          </a:p>
          <a:p>
            <a:pPr>
              <a:buNone/>
            </a:pPr>
            <a:r>
              <a:rPr lang="uk-UA" b="1" dirty="0" smtClean="0"/>
              <a:t>     </a:t>
            </a:r>
            <a:r>
              <a:rPr lang="uk-UA" b="1" dirty="0" smtClean="0">
                <a:solidFill>
                  <a:srgbClr val="C00000"/>
                </a:solidFill>
              </a:rPr>
              <a:t>№5</a:t>
            </a:r>
            <a:r>
              <a:rPr lang="uk-UA" b="1" dirty="0" smtClean="0"/>
              <a:t> питна вода з водопроводу </a:t>
            </a:r>
            <a:r>
              <a:rPr lang="uk-UA" b="1" dirty="0" err="1" smtClean="0"/>
              <a:t>с.Велика</a:t>
            </a:r>
            <a:r>
              <a:rPr lang="uk-UA" b="1" dirty="0" smtClean="0"/>
              <a:t> </a:t>
            </a:r>
            <a:r>
              <a:rPr lang="uk-UA" b="1" dirty="0" err="1" smtClean="0"/>
              <a:t>Копаня</a:t>
            </a:r>
            <a:r>
              <a:rPr lang="uk-UA" b="1" dirty="0" smtClean="0"/>
              <a:t> .</a:t>
            </a:r>
          </a:p>
          <a:p>
            <a:endParaRPr lang="uk-UA" dirty="0"/>
          </a:p>
        </p:txBody>
      </p:sp>
      <p:pic>
        <p:nvPicPr>
          <p:cNvPr id="5" name="Рисунок 4" descr="C:\Users\Bordash\Downloads\image1 (32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068960"/>
            <a:ext cx="376582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1" name="Picture 11" descr="C:\Users\Bordash\Pictures\drop-of-water-2413020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237312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Для кожного місця відбору проб питної води та </a:t>
            </a:r>
            <a:r>
              <a:rPr lang="uk-UA" b="1" dirty="0" err="1" smtClean="0">
                <a:solidFill>
                  <a:srgbClr val="FFFF00"/>
                </a:solidFill>
              </a:rPr>
              <a:t>природніх</a:t>
            </a:r>
            <a:r>
              <a:rPr lang="uk-UA" b="1" dirty="0" smtClean="0">
                <a:solidFill>
                  <a:srgbClr val="FFFF00"/>
                </a:solidFill>
              </a:rPr>
              <a:t> водойм, тобто досліджуваної ділянки, за наведеною формулою розраховували індекс токсичності: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I</a:t>
            </a:r>
            <a:r>
              <a:rPr lang="uk-UA" b="1" dirty="0" smtClean="0">
                <a:solidFill>
                  <a:srgbClr val="FFFF00"/>
                </a:solidFill>
              </a:rPr>
              <a:t>т = 100 (І</a:t>
            </a:r>
            <a:r>
              <a:rPr lang="uk-UA" b="1" baseline="-25000" dirty="0" smtClean="0">
                <a:solidFill>
                  <a:srgbClr val="FFFF00"/>
                </a:solidFill>
              </a:rPr>
              <a:t>0</a:t>
            </a:r>
            <a:r>
              <a:rPr lang="uk-UA" b="1" dirty="0" smtClean="0">
                <a:solidFill>
                  <a:srgbClr val="FFFF00"/>
                </a:solidFill>
              </a:rPr>
              <a:t> – </a:t>
            </a:r>
            <a:r>
              <a:rPr lang="ru-RU" b="1" dirty="0" smtClean="0">
                <a:solidFill>
                  <a:srgbClr val="FFFF00"/>
                </a:solidFill>
              </a:rPr>
              <a:t>I</a:t>
            </a:r>
            <a:r>
              <a:rPr lang="uk-UA" b="1" dirty="0" smtClean="0">
                <a:solidFill>
                  <a:srgbClr val="FFFF00"/>
                </a:solidFill>
              </a:rPr>
              <a:t>) / І</a:t>
            </a:r>
            <a:r>
              <a:rPr lang="uk-UA" b="1" baseline="-25000" dirty="0" smtClean="0">
                <a:solidFill>
                  <a:srgbClr val="FFFF00"/>
                </a:solidFill>
              </a:rPr>
              <a:t>0</a:t>
            </a:r>
            <a:r>
              <a:rPr lang="uk-UA" b="1" dirty="0" smtClean="0">
                <a:solidFill>
                  <a:srgbClr val="FFFF00"/>
                </a:solidFill>
              </a:rPr>
              <a:t>, де: </a:t>
            </a:r>
            <a:r>
              <a:rPr lang="uk-UA" b="1" dirty="0" err="1" smtClean="0">
                <a:solidFill>
                  <a:srgbClr val="FFFF00"/>
                </a:solidFill>
              </a:rPr>
              <a:t>Іт</a:t>
            </a:r>
            <a:r>
              <a:rPr lang="uk-UA" b="1" dirty="0" smtClean="0">
                <a:solidFill>
                  <a:srgbClr val="FFFF00"/>
                </a:solidFill>
              </a:rPr>
              <a:t> – індекс токсичності; І</a:t>
            </a:r>
            <a:r>
              <a:rPr lang="uk-UA" b="1" baseline="-25000" dirty="0" smtClean="0">
                <a:solidFill>
                  <a:srgbClr val="FFFF00"/>
                </a:solidFill>
              </a:rPr>
              <a:t>0</a:t>
            </a:r>
            <a:r>
              <a:rPr lang="uk-UA" b="1" dirty="0" smtClean="0">
                <a:solidFill>
                  <a:srgbClr val="FFFF00"/>
                </a:solidFill>
              </a:rPr>
              <a:t> – кількість живих дафній на контролі (; І – кількість живих дафній у досліді. </a:t>
            </a:r>
            <a:r>
              <a:rPr lang="ru-RU" b="1" dirty="0" smtClean="0">
                <a:solidFill>
                  <a:srgbClr val="FFFF00"/>
                </a:solidFill>
              </a:rPr>
              <a:t>До </a:t>
            </a:r>
            <a:r>
              <a:rPr lang="ru-RU" b="1" dirty="0" err="1" smtClean="0">
                <a:solidFill>
                  <a:srgbClr val="FFFF00"/>
                </a:solidFill>
              </a:rPr>
              <a:t>уваги</a:t>
            </a:r>
            <a:r>
              <a:rPr lang="ru-RU" b="1" dirty="0" smtClean="0">
                <a:solidFill>
                  <a:srgbClr val="FFFF00"/>
                </a:solidFill>
              </a:rPr>
              <a:t> брали </a:t>
            </a:r>
            <a:r>
              <a:rPr lang="ru-RU" b="1" dirty="0" err="1" smtClean="0">
                <a:solidFill>
                  <a:srgbClr val="FFFF00"/>
                </a:solidFill>
              </a:rPr>
              <a:t>такі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рівні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токсичності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питної</a:t>
            </a:r>
            <a:r>
              <a:rPr lang="ru-RU" b="1" dirty="0" smtClean="0">
                <a:solidFill>
                  <a:srgbClr val="FFFF00"/>
                </a:solidFill>
              </a:rPr>
              <a:t> води : </a:t>
            </a:r>
            <a:endParaRPr lang="uk-UA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/>
              <a:t>• </a:t>
            </a:r>
            <a:r>
              <a:rPr lang="ru-RU" b="1" dirty="0" err="1" smtClean="0"/>
              <a:t>Іт</a:t>
            </a:r>
            <a:r>
              <a:rPr lang="ru-RU" b="1" dirty="0" smtClean="0"/>
              <a:t> &lt; 20 – </a:t>
            </a:r>
            <a:r>
              <a:rPr lang="ru-RU" b="1" dirty="0" err="1" smtClean="0"/>
              <a:t>допустимий</a:t>
            </a:r>
            <a:r>
              <a:rPr lang="ru-RU" b="1" dirty="0" smtClean="0"/>
              <a:t> </a:t>
            </a:r>
            <a:r>
              <a:rPr lang="ru-RU" b="1" dirty="0" err="1" smtClean="0"/>
              <a:t>рівень</a:t>
            </a:r>
            <a:r>
              <a:rPr lang="ru-RU" b="1" dirty="0" smtClean="0"/>
              <a:t> </a:t>
            </a:r>
            <a:r>
              <a:rPr lang="ru-RU" b="1" dirty="0" err="1" smtClean="0"/>
              <a:t>токсичності</a:t>
            </a:r>
            <a:r>
              <a:rPr lang="ru-RU" b="1" dirty="0" smtClean="0"/>
              <a:t>; </a:t>
            </a:r>
            <a:endParaRPr lang="uk-UA" b="1" dirty="0" smtClean="0"/>
          </a:p>
          <a:p>
            <a:pPr>
              <a:buNone/>
            </a:pPr>
            <a:r>
              <a:rPr lang="ru-RU" b="1" dirty="0" smtClean="0"/>
              <a:t>• </a:t>
            </a:r>
            <a:r>
              <a:rPr lang="ru-RU" b="1" dirty="0" err="1" smtClean="0"/>
              <a:t>Іт</a:t>
            </a:r>
            <a:r>
              <a:rPr lang="ru-RU" b="1" dirty="0" smtClean="0"/>
              <a:t> = 21–50 – токсична; </a:t>
            </a:r>
            <a:endParaRPr lang="uk-UA" b="1" dirty="0" smtClean="0"/>
          </a:p>
          <a:p>
            <a:pPr>
              <a:buNone/>
            </a:pPr>
            <a:r>
              <a:rPr lang="ru-RU" b="1" dirty="0" smtClean="0"/>
              <a:t>• </a:t>
            </a:r>
            <a:r>
              <a:rPr lang="ru-RU" b="1" dirty="0" err="1" smtClean="0"/>
              <a:t>Іт</a:t>
            </a:r>
            <a:r>
              <a:rPr lang="ru-RU" b="1" dirty="0" smtClean="0"/>
              <a:t> &gt;51 – сильно токсична. </a:t>
            </a:r>
            <a:endParaRPr lang="uk-UA" b="1" dirty="0" smtClean="0"/>
          </a:p>
          <a:p>
            <a:endParaRPr lang="uk-UA" dirty="0"/>
          </a:p>
        </p:txBody>
      </p:sp>
      <p:sp>
        <p:nvSpPr>
          <p:cNvPr id="15362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364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366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368" name="AutoShape 8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370" name="AutoShape 10" descr="Капля Воды, Спрей, Всплеск, Жидкость, Капать, 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Bordash\Pictures\drop-of-water-2413020_960_7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728192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 smtClean="0">
                <a:solidFill>
                  <a:srgbClr val="FFFF00"/>
                </a:solidFill>
              </a:rPr>
              <a:t> 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Оцінювання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питної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води за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санітарно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токсикологічними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показниками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здійснювали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триразовій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повторності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У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кожну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ємність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водою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поміщали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1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дафній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подальшою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фіксацією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кількості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живих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особин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через 24, 36, 48, 72 та 96 год.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  При мінімальних затратах роботи цей метод дає результати вже після 2 – 3 днів.  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C:\Users\Bordash\Downloads\image1 (38)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204864"/>
            <a:ext cx="27718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ordash\Downloads\image1 (37)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708920"/>
            <a:ext cx="2664296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Bordash\Downloads\image1 (34)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956670"/>
            <a:ext cx="2736304" cy="290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4677</TotalTime>
  <Words>925</Words>
  <Application>Microsoft Office PowerPoint</Application>
  <PresentationFormat>Экран (4:3)</PresentationFormat>
  <Paragraphs>139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 Структура роботи: </vt:lpstr>
      <vt:lpstr>Мета і завдання дослідження</vt:lpstr>
      <vt:lpstr>Презентация PowerPoint</vt:lpstr>
      <vt:lpstr>Принцип біотесту</vt:lpstr>
      <vt:lpstr>Характеристика якості питної води</vt:lpstr>
      <vt:lpstr>МАТЕРІАЛ ТА МЕТОДИКА </vt:lpstr>
      <vt:lpstr>Презентация PowerPoint</vt:lpstr>
      <vt:lpstr>  Оцінювання питної води за санітарно - токсикологічними показниками здійснювали у триразовій повторності. У кожну ємність з водою поміщали 11 дафній з подальшою фіксацією кількості живих особин через 24, 36, 48, 72 та 96 год.   При мінімальних затратах роботи цей метод дає результати вже після 2 – 3 днів.   </vt:lpstr>
      <vt:lpstr> Результати біотестування питної води м. Виноградів та  с. Велика Копаня (за тест-об’єктом дафнія (Daphnia magna straus.) </vt:lpstr>
      <vt:lpstr> Результати біотестування природніх вод р.Тиса та р.Гашпарка  (м. Виноградів та с.Велика Копаня) за тест-об’єктом дафнії (Daphnia magna straus) </vt:lpstr>
      <vt:lpstr>Результати біотестування </vt:lpstr>
      <vt:lpstr> ВИСНОВКИ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Міністерство освіти і науки України Департамент освіти і науки Закарпатської облдержадміністрації Управління освіти, молоді та спорту  Виноградівської райдержадміністрації Виноградівська філія МАН</dc:title>
  <dc:creator>Bordash</dc:creator>
  <cp:lastModifiedBy>МАН</cp:lastModifiedBy>
  <cp:revision>10</cp:revision>
  <dcterms:created xsi:type="dcterms:W3CDTF">2018-02-02T12:26:40Z</dcterms:created>
  <dcterms:modified xsi:type="dcterms:W3CDTF">2018-04-12T10:40:18Z</dcterms:modified>
</cp:coreProperties>
</file>