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663701759502284"/>
          <c:y val="6.0723277267676928E-2"/>
          <c:w val="0.79281897054534844"/>
          <c:h val="0.8382954351548956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19.окт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3"/>
                <c:pt idx="0">
                  <c:v>Контроль</c:v>
                </c:pt>
                <c:pt idx="1">
                  <c:v>200 м. </c:v>
                </c:pt>
                <c:pt idx="2">
                  <c:v>700 м.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40</c:v>
                </c:pt>
                <c:pt idx="1">
                  <c:v>20</c:v>
                </c:pt>
                <c:pt idx="2">
                  <c:v>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25.окт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3"/>
                <c:pt idx="0">
                  <c:v>Контроль</c:v>
                </c:pt>
                <c:pt idx="1">
                  <c:v>200 м. </c:v>
                </c:pt>
                <c:pt idx="2">
                  <c:v>700 м.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58</c:v>
                </c:pt>
                <c:pt idx="1">
                  <c:v>28</c:v>
                </c:pt>
                <c:pt idx="2">
                  <c:v>32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31.окт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3"/>
                <c:pt idx="0">
                  <c:v>Контроль</c:v>
                </c:pt>
                <c:pt idx="1">
                  <c:v>200 м. </c:v>
                </c:pt>
                <c:pt idx="2">
                  <c:v>700 м.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60</c:v>
                </c:pt>
                <c:pt idx="1">
                  <c:v>29</c:v>
                </c:pt>
                <c:pt idx="2">
                  <c:v>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8834176"/>
        <c:axId val="33055872"/>
        <c:axId val="0"/>
      </c:bar3DChart>
      <c:catAx>
        <c:axId val="108834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3055872"/>
        <c:crosses val="autoZero"/>
        <c:auto val="1"/>
        <c:lblAlgn val="ctr"/>
        <c:lblOffset val="100"/>
        <c:noMultiLvlLbl val="0"/>
      </c:catAx>
      <c:valAx>
        <c:axId val="330558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88341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19.окт</c:v>
                </c:pt>
              </c:strCache>
            </c:strRef>
          </c:tx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3"/>
                <c:pt idx="0">
                  <c:v>Контроль</c:v>
                </c:pt>
                <c:pt idx="1">
                  <c:v>200 м. від сміттєзвалища</c:v>
                </c:pt>
                <c:pt idx="2">
                  <c:v>700 м. від сміттєзвалища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40</c:v>
                </c:pt>
                <c:pt idx="1">
                  <c:v>20</c:v>
                </c:pt>
                <c:pt idx="2">
                  <c:v>11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A0E56-9444-4246-B03E-33B19E90C5DC}" type="datetimeFigureOut">
              <a:rPr lang="uk-UA" smtClean="0"/>
              <a:t>13.04.2018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3BE70-3889-4F8A-B80C-25158DBBB0A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A0E56-9444-4246-B03E-33B19E90C5DC}" type="datetimeFigureOut">
              <a:rPr lang="uk-UA" smtClean="0"/>
              <a:t>13.04.2018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3BE70-3889-4F8A-B80C-25158DBBB0A0}" type="slidenum">
              <a:rPr lang="uk-UA" smtClean="0"/>
              <a:t>‹#›</a:t>
            </a:fld>
            <a:endParaRPr lang="uk-U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A0E56-9444-4246-B03E-33B19E90C5DC}" type="datetimeFigureOut">
              <a:rPr lang="uk-UA" smtClean="0"/>
              <a:t>13.04.2018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3BE70-3889-4F8A-B80C-25158DBBB0A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A0E56-9444-4246-B03E-33B19E90C5DC}" type="datetimeFigureOut">
              <a:rPr lang="uk-UA" smtClean="0"/>
              <a:t>13.04.2018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3BE70-3889-4F8A-B80C-25158DBBB0A0}" type="slidenum">
              <a:rPr lang="uk-UA" smtClean="0"/>
              <a:t>‹#›</a:t>
            </a:fld>
            <a:endParaRPr lang="uk-U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A0E56-9444-4246-B03E-33B19E90C5DC}" type="datetimeFigureOut">
              <a:rPr lang="uk-UA" smtClean="0"/>
              <a:t>13.04.2018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3BE70-3889-4F8A-B80C-25158DBBB0A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A0E56-9444-4246-B03E-33B19E90C5DC}" type="datetimeFigureOut">
              <a:rPr lang="uk-UA" smtClean="0"/>
              <a:t>13.04.2018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3BE70-3889-4F8A-B80C-25158DBBB0A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A0E56-9444-4246-B03E-33B19E90C5DC}" type="datetimeFigureOut">
              <a:rPr lang="uk-UA" smtClean="0"/>
              <a:t>13.04.2018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3BE70-3889-4F8A-B80C-25158DBBB0A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A0E56-9444-4246-B03E-33B19E90C5DC}" type="datetimeFigureOut">
              <a:rPr lang="uk-UA" smtClean="0"/>
              <a:t>13.04.2018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3BE70-3889-4F8A-B80C-25158DBBB0A0}" type="slidenum">
              <a:rPr lang="uk-UA" smtClean="0"/>
              <a:t>‹#›</a:t>
            </a:fld>
            <a:endParaRPr lang="uk-U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A0E56-9444-4246-B03E-33B19E90C5DC}" type="datetimeFigureOut">
              <a:rPr lang="uk-UA" smtClean="0"/>
              <a:t>13.04.2018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3BE70-3889-4F8A-B80C-25158DBBB0A0}" type="slidenum">
              <a:rPr lang="uk-UA" smtClean="0"/>
              <a:t>‹#›</a:t>
            </a:fld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A0E56-9444-4246-B03E-33B19E90C5DC}" type="datetimeFigureOut">
              <a:rPr lang="uk-UA" smtClean="0"/>
              <a:t>13.04.2018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3BE70-3889-4F8A-B80C-25158DBBB0A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A0E56-9444-4246-B03E-33B19E90C5DC}" type="datetimeFigureOut">
              <a:rPr lang="uk-UA" smtClean="0"/>
              <a:t>13.04.2018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3BE70-3889-4F8A-B80C-25158DBBB0A0}" type="slidenum">
              <a:rPr lang="uk-UA" smtClean="0"/>
              <a:t>‹#›</a:t>
            </a:fld>
            <a:endParaRPr lang="uk-UA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FA5A0E56-9444-4246-B03E-33B19E90C5DC}" type="datetimeFigureOut">
              <a:rPr lang="uk-UA" smtClean="0"/>
              <a:t>13.04.2018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F83BE70-3889-4F8A-B80C-25158DBBB0A0}" type="slidenum">
              <a:rPr lang="uk-UA" smtClean="0"/>
              <a:t>‹#›</a:t>
            </a:fld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7" y="1556792"/>
            <a:ext cx="7884864" cy="48965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3200" dirty="0" smtClean="0"/>
              <a:t>  </a:t>
            </a:r>
            <a:r>
              <a:rPr lang="uk-UA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  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Вплив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води на </a:t>
            </a:r>
            <a:r>
              <a:rPr lang="ru-RU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цибулі</a:t>
            </a:r>
            <a:r>
              <a:rPr 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ріпчастої</a:t>
            </a:r>
            <a:endParaRPr lang="ru-RU" b="1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Виконала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Вільчанської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загальноосвітньої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І-ІІІ ст.</a:t>
            </a:r>
          </a:p>
          <a:p>
            <a:pPr marL="0" indent="0">
              <a:buNone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Вовчанської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районної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ради</a:t>
            </a:r>
          </a:p>
          <a:p>
            <a:pPr marL="0" indent="0">
              <a:buNone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Харківської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Мамедова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Анастасія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Андріївна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</a:t>
            </a:r>
          </a:p>
          <a:p>
            <a:pPr marL="0" indent="0">
              <a:buNone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Учиттель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хімії</a:t>
            </a:r>
            <a:r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Гладун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Т.А.                                                                 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252728"/>
          </a:xfrm>
        </p:spPr>
        <p:txBody>
          <a:bodyPr>
            <a:no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 інтерактивний конкурс « МАН-Юніор Дослідник»</a:t>
            </a:r>
            <a:b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Номінація: Еколог-юніор</a:t>
            </a:r>
          </a:p>
        </p:txBody>
      </p:sp>
      <p:pic>
        <p:nvPicPr>
          <p:cNvPr id="4" name="Picture 2" descr="C:\Users\МОАУ СОШ№13-24\Desktop\лук.jpg"/>
          <p:cNvPicPr>
            <a:picLocks noChangeAspect="1" noChangeArrowheads="1"/>
          </p:cNvPicPr>
          <p:nvPr/>
        </p:nvPicPr>
        <p:blipFill rotWithShape="1">
          <a:blip r:embed="rId2" cstate="print"/>
          <a:srcRect l="13478" b="10275"/>
          <a:stretch/>
        </p:blipFill>
        <p:spPr bwMode="auto">
          <a:xfrm>
            <a:off x="6372200" y="2708920"/>
            <a:ext cx="2664295" cy="3456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588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6505" y="1844824"/>
            <a:ext cx="8424936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/>
              <a:t>Ще на зорі своєї історії люди усвідомлювали велике значення водної стихії. Вода - це цілитель. Стародавні греки зображували богиню здоров'я  </a:t>
            </a:r>
            <a:r>
              <a:rPr lang="uk-UA" sz="2000" dirty="0" err="1" smtClean="0"/>
              <a:t>Гігією</a:t>
            </a:r>
            <a:r>
              <a:rPr lang="uk-UA" sz="2000" dirty="0" smtClean="0"/>
              <a:t>  у вигляді прекрасної молодої жінки з чашею води в руці. Вода - це магія. У християнських обрядах хрещення  воді приписують магічні властивості «очищення». Про людину, яка вгадала  події, часто кажуть: «Як у воду дивилася». </a:t>
            </a:r>
          </a:p>
          <a:p>
            <a:pPr algn="just"/>
            <a:r>
              <a:rPr lang="uk-UA" sz="2000" dirty="0" smtClean="0"/>
              <a:t> Це підтверджують і міфи різних народів, і філософські умовиводи древніх, які зрозуміли беззаперечну істину: «без води немає, і не може бути життя».</a:t>
            </a:r>
          </a:p>
          <a:p>
            <a:pPr algn="just"/>
            <a:r>
              <a:rPr lang="uk-UA" sz="2000" dirty="0" smtClean="0"/>
              <a:t>На початку ХХІ століття стан забруднення водних систем визначається тенденцією до його інтенсивного зростання. Сутність окресленої небезпеки полягає в тому, що в багатьох районах забруднення рік та озер перевищує їхню здатність до самоочищення, що зумовлює, природно, зменшення ресурсів прісної води. </a:t>
            </a:r>
          </a:p>
          <a:p>
            <a:pPr algn="just"/>
            <a:r>
              <a:rPr lang="ru-RU" sz="2000" dirty="0" err="1" smtClean="0"/>
              <a:t>Жителі</a:t>
            </a:r>
            <a:r>
              <a:rPr lang="ru-RU" sz="2000" dirty="0" smtClean="0"/>
              <a:t> селища  </a:t>
            </a:r>
            <a:r>
              <a:rPr lang="ru-RU" sz="2000" dirty="0" err="1" smtClean="0"/>
              <a:t>шукають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альтернативні</a:t>
            </a:r>
            <a:r>
              <a:rPr lang="ru-RU" sz="2000" dirty="0" smtClean="0"/>
              <a:t> </a:t>
            </a:r>
            <a:r>
              <a:rPr lang="ru-RU" sz="2000" dirty="0" err="1" smtClean="0"/>
              <a:t>джерела</a:t>
            </a:r>
            <a:r>
              <a:rPr lang="ru-RU" sz="2000" dirty="0" smtClean="0"/>
              <a:t> чистой води.</a:t>
            </a:r>
          </a:p>
        </p:txBody>
      </p:sp>
    </p:spTree>
    <p:extLst>
      <p:ext uri="{BB962C8B-B14F-4D97-AF65-F5344CB8AC3E}">
        <p14:creationId xmlns:p14="http://schemas.microsoft.com/office/powerpoint/2010/main" val="3174060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9228" y="548680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Вода - </a:t>
            </a:r>
            <a:r>
              <a:rPr lang="ru-RU" b="1" dirty="0" err="1"/>
              <a:t>сік</a:t>
            </a:r>
            <a:r>
              <a:rPr lang="ru-RU" b="1" dirty="0"/>
              <a:t> </a:t>
            </a:r>
            <a:r>
              <a:rPr lang="ru-RU" b="1" dirty="0" err="1"/>
              <a:t>життя</a:t>
            </a:r>
            <a:r>
              <a:rPr lang="ru-RU" b="1" dirty="0"/>
              <a:t>. 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2400" dirty="0"/>
              <a:t>Леонардо да </a:t>
            </a:r>
            <a:r>
              <a:rPr lang="ru-RU" sz="2400" dirty="0" err="1"/>
              <a:t>Вінчі</a:t>
            </a:r>
            <a:r>
              <a:rPr lang="ru-RU" sz="3600" dirty="0"/>
              <a:t>.</a:t>
            </a:r>
            <a:br>
              <a:rPr lang="ru-RU" sz="3600" dirty="0"/>
            </a:b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844824"/>
            <a:ext cx="799288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000" b="1" dirty="0" smtClean="0"/>
              <a:t>Проблема:</a:t>
            </a:r>
            <a:endParaRPr lang="ru-RU" sz="2000" dirty="0" smtClean="0"/>
          </a:p>
          <a:p>
            <a:pPr algn="just"/>
            <a:r>
              <a:rPr lang="ru-RU" sz="2000" dirty="0" smtClean="0"/>
              <a:t>Вода, як </a:t>
            </a:r>
            <a:r>
              <a:rPr lang="ru-RU" sz="2000" dirty="0" err="1" smtClean="0"/>
              <a:t>активне</a:t>
            </a:r>
            <a:r>
              <a:rPr lang="ru-RU" sz="2000" dirty="0" smtClean="0"/>
              <a:t> </a:t>
            </a:r>
            <a:r>
              <a:rPr lang="ru-RU" sz="2000" dirty="0" err="1" smtClean="0"/>
              <a:t>середовище</a:t>
            </a:r>
            <a:r>
              <a:rPr lang="ru-RU" sz="2000" dirty="0" smtClean="0"/>
              <a:t>  </a:t>
            </a:r>
            <a:r>
              <a:rPr lang="ru-RU" sz="2000" dirty="0" err="1" smtClean="0"/>
              <a:t>життя</a:t>
            </a:r>
            <a:r>
              <a:rPr lang="ru-RU" sz="2000" dirty="0" smtClean="0"/>
              <a:t>. </a:t>
            </a:r>
          </a:p>
          <a:p>
            <a:pPr algn="just"/>
            <a:r>
              <a:rPr lang="ru-RU" sz="2000" dirty="0" err="1" smtClean="0"/>
              <a:t>Забезпечення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біологічних</a:t>
            </a:r>
            <a:r>
              <a:rPr lang="ru-RU" sz="2000" dirty="0" smtClean="0"/>
              <a:t> систем </a:t>
            </a:r>
            <a:r>
              <a:rPr lang="ru-RU" sz="2000" dirty="0" err="1" smtClean="0"/>
              <a:t>якісною</a:t>
            </a:r>
            <a:r>
              <a:rPr lang="ru-RU" sz="2000" dirty="0" smtClean="0"/>
              <a:t> </a:t>
            </a:r>
            <a:r>
              <a:rPr lang="ru-RU" sz="2000" dirty="0" err="1" smtClean="0"/>
              <a:t>водю</a:t>
            </a:r>
            <a:r>
              <a:rPr lang="ru-RU" sz="2000" dirty="0" smtClean="0"/>
              <a:t>.</a:t>
            </a:r>
            <a:r>
              <a:rPr lang="ru-RU" sz="2000" i="1" dirty="0" smtClean="0"/>
              <a:t> </a:t>
            </a:r>
            <a:endParaRPr lang="ru-RU" sz="2000" dirty="0" smtClean="0"/>
          </a:p>
          <a:p>
            <a:pPr algn="just">
              <a:buNone/>
            </a:pPr>
            <a:r>
              <a:rPr lang="ru-RU" sz="2000" b="1" dirty="0" smtClean="0"/>
              <a:t>Мета:</a:t>
            </a:r>
            <a:endParaRPr lang="ru-RU" sz="2000" dirty="0" smtClean="0"/>
          </a:p>
          <a:p>
            <a:pPr algn="just"/>
            <a:r>
              <a:rPr lang="uk-UA" sz="2000" dirty="0" smtClean="0"/>
              <a:t> дослідження якості  колодязної води  </a:t>
            </a:r>
            <a:r>
              <a:rPr lang="uk-UA" sz="2000" dirty="0" err="1" smtClean="0"/>
              <a:t>антропогенно</a:t>
            </a:r>
            <a:r>
              <a:rPr lang="uk-UA" sz="2000" dirty="0" smtClean="0"/>
              <a:t> навантажених околиць смт. </a:t>
            </a:r>
            <a:r>
              <a:rPr lang="uk-UA" sz="2000" dirty="0" err="1" smtClean="0"/>
              <a:t>Вільча</a:t>
            </a:r>
            <a:r>
              <a:rPr lang="uk-UA" sz="2000" dirty="0" smtClean="0"/>
              <a:t>  та водопровідної води за ростом коренів цибулі ріпчастої</a:t>
            </a:r>
            <a:endParaRPr lang="ru-RU" sz="2000" dirty="0" smtClean="0"/>
          </a:p>
          <a:p>
            <a:pPr algn="just">
              <a:buNone/>
            </a:pPr>
            <a:r>
              <a:rPr lang="ru-RU" sz="2000" b="1" dirty="0" smtClean="0"/>
              <a:t>За</a:t>
            </a:r>
            <a:r>
              <a:rPr lang="uk-UA" sz="2000" b="1" dirty="0" err="1" smtClean="0"/>
              <a:t>вдання</a:t>
            </a:r>
            <a:r>
              <a:rPr lang="uk-UA" sz="2000" b="1" dirty="0" smtClean="0"/>
              <a:t> дослідження</a:t>
            </a:r>
            <a:r>
              <a:rPr lang="ru-RU" sz="2000" b="1" dirty="0" smtClean="0"/>
              <a:t>:</a:t>
            </a:r>
            <a:endParaRPr lang="ru-RU" sz="2000" dirty="0" smtClean="0"/>
          </a:p>
          <a:p>
            <a:pPr fontAlgn="t"/>
            <a:r>
              <a:rPr lang="uk-UA" sz="2000" dirty="0" smtClean="0"/>
              <a:t>Привернути увагу населення до проблеми чистої питної води.</a:t>
            </a:r>
          </a:p>
          <a:p>
            <a:pPr fontAlgn="t"/>
            <a:r>
              <a:rPr lang="uk-UA" sz="2000" dirty="0" smtClean="0"/>
              <a:t> Проаналізувати органолептичні властивості води з різних джерел.</a:t>
            </a:r>
          </a:p>
          <a:p>
            <a:pPr fontAlgn="t"/>
            <a:r>
              <a:rPr lang="uk-UA" sz="2000" dirty="0" smtClean="0"/>
              <a:t>Проаналізувати </a:t>
            </a:r>
            <a:r>
              <a:rPr lang="uk-UA" sz="2000" dirty="0" err="1" smtClean="0"/>
              <a:t>біоіндикаційні</a:t>
            </a:r>
            <a:r>
              <a:rPr lang="uk-UA" sz="2000" dirty="0" smtClean="0"/>
              <a:t> методи оцінки якості води.</a:t>
            </a:r>
          </a:p>
          <a:p>
            <a:pPr fontAlgn="t"/>
            <a:r>
              <a:rPr lang="uk-UA" sz="2000" dirty="0" smtClean="0"/>
              <a:t>Проаналізувати вплив різного складу води на</a:t>
            </a:r>
          </a:p>
          <a:p>
            <a:r>
              <a:rPr lang="uk-UA" sz="2000" dirty="0" smtClean="0"/>
              <a:t>життєдіяльність рослинного організму.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99492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91264" cy="1114384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 </a:t>
            </a:r>
            <a:r>
              <a:rPr lang="uk-UA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органоліптичних</a:t>
            </a:r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властивостей води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Органоліптичні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показали,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великої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різниці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типів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проби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досліджуваної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води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слабо-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лужне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і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рекомендуються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для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вживання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людям з нормальною та 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підвищеною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кислотністю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/>
          </a:p>
        </p:txBody>
      </p:sp>
      <p:pic>
        <p:nvPicPr>
          <p:cNvPr id="3" name="tab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1" y="2708920"/>
            <a:ext cx="7920878" cy="349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153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de-DE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Довжина</a:t>
            </a:r>
            <a:r>
              <a:rPr lang="de-DE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корінців</a:t>
            </a:r>
            <a:r>
              <a:rPr lang="de-DE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цибулі</a:t>
            </a:r>
            <a:r>
              <a:rPr lang="de-DE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de-DE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вирощуванні</a:t>
            </a:r>
            <a:r>
              <a:rPr lang="de-DE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de-DE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колодязній</a:t>
            </a:r>
            <a:r>
              <a:rPr lang="de-DE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вул. Харківської</a:t>
            </a:r>
            <a:endParaRPr lang="uk-UA" sz="2400" dirty="0"/>
          </a:p>
        </p:txBody>
      </p:sp>
      <p:pic>
        <p:nvPicPr>
          <p:cNvPr id="3" name="Рисунок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14" t="-8272" r="52396" b="6474"/>
          <a:stretch>
            <a:fillRect/>
          </a:stretch>
        </p:blipFill>
        <p:spPr bwMode="auto">
          <a:xfrm>
            <a:off x="4643437" y="0"/>
            <a:ext cx="422742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2551837"/>
            <a:ext cx="83313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Пригнічення росту коренів цибулі на</a:t>
            </a:r>
            <a:b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воді колодязів порівняно з контролем є показником токсичності. Так, довжина корінців на воді колодязів, розташованих від сміттєзвалища на 200 м та 700 м, становила  відповідно 75% та 76% щодо  контролю </a:t>
            </a:r>
            <a:endParaRPr lang="uk-UA" dirty="0"/>
          </a:p>
        </p:txBody>
      </p:sp>
      <p:pic>
        <p:nvPicPr>
          <p:cNvPr id="5" name="tabl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3752166"/>
            <a:ext cx="8475325" cy="259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730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 якості різних типів води на біологічну систему – ріпчаста цибуля</a:t>
            </a:r>
            <a:endParaRPr lang="uk-UA" sz="3600" dirty="0"/>
          </a:p>
        </p:txBody>
      </p:sp>
      <p:graphicFrame>
        <p:nvGraphicFramePr>
          <p:cNvPr id="3" name="Объект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523700"/>
              </p:ext>
            </p:extLst>
          </p:nvPr>
        </p:nvGraphicFramePr>
        <p:xfrm>
          <a:off x="539552" y="1628800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5726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Діаграма приросту кореневої системи ріпчастої цибулі</a:t>
            </a:r>
            <a:endParaRPr lang="uk-UA" dirty="0"/>
          </a:p>
        </p:txBody>
      </p:sp>
      <p:graphicFrame>
        <p:nvGraphicFramePr>
          <p:cNvPr id="3" name="Объект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09084"/>
              </p:ext>
            </p:extLst>
          </p:nvPr>
        </p:nvGraphicFramePr>
        <p:xfrm>
          <a:off x="683060" y="1844824"/>
          <a:ext cx="8460940" cy="4275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10362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76655" y="1484784"/>
            <a:ext cx="3822192" cy="4641696"/>
          </a:xfrm>
        </p:spPr>
        <p:txBody>
          <a:bodyPr>
            <a:normAutofit fontScale="92500" lnSpcReduction="20000"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результатами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біотестування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колодязна вода району сміттєзвалища порівняно з водопровідною водою має низьку якість. Колодязна вода містить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значну кількість хімічних водорозчинних компонентів, вміст яких зростає при розташуванні колодязя  біля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смітєзвалища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сільськогосподарських угідь, доріг, що  зазнає антропогенного впливу</a:t>
            </a:r>
          </a:p>
          <a:p>
            <a:endParaRPr lang="uk-UA" dirty="0"/>
          </a:p>
        </p:txBody>
      </p:sp>
      <p:pic>
        <p:nvPicPr>
          <p:cNvPr id="5" name="Picture 2" descr="C:\Users\МОАУ СОШ№13-24\Desktop\лук.jpg"/>
          <p:cNvPicPr>
            <a:picLocks noGrp="1"/>
          </p:cNvPicPr>
          <p:nvPr>
            <p:ph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9" r="-39522" b="10737"/>
          <a:stretch/>
        </p:blipFill>
        <p:spPr bwMode="auto">
          <a:xfrm>
            <a:off x="4890226" y="1628800"/>
            <a:ext cx="5082374" cy="42210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265327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45</TotalTime>
  <Words>342</Words>
  <Application>Microsoft Office PowerPoint</Application>
  <PresentationFormat>Экран (4:3)</PresentationFormat>
  <Paragraphs>35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Волна</vt:lpstr>
      <vt:lpstr>Всеукраїнський інтерактивний конкурс « МАН-Юніор Дослідник» Номінація: Еколог-юніор</vt:lpstr>
      <vt:lpstr>Актуальность</vt:lpstr>
      <vt:lpstr>Вода - сік життя.  Леонардо да Вінчі. </vt:lpstr>
      <vt:lpstr>  Вивчення органоліптичних властивостей води. Органоліптичні дослідження показали, що великої різниці у воді різних типів немає, всі проби досліджуваної  води мають слабо-лужне середовище  і рекомендуються  для вживання  людям з нормальною та  підвищеною  кислотністю  шлунка. </vt:lpstr>
      <vt:lpstr>Довжина корінців  цибулі при вирощуванні  на колодязній воді вул. Харківської</vt:lpstr>
      <vt:lpstr>Вплив якості різних типів води на біологічну систему – ріпчаста цибуля</vt:lpstr>
      <vt:lpstr>Діаграма приросту кореневої системи ріпчастої цибулі</vt:lpstr>
      <vt:lpstr>Висновок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Школа</dc:creator>
  <cp:lastModifiedBy>Школа</cp:lastModifiedBy>
  <cp:revision>6</cp:revision>
  <dcterms:created xsi:type="dcterms:W3CDTF">2018-04-10T11:58:42Z</dcterms:created>
  <dcterms:modified xsi:type="dcterms:W3CDTF">2018-04-13T06:46:20Z</dcterms:modified>
</cp:coreProperties>
</file>