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447C8-08FE-41CB-A50C-0FAD6513CF57}" type="datetimeFigureOut">
              <a:rPr lang="uk-UA" smtClean="0"/>
              <a:t>14.04.2018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6AE49-F775-466E-A86F-421023FE03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67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6AE49-F775-466E-A86F-421023FE036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919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2636912"/>
            <a:ext cx="3402013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466688"/>
            <a:ext cx="597666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</a:rPr>
              <a:t>Початок Українського відродження на </a:t>
            </a:r>
            <a:r>
              <a:rPr lang="uk-UA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</a:rPr>
              <a:t>Охтирщині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/>
              </a:rPr>
              <a:t> у 1917 році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3593" y="1166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Охтирський міський центр позашкільної освіти-Мала академія наук учнівської молоді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Сумське територіальне відділення МАН України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0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Users\Виталий\Desktop\Фото Зайка революція\IMG_20180405_084803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2989" y="416300"/>
            <a:ext cx="4096435" cy="502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100OLYMP\P1010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433631"/>
            <a:ext cx="3436584" cy="442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3292" y="4869160"/>
            <a:ext cx="8568952" cy="16850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У місті існував осередок політичної партії есерів, яка була поводирем інтересів українського селянства. Охтирська група УПСР (Української партії соціалістів-революціонерів) мала власний друкований орган під назвою «Голос села». Саме один із її номерів, за 8 серпня 1917 року, і зберігається у фондах Охтирського краєзнавчого музеях.</a:t>
            </a:r>
            <a:endParaRPr lang="uk-UA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290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29" y="0"/>
            <a:ext cx="4572000" cy="45520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Місцеві гімназії, школи та училища сформували власні учнівські організації та створили міське учнівське об’єднання на чолі з М.М.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Познером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. Переважна її кількість була налаштована патріотично. Особливо це стосується Охтирської чоловічої гімназії. Скоріше за все це було пов’язано з тією виховною роботою, яка проводилася у ній ще з 1905 року стараннями директора Р.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Миротворцева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. Тоді ж гімназисти та вчителі гімназії проявили себе як борці за самовизначення української нації, читаючи вголос твори Т.Г.Шевченка.</a:t>
            </a:r>
            <a:endParaRPr lang="uk-UA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10244" name="Picture 4" descr="ÐÐ°ÑÑÐ¸Ð½ÐºÐ¸ Ð¿Ð¾ Ð·Ð°Ð¿ÑÐ¾ÑÑ ÐÑÑÐ¸ÑÑÑÐºÐ° ÑÐ¾Ð»Ð¾Ð²ÑÑÐ° Ð³ÑÐ¼Ð½Ð°Ð·Ñ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537" y="3900514"/>
            <a:ext cx="3066715" cy="230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3453862" cy="211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46" y="764704"/>
            <a:ext cx="3239099" cy="24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7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6503" y="4509120"/>
            <a:ext cx="7632848" cy="13665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Мав місце на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Охтирщині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 і швидкий розвиток українського руху «Просвіти». Революційні події в місті Охтирка описані українським письменником Б.Д.Антоненко-Давидовичем «Нащадки прадідів», «Смерть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», який в 1917-1921 роках очолював Охтирську «Просвіту».</a:t>
            </a:r>
            <a:endParaRPr lang="uk-UA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4100" name="Picture 4" descr="ÐÐ°ÑÑÐ¸Ð½ÐºÐ¸ Ð¿Ð¾ Ð·Ð°Ð¿ÑÐ¾ÑÑ ÐºÐ½Ð¸Ð³Ð° ÐÐ½ÑÐ¾Ð½ÐµÐ½ÐºÐ° ÐÐ°Ð²Ð¸Ð´Ð¾Ð²Ð¸ÑÐ° &quot;Ð½Ð°ÑÐ°Ð´ÐºÐ¸ Ð¿ÑÐ°Ð´ÑÐ´Ñ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24" y="593719"/>
            <a:ext cx="2223678" cy="339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ÐºÐ½Ð¸Ð³Ð° ÐÐ½ÑÐ¾Ð½ÐµÐ½ÐºÐ° ÐÐ°Ð²Ð¸Ð´Ð¾Ð²Ð¸ÑÐ° &quot;Ð½Ð°ÑÐ°Ð´ÐºÐ¸ Ð¿ÑÐ°Ð´ÑÐ´ÑÐ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5969"/>
            <a:ext cx="2844990" cy="379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Ð¾ÑÐ¸Ñ ÐÐ½ÑÐ¾Ð½ÐµÐ½ÐºÐ¾-ÐÐ°Ð²Ð¸Ð´Ð¾Ð²Ð¸Ñ - Ð¡Ð¼ÐµÑÑÑ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3719"/>
            <a:ext cx="2485628" cy="339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4320480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ea typeface="Calibri"/>
                <a:cs typeface="Times New Roman"/>
              </a:rPr>
              <a:t>Українська </a:t>
            </a:r>
            <a:r>
              <a:rPr lang="uk-UA" dirty="0">
                <a:ea typeface="Calibri"/>
                <a:cs typeface="Times New Roman"/>
              </a:rPr>
              <a:t>революція 1917-1921 рр. на </a:t>
            </a:r>
            <a:r>
              <a:rPr lang="uk-UA" dirty="0" err="1">
                <a:ea typeface="Calibri"/>
                <a:cs typeface="Times New Roman"/>
              </a:rPr>
              <a:t>Охтирщині</a:t>
            </a:r>
            <a:r>
              <a:rPr lang="uk-UA" dirty="0">
                <a:ea typeface="Calibri"/>
                <a:cs typeface="Times New Roman"/>
              </a:rPr>
              <a:t> </a:t>
            </a:r>
            <a:r>
              <a:rPr lang="uk-UA" dirty="0" smtClean="0">
                <a:ea typeface="Calibri"/>
                <a:cs typeface="Times New Roman"/>
              </a:rPr>
              <a:t>хронологічно </a:t>
            </a:r>
            <a:r>
              <a:rPr lang="uk-UA" dirty="0">
                <a:ea typeface="Calibri"/>
                <a:cs typeface="Times New Roman"/>
              </a:rPr>
              <a:t>починається у 1917 році, але закінчується значно раніше – 1919 роком, коли до влади на довгий час приходить радянська влада. Внаслідок радянських «чисток» архівів та музейних фондів інформації та матеріалів про Українську революцію зосталося зовсім мало. 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ea typeface="Calibri"/>
                <a:cs typeface="Times New Roman"/>
              </a:rPr>
              <a:t>Наукова новизна роботи</a:t>
            </a:r>
            <a:r>
              <a:rPr lang="uk-UA" dirty="0">
                <a:ea typeface="Times New Roman"/>
                <a:cs typeface="Times New Roman"/>
              </a:rPr>
              <a:t> полягає у систематизації матеріалів щодо початку Українського відродження на </a:t>
            </a:r>
            <a:r>
              <a:rPr lang="uk-UA" dirty="0" err="1">
                <a:ea typeface="Times New Roman"/>
                <a:cs typeface="Times New Roman"/>
              </a:rPr>
              <a:t>Охтирщині</a:t>
            </a:r>
            <a:r>
              <a:rPr lang="uk-UA" dirty="0">
                <a:ea typeface="Times New Roman"/>
                <a:cs typeface="Times New Roman"/>
              </a:rPr>
              <a:t> у 1917 році, з`ясуванні джерельної бази з даного питання в місцевому краєзнавчому музеї. Дослідження проведено автором особисто.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ea typeface="Calibri"/>
                <a:cs typeface="Times New Roman"/>
              </a:rPr>
              <a:t> </a:t>
            </a:r>
            <a:endParaRPr lang="uk-UA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ВИСНОВКИ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70" name="Picture 6" descr="C:\Users\Виталий\Desktop\Фото Зайка революція\IMG_20180405_084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55" y="552900"/>
            <a:ext cx="3965745" cy="528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4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727" y="620688"/>
            <a:ext cx="4816257" cy="3609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4309646"/>
            <a:ext cx="4145889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imes New Roman"/>
              </a:rPr>
              <a:t>Максакова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imes New Roman"/>
              </a:rPr>
              <a:t> Катерина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imes New Roman"/>
              </a:rPr>
              <a:t>Вячеславівна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imes New Roman"/>
              </a:rPr>
              <a:t>, учениця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imes New Roman"/>
              </a:rPr>
              <a:t>10 класу Охтирської загальноосвітньої школи І-ІІІ ступенів №3 Охтирської міської ради Сумської області</a:t>
            </a:r>
            <a:endParaRPr lang="uk-UA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725144"/>
            <a:ext cx="396044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Міщенко Людмила Володимирівна, директор Охтирського краєзнавчого музею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20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607296"/>
          </a:xfrm>
        </p:spPr>
        <p:txBody>
          <a:bodyPr>
            <a:normAutofit fontScale="85000" lnSpcReduction="1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b="1" dirty="0">
                <a:ea typeface="Times New Roman"/>
                <a:cs typeface="Times New Roman"/>
              </a:rPr>
              <a:t>Актуальність теми дослідження.</a:t>
            </a:r>
            <a:r>
              <a:rPr lang="uk-UA" dirty="0">
                <a:ea typeface="Calibri"/>
                <a:cs typeface="Times New Roman"/>
              </a:rPr>
              <a:t> Утвердження української державності пройшло через віхи історії. Важливою і значимою її сторінкою є Українська революція 1917–1921 років. Вперше в ХХ столітті український народ створив суверенну національну державу з усіма її ознаками – територією, кордонами, символікою, органами влади, військом, грошима, мовою – та об’єднав віками роз’єднані східні і західні українські землі. Події національно-визвольних змагань українського народу 1917-1921 років викликають великий інтерес у широкого загалу. Саме цей період в історії краю потребує подальшого вивчення.</a:t>
            </a:r>
            <a:endParaRPr lang="uk-UA" sz="1800" dirty="0">
              <a:latin typeface="Calibri"/>
              <a:ea typeface="Calibri"/>
              <a:cs typeface="Times New Roman"/>
            </a:endParaRPr>
          </a:p>
          <a:p>
            <a:endParaRPr lang="uk-UA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7184"/>
            <a:ext cx="4536504" cy="206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94" y="4257184"/>
            <a:ext cx="4368096" cy="206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1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100OLYMP\P101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984"/>
            <a:ext cx="9409834" cy="7057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100OLYMP\P1010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146" y="2780928"/>
            <a:ext cx="297033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3812" y="980728"/>
            <a:ext cx="4572000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Мета роботи: дослідити початок Українського відродження на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Охтирщині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 в 1917 році через публікації, джерела, які збереглися у фондах </a:t>
            </a:r>
            <a:r>
              <a:rPr lang="uk-UA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Охтирського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 краєзнавчого музею.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52" y="3717032"/>
            <a:ext cx="4572000" cy="28887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marL="274320" lvl="0" algn="just">
              <a:buClr>
                <a:srgbClr val="AD0101"/>
              </a:buClr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Завдання:	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buClr>
                <a:srgbClr val="AD0101"/>
              </a:buClr>
              <a:buFont typeface="Calibri"/>
              <a:buChar char="-"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</a:rPr>
              <a:t>дослідити джерельні матеріали, друковані засоби масової інформації різних років, які збереглися у фондах Охтирського  краєзнавчого музею;</a:t>
            </a:r>
          </a:p>
          <a:p>
            <a:pPr marL="342900" lvl="0" indent="-342900" algn="just">
              <a:buClr>
                <a:srgbClr val="AD0101"/>
              </a:buClr>
              <a:buFont typeface="Calibri"/>
              <a:buChar char="-"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</a:rPr>
              <a:t>охарактеризувати початок Українського відродження краю в 1917 році;</a:t>
            </a:r>
          </a:p>
          <a:p>
            <a:pPr marL="342900" lvl="0" indent="-342900" algn="just">
              <a:buClr>
                <a:srgbClr val="AD0101"/>
              </a:buClr>
              <a:buFont typeface="Calibri"/>
              <a:buChar char="-"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</a:rPr>
              <a:t>узагальнити та систематизувати зібраний матеріал.</a:t>
            </a:r>
          </a:p>
          <a:p>
            <a:pPr marL="274320" lvl="0" indent="-274320">
              <a:lnSpc>
                <a:spcPct val="120000"/>
              </a:lnSpc>
              <a:buClr>
                <a:srgbClr val="AD0101"/>
              </a:buClr>
              <a:buFont typeface="Arial" pitchFamily="34" charset="0"/>
              <a:buChar char="•"/>
            </a:pPr>
            <a:endParaRPr lang="uk-UA" b="1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033451"/>
            <a:ext cx="3312368" cy="387930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</a:rPr>
              <a:t>Під 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</a:rPr>
              <a:t>час написання роботи були використані методи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</a:rPr>
              <a:t>дослідження: літературний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</a:rPr>
              <a:t>, статистичний, описовий, історичний, аналізу, синтезу.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 Проведено зустріч з директором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 та 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спеціалістами краєзнавчого музею,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краєзнавцями.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276872"/>
            <a:ext cx="4572000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74320" lvl="0" algn="just">
              <a:buClr>
                <a:srgbClr val="AD0101"/>
              </a:buClr>
            </a:pP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Предметом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дослідження 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є друковані засоби масової інформації краю, джерела з даної теми, які збереглися у фондах Охтирського краєзнавчого музею.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36712"/>
            <a:ext cx="4572000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marL="274320" lvl="0" algn="just">
              <a:buClr>
                <a:srgbClr val="AD0101"/>
              </a:buClr>
            </a:pP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Об`єктом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дослідження 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є початок українського відродження на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Охтирщині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 в 1917 році.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221088"/>
            <a:ext cx="45720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marL="274320" lvl="0" algn="just">
              <a:buClr>
                <a:srgbClr val="AD0101"/>
              </a:buClr>
            </a:pP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Хронологічні рамки дослідження охоплюють 1917 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imes New Roman"/>
              </a:rPr>
              <a:t>рік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.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52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03848" y="394692"/>
            <a:ext cx="5328592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ea typeface="Calibri"/>
                <a:cs typeface="Times New Roman"/>
              </a:rPr>
              <a:t>Українська революція, або так звані Перші визвольні </a:t>
            </a:r>
            <a:r>
              <a:rPr lang="uk-UA" dirty="0" smtClean="0">
                <a:ea typeface="Calibri"/>
                <a:cs typeface="Times New Roman"/>
              </a:rPr>
              <a:t>змагання, </a:t>
            </a:r>
            <a:r>
              <a:rPr lang="uk-UA" dirty="0">
                <a:ea typeface="Calibri"/>
                <a:cs typeface="Times New Roman"/>
              </a:rPr>
              <a:t>розпочалися у березні 1917 року, у той час, коли в Петрограді відбулася Лютнева революція. Архівні дані свідчать, що газета «</a:t>
            </a:r>
            <a:r>
              <a:rPr lang="uk-UA" dirty="0" err="1">
                <a:ea typeface="Calibri"/>
                <a:cs typeface="Times New Roman"/>
              </a:rPr>
              <a:t>Сумской</a:t>
            </a:r>
            <a:r>
              <a:rPr lang="uk-UA" dirty="0">
                <a:ea typeface="Calibri"/>
                <a:cs typeface="Times New Roman"/>
              </a:rPr>
              <a:t> </a:t>
            </a:r>
            <a:r>
              <a:rPr lang="uk-UA" dirty="0" err="1">
                <a:ea typeface="Calibri"/>
                <a:cs typeface="Times New Roman"/>
              </a:rPr>
              <a:t>весник</a:t>
            </a:r>
            <a:r>
              <a:rPr lang="uk-UA" dirty="0">
                <a:ea typeface="Calibri"/>
                <a:cs typeface="Times New Roman"/>
              </a:rPr>
              <a:t>» оголошує факт зречення царя Миколи II </a:t>
            </a:r>
            <a:r>
              <a:rPr lang="uk-UA" dirty="0" smtClean="0">
                <a:ea typeface="Calibri"/>
                <a:cs typeface="Times New Roman"/>
              </a:rPr>
              <a:t> </a:t>
            </a:r>
            <a:r>
              <a:rPr lang="uk-UA" dirty="0">
                <a:ea typeface="Calibri"/>
                <a:cs typeface="Times New Roman"/>
              </a:rPr>
              <a:t>5 березня.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ea typeface="Calibri"/>
                <a:cs typeface="Times New Roman"/>
              </a:rPr>
              <a:t>На початковому етапі Української революції розпочали активну діяльність різноманітні громадські організації. У Києві із них сформувався і розпочав свою діяльність представницький орган усіх українських партій та організацій під назвою Центральна Рада. Остання, у свою чергу, розпочала створення власних органів управління на місцях. Відомо, що значна частина </a:t>
            </a:r>
            <a:r>
              <a:rPr lang="uk-UA" dirty="0" err="1">
                <a:ea typeface="Calibri"/>
                <a:cs typeface="Times New Roman"/>
              </a:rPr>
              <a:t>охтирчан</a:t>
            </a:r>
            <a:r>
              <a:rPr lang="uk-UA" dirty="0">
                <a:ea typeface="Calibri"/>
                <a:cs typeface="Times New Roman"/>
              </a:rPr>
              <a:t> підтримала Центральну Раду в Києві як захисника інтересів українського народу і за її зразком почала створювати власні українські органи влади.</a:t>
            </a:r>
            <a:endParaRPr lang="uk-UA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266661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upload.wikimedia.org/wikipedia/commons/thumb/5/5e/Sviato_svobody_Kyiv.jpg/230px-Sviato_svobody_Ky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4" y="4797152"/>
            <a:ext cx="21907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124" y="620688"/>
            <a:ext cx="4860032" cy="55076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В Охтирському міському краєзнавчому музеї зберігаються спогади перших більшовицьких активістів того періоду. Серед них, у спогадах І.Ф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Гоначаренка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, у його публікації в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«Краєзнавчих записках»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№2 під назвою «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Революционные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дни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 в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Ахтырке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» повідомляється, що наше місто про Лютневу революцію, яка відбулася у столиці Російської імперії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Петрограді,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дізналося 1 березня. А вже через кілька днів для делегування спеціального комісара Тимчасового уряду, якому належала вся влада в повіті, у місті створюється спеціальний Повітовий комітет громадської безпеки, куди входили різні верстви населення, у тому числі солдати Охтирського гарнізону та 9 робітників охтирських заводів. Комісаром було обрано лікаря Єрмолаєва.</a:t>
            </a:r>
            <a:endParaRPr lang="uk-UA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4" descr="https://pp.vk.me/c630816/v630816078/4e3b7/DXzva4xo3A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5291" y="0"/>
            <a:ext cx="2278709" cy="3172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C:\Users\Виталий\Desktop\Фото Зайка революція\IMG_20180405_0854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5785" y="1988840"/>
            <a:ext cx="3717282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3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okhtyrka.net/images/stories/news/1008/ulan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501008"/>
            <a:ext cx="4345720" cy="283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25" y="687808"/>
            <a:ext cx="4572000" cy="35963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Про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патріотичні настрої вояків також свідчить заява зборів військової Сумської залоги від 1 грудня 1917 року: «Ми, нижче підписавши драгуни 10-го новгородського резервного полку 5-го запасного кавалерійського полку і улани 10-го Одеського полку, прочитав наказ по полку №331 про підпорядкування Київському військовому округу ухвалили єдиною верховною владою вважати Українську Республіканську (Центральну)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Раду». </a:t>
            </a:r>
            <a:endParaRPr lang="uk-UA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92696"/>
            <a:ext cx="3960440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У газеті «Прапор перемоги»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за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1967 рік повідомляється,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що 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сформований ще у 1912 році 10-й Одеський уланський кінний полк (командир - Козаків),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базувався у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Охтирці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під час Української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революції та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разом з озброєними гімназистами, став на захист українських інтересів. 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29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968" y="548680"/>
            <a:ext cx="4572000" cy="545431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ea typeface="Calibri"/>
                <a:cs typeface="Times New Roman"/>
              </a:rPr>
              <a:t>В Охтирці, з початком революції, формується велика кількість різноманітних організацій, як громадських, так і політичних. 9 квітня у місті створена міська Рада робітничих і солдатських депутатів, яку очолив І.Ф.</a:t>
            </a:r>
            <a:r>
              <a:rPr lang="uk-UA" sz="1600" dirty="0" err="1">
                <a:ea typeface="Calibri"/>
                <a:cs typeface="Times New Roman"/>
              </a:rPr>
              <a:t>Гончаренко</a:t>
            </a:r>
            <a:r>
              <a:rPr lang="uk-UA" sz="1600" dirty="0">
                <a:ea typeface="Calibri"/>
                <a:cs typeface="Times New Roman"/>
              </a:rPr>
              <a:t>. Серед інших, досить вагомо були представлені профспілкові організації, які виникли на підприємствах міста та повіту, двох друкарень та паровому млині. А протягом квітня – травня на </a:t>
            </a:r>
            <a:r>
              <a:rPr lang="uk-UA" sz="1600" dirty="0" err="1">
                <a:ea typeface="Calibri"/>
                <a:cs typeface="Times New Roman"/>
              </a:rPr>
              <a:t>Охтирщині</a:t>
            </a:r>
            <a:r>
              <a:rPr lang="uk-UA" sz="1600" dirty="0">
                <a:ea typeface="Calibri"/>
                <a:cs typeface="Times New Roman"/>
              </a:rPr>
              <a:t> формується так звані групи земляцтв – «Громади». В місті було створено до 15 таких груп. Найбільша і найвпливовіша серед них була «Охтирська Українська громада», яка проводила посилену патріотичну агітацію через видання агітаційного матеріалу. Вона ж, у кінці червня 1917 року, була ініціатором скликання Охтирського повітового з’їзду. Документальний звіт з`їзду за 24.06.2017 року, надрукований в типографії І.Є.</a:t>
            </a:r>
            <a:r>
              <a:rPr lang="uk-UA" sz="1600" dirty="0" err="1">
                <a:ea typeface="Calibri"/>
                <a:cs typeface="Times New Roman"/>
              </a:rPr>
              <a:t>Певзнера</a:t>
            </a:r>
            <a:r>
              <a:rPr lang="uk-UA" sz="1600" dirty="0">
                <a:ea typeface="Calibri"/>
                <a:cs typeface="Times New Roman"/>
              </a:rPr>
              <a:t>. </a:t>
            </a:r>
            <a:endParaRPr lang="uk-UA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8"/>
          <a:stretch>
            <a:fillRect/>
          </a:stretch>
        </p:blipFill>
        <p:spPr bwMode="auto">
          <a:xfrm>
            <a:off x="0" y="118239"/>
            <a:ext cx="34077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D:\100OLYMP\P101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16" y="2345500"/>
            <a:ext cx="3384376" cy="45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3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155</TotalTime>
  <Words>962</Words>
  <Application>Microsoft Office PowerPoint</Application>
  <PresentationFormat>Экран (4:3)</PresentationFormat>
  <Paragraphs>29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Виталий</cp:lastModifiedBy>
  <cp:revision>18</cp:revision>
  <dcterms:created xsi:type="dcterms:W3CDTF">2018-04-10T10:24:29Z</dcterms:created>
  <dcterms:modified xsi:type="dcterms:W3CDTF">2018-04-14T12:16:53Z</dcterms:modified>
</cp:coreProperties>
</file>