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9" r:id="rId3"/>
    <p:sldId id="256" r:id="rId4"/>
    <p:sldId id="258" r:id="rId5"/>
    <p:sldId id="260" r:id="rId6"/>
    <p:sldId id="261" r:id="rId7"/>
    <p:sldId id="268" r:id="rId8"/>
    <p:sldId id="263" r:id="rId9"/>
    <p:sldId id="266" r:id="rId10"/>
    <p:sldId id="273" r:id="rId11"/>
    <p:sldId id="265" r:id="rId12"/>
    <p:sldId id="274" r:id="rId13"/>
    <p:sldId id="279" r:id="rId14"/>
    <p:sldId id="278" r:id="rId15"/>
    <p:sldId id="281" r:id="rId16"/>
    <p:sldId id="275" r:id="rId17"/>
    <p:sldId id="283" r:id="rId18"/>
    <p:sldId id="287" r:id="rId19"/>
    <p:sldId id="285" r:id="rId20"/>
    <p:sldId id="286" r:id="rId21"/>
    <p:sldId id="289" r:id="rId22"/>
    <p:sldId id="288" r:id="rId23"/>
    <p:sldId id="272" r:id="rId24"/>
    <p:sldId id="282" r:id="rId25"/>
    <p:sldId id="27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1AAE"/>
    <a:srgbClr val="FFFFFF"/>
    <a:srgbClr val="71E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41" autoAdjust="0"/>
    <p:restoredTop sz="98351" autoAdjust="0"/>
  </p:normalViewPr>
  <p:slideViewPr>
    <p:cSldViewPr>
      <p:cViewPr>
        <p:scale>
          <a:sx n="90" d="100"/>
          <a:sy n="90" d="100"/>
        </p:scale>
        <p:origin x="-2244" y="-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23.png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2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440664"/>
            <a:ext cx="8333762" cy="9406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Роботу 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виконали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учениці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10-А 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Вовчанського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ліцею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Вовчанської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районної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 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Харківської  області</a:t>
            </a:r>
            <a:b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Трегуб Анна  Едуардівна та </a:t>
            </a:r>
            <a:r>
              <a:rPr lang="uk-UA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Товстоган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Юлія Валеріївна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1078386"/>
            <a:ext cx="9036496" cy="1630534"/>
          </a:xfrm>
          <a:ln>
            <a:noFill/>
          </a:ln>
        </p:spPr>
        <p:txBody>
          <a:bodyPr>
            <a:normAutofit/>
          </a:bodyPr>
          <a:lstStyle/>
          <a:p>
            <a:pPr marL="45720" indent="0" algn="ctr">
              <a:spcAft>
                <a:spcPts val="0"/>
              </a:spcAft>
              <a:buNone/>
              <a:tabLst>
                <a:tab pos="5220970" algn="l"/>
              </a:tabLst>
            </a:pPr>
            <a:r>
              <a:rPr lang="ru-RU" sz="2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ДОСЛІДЖЕННЯ КАРЛИКОВОЇ </a:t>
            </a:r>
            <a:r>
              <a:rPr lang="ru-RU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ПЛАНЕТИ </a:t>
            </a:r>
            <a:r>
              <a:rPr lang="ru-RU" sz="2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ЦЕРЕРА</a:t>
            </a:r>
          </a:p>
          <a:p>
            <a:pPr marL="45720" indent="0" algn="ctr">
              <a:spcAft>
                <a:spcPts val="0"/>
              </a:spcAft>
              <a:buNone/>
              <a:tabLst>
                <a:tab pos="5220970" algn="l"/>
              </a:tabLst>
            </a:pPr>
            <a:r>
              <a:rPr lang="ru-RU" sz="2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ЗА ДАНИМИ КОСМІЧНОГО </a:t>
            </a:r>
            <a:r>
              <a:rPr lang="ru-RU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АПАРАТУ “DAWN</a:t>
            </a:r>
            <a:r>
              <a:rPr lang="ru-RU" sz="2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”</a:t>
            </a:r>
            <a:endParaRPr lang="ru-RU" sz="28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26626" name="AutoShape 2" descr="https://mail.google.com/mail/u/0/?ui=2&amp;ik=d9faefe0f3&amp;view=fimg&amp;th=162999dd90ba17a2&amp;attid=0.1&amp;disp=emb&amp;realattid=162999db443695ec91e1&amp;attbid=ANGjdJ_oy5xAOy0LbIHzmpEhOJv9tdlDWPIWwRqdENEI2J1M-GJGCIuoDZi2au7Z5zoo0FefK1OTUuy3cikdKSec-dnzFOIFDCSoPElKRqXPTvBTAYrQA85OmI6u9wI&amp;sz=s0-l75-ft&amp;ats=1522995795994&amp;rm=162999dd90ba17a2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10" descr="https://gm1.ggpht.com/u3cmSOrzjkFYFk6x9mxtGMN5IdS4oBiP2qnWmr0kIYjWy40kSAQ8VVT_Tzq8uEdupSawQRRGDJuQL6kMhjCQ7RpYeniyvajGMr5bOyqepIrOFmb2Jf0jFR_LjaPDVYX3sKswx4UcKOjDyg1Zx_Rf-ZhXzfRKHwWWNTSzOWZwHMecOpinhSYo3VQEhNqIIQNBWCuPLEd-mLziH3ONMIt8dxGalAcmUijo04vUogsvZ8odZJ2e9HmKtx6ppTq2FHKSaf8AQ9CL9e5hGC1CFzeBylMYJfiOaUqWNiLqxmDYEeK_EvI20tTVmadBq7sKoIxSpK283enhePmf2DBL9nmkkWOCmITgPTo3cDhRbAOosIlp4fBon_ddQnXKriLOLVmHQfbBi-35CEqrbtA6W_tX2Vl2zbSeOmzCbTAtSMHjYW6C8OefOV_HjnFfblCNxSzT1s7zQfNSJJN7I9v_dtGer2ajhwGTne4OZ3ytFMniNiNshYO4bryipvX-i2wqIPn_3YUm538bDy1Fye2fP5Jlsviw_sGwz-URzrUARvwjt4clqHTR58Jm5HvZ1X-qPD4RGRAezDcC62N-Zn7H5nRFuUV7HpiaHyfwkRXqjF_BQ6zkzm43yI2Mko1NiTh_ilpRTEPswf-8_ixWwJbZvTACPxDszkqY7-NdHM2cFq8xj6Ggo_s_apTcEnXPHA=s0-l75-ft-l75-f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85" y="3933056"/>
            <a:ext cx="2520263" cy="1923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425306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55090" y="5517232"/>
            <a:ext cx="5734065" cy="857256"/>
          </a:xfrm>
        </p:spPr>
        <p:txBody>
          <a:bodyPr>
            <a:normAutofit fontScale="90000"/>
          </a:bodyPr>
          <a:lstStyle/>
          <a:p>
            <a:pPr algn="ctr">
              <a:buNone/>
            </a:pPr>
            <a:r>
              <a:rPr lang="uk-UA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АКС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“Dawn” </a:t>
            </a:r>
            <a:r>
              <a:rPr lang="uk-UA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біля карликової планети Церера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4664"/>
            <a:ext cx="6380966" cy="4752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3429000"/>
            <a:ext cx="7560839" cy="1071570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Мапа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кольору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карликової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планети Церери, </a:t>
            </a:r>
            <a:r>
              <a:rPr lang="uk-UA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зроблена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космічним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апаратом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НАСА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“Dawn”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4714884"/>
            <a:ext cx="87154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Нова мапа кольору карликової планети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Церери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зроблена космічним апаратом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НАСА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awn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показує різноманітність поверхні цього небесного тіла. Відмінності в морфології і кольорі по всій поверхні вказують на те, що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Церера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колись була активним небесним тілом.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42852"/>
            <a:ext cx="8358246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74767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5776" y="4941168"/>
            <a:ext cx="6872448" cy="11799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Кратер </a:t>
            </a:r>
            <a:r>
              <a:rPr lang="uk-UA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Оккатор</a:t>
            </a:r>
            <a: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R=</a:t>
            </a:r>
            <a: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км</a:t>
            </a:r>
            <a:b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Інший </a:t>
            </a:r>
            <a: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кратер:</a:t>
            </a:r>
            <a:r>
              <a:rPr lang="uk-UA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R=</a:t>
            </a:r>
            <a: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1000112" y="38100"/>
            <a:ext cx="7143776" cy="799802"/>
          </a:xfrm>
        </p:spPr>
        <p:txBody>
          <a:bodyPr/>
          <a:lstStyle/>
          <a:p>
            <a:pPr algn="ctr"/>
            <a:r>
              <a:rPr lang="uk-UA" sz="44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Кратери на </a:t>
            </a:r>
            <a:r>
              <a:rPr lang="uk-UA" sz="44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Церері</a:t>
            </a:r>
            <a:endParaRPr lang="ru-RU" sz="4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" y="908720"/>
            <a:ext cx="4007512" cy="374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http://www.ufoandalientruthnetwork.com/wp-content/uploads/2015/04/ceres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5" r="24490" b="52208"/>
          <a:stretch/>
        </p:blipFill>
        <p:spPr bwMode="auto">
          <a:xfrm>
            <a:off x="4572000" y="857232"/>
            <a:ext cx="4120729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714356"/>
            <a:ext cx="7019949" cy="4357718"/>
          </a:xfrm>
        </p:spPr>
        <p:txBody>
          <a:bodyPr>
            <a:normAutofit fontScale="90000"/>
          </a:bodyPr>
          <a:lstStyle/>
          <a:p>
            <a:pPr marL="0" algn="just">
              <a:buNone/>
            </a:pPr>
            <a:r>
              <a:rPr lang="uk-UA" sz="31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Параболічна швидкість, друга космічна швидкість, - це найменша швидкість, при якій тіло покидає сферу тяжіння даного об’єкта і може стати супутником Сонця.</a:t>
            </a:r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1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Друга космічна швидкість для карликової планети Церера:</a:t>
            </a:r>
            <a:r>
              <a:rPr lang="uk-UA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2214554"/>
            <a:ext cx="2357454" cy="1219373"/>
          </a:xfrm>
          <a:prstGeom prst="roundRect">
            <a:avLst>
              <a:gd name="adj" fmla="val 8594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4463337"/>
            <a:ext cx="8858312" cy="1192931"/>
          </a:xfrm>
          <a:prstGeom prst="roundRect">
            <a:avLst>
              <a:gd name="adj" fmla="val 8594"/>
            </a:avLst>
          </a:prstGeom>
          <a:solidFill>
            <a:schemeClr val="bg1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42852"/>
            <a:ext cx="7012577" cy="5143536"/>
          </a:xfrm>
        </p:spPr>
        <p:txBody>
          <a:bodyPr>
            <a:normAutofit fontScale="90000"/>
          </a:bodyPr>
          <a:lstStyle/>
          <a:p>
            <a:pPr>
              <a:buNone/>
            </a:pPr>
            <a:r>
              <a:rPr lang="uk-UA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Оцінка швидкостей зіткнень метеоритних тіл з карликовою планетою Церера.</a:t>
            </a:r>
            <a:br>
              <a:rPr lang="uk-UA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Наближене рівняння енергетичного балансу при зіткненні метеоритного тіла з карликовою планетою </a:t>
            </a:r>
            <a:r>
              <a:rPr lang="uk-UA" sz="2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Церера</a:t>
            </a:r>
            <a:r>
              <a:rPr lang="uk-UA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прискорення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вільного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падіння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Церери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2214554"/>
            <a:ext cx="4256092" cy="782398"/>
          </a:xfrm>
          <a:prstGeom prst="roundRect">
            <a:avLst>
              <a:gd name="adj" fmla="val 8594"/>
            </a:avLst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70115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14625" algn="l"/>
              </a:tabLst>
            </a:pPr>
            <a:endParaRPr kumimoji="0" lang="ru-RU" sz="1800" u="none" strike="noStrike" cap="none" normalizeH="0" baseline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428596" y="357166"/>
            <a:ext cx="72866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14625" algn="l"/>
              </a:tabLst>
            </a:pPr>
            <a:endParaRPr kumimoji="0" lang="ru-RU" sz="1800" u="none" strike="noStrike" cap="none" normalizeH="0" baseline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928662" y="4613798"/>
            <a:ext cx="69294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14625" algn="l"/>
              </a:tabLst>
            </a:pPr>
            <a:r>
              <a:rPr kumimoji="0" lang="uk-UA" sz="240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Швидкість зіткнення визначається за формулою:</a:t>
            </a:r>
            <a:endParaRPr kumimoji="0" lang="uk-UA" sz="2400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5260129"/>
            <a:ext cx="2643206" cy="1097829"/>
          </a:xfrm>
          <a:prstGeom prst="roundRect">
            <a:avLst>
              <a:gd name="adj" fmla="val 8594"/>
            </a:avLst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0" y="9011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14625" algn="l"/>
              </a:tabLst>
            </a:pPr>
            <a:endParaRPr kumimoji="0" lang="ru-RU" sz="1800" u="none" strike="noStrike" cap="none" normalizeH="0" baseline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501008"/>
            <a:ext cx="8286808" cy="999562"/>
          </a:xfrm>
          <a:prstGeom prst="roundRect">
            <a:avLst>
              <a:gd name="adj" fmla="val 8594"/>
            </a:avLst>
          </a:prstGeom>
          <a:solidFill>
            <a:schemeClr val="bg1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0010" y="3501008"/>
            <a:ext cx="8429684" cy="257176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Друга витрата енергії Е</a:t>
            </a:r>
            <a:r>
              <a:rPr lang="uk-UA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витрати на кінетичну енергію гірських порід, або витрати на викид, є</a:t>
            </a:r>
          </a:p>
          <a:p>
            <a:pPr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m</a:t>
            </a:r>
            <a:r>
              <a:rPr lang="uk-UA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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uk-UA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повна маса викинутих з кратера порід;</a:t>
            </a:r>
          </a:p>
          <a:p>
            <a:pPr algn="just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V</a:t>
            </a:r>
            <a:r>
              <a:rPr lang="uk-UA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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початкова швидкість розльоту.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7106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1462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71727" y="4293096"/>
            <a:ext cx="4043356" cy="522852"/>
          </a:xfrm>
          <a:prstGeom prst="roundRect">
            <a:avLst>
              <a:gd name="adj" fmla="val 8594"/>
            </a:avLst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7106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1462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666750"/>
            <a:ext cx="80010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Витрата енергії Е</a:t>
            </a:r>
            <a:r>
              <a:rPr lang="uk-UA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руйнування порід пропорційна об’єму кратера:</a:t>
            </a:r>
          </a:p>
          <a:p>
            <a:pPr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>
              <a:buNone/>
            </a:pP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При оцінках розмірів кратерів будемо вважати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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рівним межі міцності осадових порід для Землі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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10000000 н/м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^2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1133228"/>
            <a:ext cx="2214578" cy="996560"/>
          </a:xfrm>
          <a:prstGeom prst="roundRect">
            <a:avLst>
              <a:gd name="adj" fmla="val 8594"/>
            </a:avLst>
          </a:prstGeom>
          <a:solidFill>
            <a:schemeClr val="bg1"/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обчислень</a:t>
            </a:r>
            <a: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швидкостей зіткнень.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00297195"/>
              </p:ext>
            </p:extLst>
          </p:nvPr>
        </p:nvGraphicFramePr>
        <p:xfrm>
          <a:off x="357158" y="1714488"/>
          <a:ext cx="4214841" cy="39903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4947"/>
                <a:gridCol w="1404947"/>
                <a:gridCol w="1404947"/>
              </a:tblGrid>
              <a:tr h="791471"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0" kern="120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</a:t>
                      </a:r>
                      <a:r>
                        <a:rPr kumimoji="0" lang="uk-UA" sz="2000" b="0" kern="12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 Церери</a:t>
                      </a:r>
                      <a:endParaRPr kumimoji="0" lang="ru-RU" sz="2000" b="0" kern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kumimoji="0" lang="uk-UA" sz="200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г/см</a:t>
                      </a:r>
                      <a:r>
                        <a:rPr kumimoji="0" lang="uk-UA" sz="2000" b="0" kern="12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0" kern="120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</a:t>
                      </a:r>
                      <a:r>
                        <a:rPr kumimoji="0" lang="uk-UA" sz="2000" b="0" kern="12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тіла</a:t>
                      </a:r>
                      <a:endParaRPr kumimoji="0" lang="ru-RU" sz="2000" b="0" kern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kumimoji="0" lang="uk-UA" sz="200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г/см</a:t>
                      </a:r>
                      <a:r>
                        <a:rPr kumimoji="0" lang="uk-UA" sz="2000" b="0" kern="12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kumimoji="0" lang="uk-UA" sz="2000" b="0" kern="1200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ср</a:t>
                      </a:r>
                      <a:endParaRPr kumimoji="0" lang="ru-RU" sz="2000" b="0" kern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kumimoji="0" lang="ru-RU" sz="200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км/с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9774"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2000" b="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dirty="0" smtClean="0"/>
                        <a:t>3,85</a:t>
                      </a:r>
                      <a:endParaRPr lang="ru-RU" b="0" dirty="0"/>
                    </a:p>
                  </a:txBody>
                  <a:tcPr anchor="ctr"/>
                </a:tc>
              </a:tr>
              <a:tr h="639774"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dirty="0" smtClean="0"/>
                        <a:t>4,43</a:t>
                      </a:r>
                      <a:endParaRPr lang="ru-RU" b="0" dirty="0"/>
                    </a:p>
                  </a:txBody>
                  <a:tcPr anchor="ctr"/>
                </a:tc>
              </a:tr>
              <a:tr h="639774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dirty="0" smtClean="0"/>
                        <a:t>5,45</a:t>
                      </a:r>
                      <a:endParaRPr lang="ru-RU" b="0" dirty="0"/>
                    </a:p>
                  </a:txBody>
                  <a:tcPr anchor="ctr"/>
                </a:tc>
              </a:tr>
              <a:tr h="639774"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dirty="0" smtClean="0"/>
                        <a:t>6,09</a:t>
                      </a:r>
                      <a:endParaRPr lang="ru-RU" b="0" dirty="0"/>
                    </a:p>
                  </a:txBody>
                  <a:tcPr anchor="ctr"/>
                </a:tc>
              </a:tr>
              <a:tr h="639774"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dirty="0" smtClean="0"/>
                        <a:t>7,03</a:t>
                      </a:r>
                      <a:endParaRPr lang="ru-RU" b="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0" name="Содержимое 9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559886041"/>
              </p:ext>
            </p:extLst>
          </p:nvPr>
        </p:nvGraphicFramePr>
        <p:xfrm>
          <a:off x="4714875" y="1714488"/>
          <a:ext cx="4071966" cy="3946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7322"/>
                <a:gridCol w="1357322"/>
                <a:gridCol w="1357322"/>
              </a:tblGrid>
              <a:tr h="666755"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0" u="none" kern="120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</a:t>
                      </a:r>
                      <a:r>
                        <a:rPr kumimoji="0" lang="uk-UA" sz="2000" b="0" u="none" kern="12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 Церери</a:t>
                      </a:r>
                      <a:endParaRPr kumimoji="0" lang="ru-RU" sz="2000" b="0" u="none" kern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kumimoji="0" lang="uk-UA" sz="2000" b="0" u="non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г/см</a:t>
                      </a:r>
                      <a:r>
                        <a:rPr kumimoji="0" lang="uk-UA" sz="2000" b="0" u="none" kern="12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b="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0" u="none" kern="120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</a:t>
                      </a:r>
                      <a:r>
                        <a:rPr kumimoji="0" lang="uk-UA" sz="2000" b="0" u="none" kern="12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тіла</a:t>
                      </a:r>
                      <a:endParaRPr kumimoji="0" lang="ru-RU" sz="2000" b="0" u="none" kern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kumimoji="0" lang="uk-UA" sz="2000" b="0" u="non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г/см</a:t>
                      </a:r>
                      <a:r>
                        <a:rPr kumimoji="0" lang="uk-UA" sz="2000" b="0" u="none" kern="12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b="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0" u="non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kumimoji="0" lang="uk-UA" sz="2000" b="0" u="none" kern="1200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ср</a:t>
                      </a:r>
                      <a:endParaRPr kumimoji="0" lang="ru-RU" sz="2000" b="0" u="none" kern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kumimoji="0" lang="ru-RU" sz="2000" b="0" u="non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км/с</a:t>
                      </a:r>
                      <a:endParaRPr lang="ru-RU" sz="2000" b="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6755">
                <a:tc>
                  <a:txBody>
                    <a:bodyPr/>
                    <a:lstStyle/>
                    <a:p>
                      <a:pPr algn="ctr"/>
                      <a:endParaRPr lang="ru-RU" sz="2000" b="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2000" b="0" u="non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b="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dirty="0" smtClean="0"/>
                        <a:t>4</a:t>
                      </a:r>
                      <a:endParaRPr lang="ru-RU" b="0" dirty="0"/>
                    </a:p>
                  </a:txBody>
                  <a:tcPr anchor="ctr"/>
                </a:tc>
              </a:tr>
              <a:tr h="666755">
                <a:tc>
                  <a:txBody>
                    <a:bodyPr/>
                    <a:lstStyle/>
                    <a:p>
                      <a:pPr algn="ctr"/>
                      <a:endParaRPr lang="ru-RU" sz="2000" b="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2000" b="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dirty="0" smtClean="0"/>
                        <a:t>4,63</a:t>
                      </a:r>
                      <a:endParaRPr lang="ru-RU" b="0" dirty="0"/>
                    </a:p>
                  </a:txBody>
                  <a:tcPr anchor="ctr"/>
                </a:tc>
              </a:tr>
              <a:tr h="666755">
                <a:tc>
                  <a:txBody>
                    <a:bodyPr/>
                    <a:lstStyle/>
                    <a:p>
                      <a:pPr algn="ctr"/>
                      <a:r>
                        <a:rPr lang="uk-UA" sz="2000" b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lang="ru-RU" sz="2000" b="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b="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dirty="0" smtClean="0"/>
                        <a:t>5,67</a:t>
                      </a:r>
                      <a:endParaRPr lang="ru-RU" b="0" dirty="0"/>
                    </a:p>
                  </a:txBody>
                  <a:tcPr anchor="ctr"/>
                </a:tc>
              </a:tr>
              <a:tr h="666755">
                <a:tc>
                  <a:txBody>
                    <a:bodyPr/>
                    <a:lstStyle/>
                    <a:p>
                      <a:pPr algn="ctr"/>
                      <a:endParaRPr lang="ru-RU" sz="2000" b="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lang="ru-RU" sz="2000" b="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dirty="0" smtClean="0"/>
                        <a:t>6,31</a:t>
                      </a:r>
                      <a:endParaRPr lang="ru-RU" b="0" dirty="0"/>
                    </a:p>
                  </a:txBody>
                  <a:tcPr anchor="ctr"/>
                </a:tc>
              </a:tr>
              <a:tr h="578700">
                <a:tc>
                  <a:txBody>
                    <a:bodyPr/>
                    <a:lstStyle/>
                    <a:p>
                      <a:pPr algn="ctr"/>
                      <a:endParaRPr lang="ru-RU" sz="2000" b="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2000" b="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dirty="0" smtClean="0"/>
                        <a:t>7,3</a:t>
                      </a:r>
                      <a:endParaRPr lang="ru-RU" b="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548680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Гора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Lonely Mountain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Самотня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приблизною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висотою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км на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Церері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857364"/>
            <a:ext cx="3643338" cy="3929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86183" y="2060848"/>
            <a:ext cx="53578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гора, густиною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форму конуса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висотою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тиск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основу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дорівнює: </a:t>
            </a:r>
          </a:p>
          <a:p>
            <a:pPr algn="ctr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dirty="0">
              <a:latin typeface="Times New Roman"/>
              <a:cs typeface="Times New Roman"/>
            </a:endParaRPr>
          </a:p>
          <a:p>
            <a:endParaRPr lang="uk-UA" dirty="0" smtClean="0">
              <a:latin typeface="Times New Roman"/>
              <a:cs typeface="Times New Roman"/>
            </a:endParaRPr>
          </a:p>
          <a:p>
            <a:r>
              <a:rPr lang="uk-UA" dirty="0" smtClean="0">
                <a:latin typeface="Times New Roman"/>
                <a:cs typeface="Times New Roman"/>
              </a:rPr>
              <a:t>Якщо прирівняти його до межі міцності       </a:t>
            </a:r>
          </a:p>
          <a:p>
            <a:r>
              <a:rPr lang="uk-UA" dirty="0" smtClean="0">
                <a:latin typeface="Times New Roman"/>
                <a:cs typeface="Times New Roman"/>
              </a:rPr>
              <a:t>отримаємо формулу для оцінки максимальної </a:t>
            </a:r>
          </a:p>
          <a:p>
            <a:r>
              <a:rPr lang="uk-UA" dirty="0" smtClean="0">
                <a:latin typeface="Times New Roman"/>
                <a:cs typeface="Times New Roman"/>
              </a:rPr>
              <a:t>висоти гори:</a:t>
            </a:r>
            <a:endParaRPr lang="uk-UA" dirty="0">
              <a:latin typeface="Times New Roman"/>
              <a:cs typeface="Times New Roman"/>
            </a:endParaRPr>
          </a:p>
          <a:p>
            <a:endParaRPr lang="uk-UA" dirty="0" smtClean="0">
              <a:latin typeface="Times New Roman"/>
              <a:cs typeface="Times New Roman"/>
            </a:endParaRPr>
          </a:p>
          <a:p>
            <a:pPr algn="ctr"/>
            <a:endParaRPr lang="uk-UA" dirty="0" smtClean="0">
              <a:latin typeface="Times New Roman"/>
              <a:cs typeface="Times New Roman"/>
            </a:endParaRPr>
          </a:p>
          <a:p>
            <a:endParaRPr lang="uk-UA" dirty="0" smtClean="0">
              <a:latin typeface="Times New Roman"/>
              <a:cs typeface="Times New Roman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6076300"/>
              </p:ext>
            </p:extLst>
          </p:nvPr>
        </p:nvGraphicFramePr>
        <p:xfrm>
          <a:off x="5724128" y="2852936"/>
          <a:ext cx="1296144" cy="787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Формула" r:id="rId4" imgW="647640" imgH="393480" progId="Equation.3">
                  <p:embed/>
                </p:oleObj>
              </mc:Choice>
              <mc:Fallback>
                <p:oleObj name="Формула" r:id="rId4" imgW="64764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24128" y="2852936"/>
                        <a:ext cx="1296144" cy="7878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7066645"/>
              </p:ext>
            </p:extLst>
          </p:nvPr>
        </p:nvGraphicFramePr>
        <p:xfrm>
          <a:off x="7812360" y="3717032"/>
          <a:ext cx="369680" cy="392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Формула" r:id="rId6" imgW="203040" imgH="215640" progId="Equation.3">
                  <p:embed/>
                </p:oleObj>
              </mc:Choice>
              <mc:Fallback>
                <p:oleObj name="Формула" r:id="rId6" imgW="20304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812360" y="3717032"/>
                        <a:ext cx="369680" cy="3927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2148281"/>
              </p:ext>
            </p:extLst>
          </p:nvPr>
        </p:nvGraphicFramePr>
        <p:xfrm>
          <a:off x="5148064" y="4797152"/>
          <a:ext cx="2539440" cy="838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Формула" r:id="rId8" imgW="1269720" imgH="419040" progId="Equation.3">
                  <p:embed/>
                </p:oleObj>
              </mc:Choice>
              <mc:Fallback>
                <p:oleObj name="Формула" r:id="rId8" imgW="126972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148064" y="4797152"/>
                        <a:ext cx="2539440" cy="838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273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38"/>
          <a:stretch>
            <a:fillRect/>
          </a:stretch>
        </p:blipFill>
        <p:spPr bwMode="auto">
          <a:xfrm>
            <a:off x="214282" y="1357298"/>
            <a:ext cx="8784976" cy="4904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42844" y="214290"/>
            <a:ext cx="85725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 провели обчислення тиску породи на площу основи гори, що дорівнює межі міцності породи: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74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357166"/>
            <a:ext cx="9572692" cy="540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1066039"/>
            <a:ext cx="7072362" cy="50728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078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16632"/>
            <a:ext cx="9036496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 роботи</a:t>
            </a:r>
          </a:p>
          <a:p>
            <a:pPr algn="ctr"/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Дослідити фізичні властивості карликової планети 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Церера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rabicPeriod"/>
            </a:pP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Обчислити можливі швидкості зіткнень метеоритних тіл з поверхнею карликової планети.</a:t>
            </a:r>
          </a:p>
          <a:p>
            <a:pPr marL="342900" indent="-342900">
              <a:buAutoNum type="arabicPeriod"/>
            </a:pP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Порівняти значення отриманих швидкостей із значеннями швидкостей зіткнень метеоритних тіл із астероїдом 4 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Веста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rabicPeriod"/>
            </a:pP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Обчислити можливу висоту гір на 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Церері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3037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3" b="31338"/>
          <a:stretch>
            <a:fillRect/>
          </a:stretch>
        </p:blipFill>
        <p:spPr bwMode="auto">
          <a:xfrm>
            <a:off x="142844" y="1428736"/>
            <a:ext cx="10593759" cy="4786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785786" y="428604"/>
            <a:ext cx="650082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Обчислена висота гори для різних порід вулканічного походження та льоду</a:t>
            </a:r>
            <a:r>
              <a:rPr kumimoji="0" lang="uk-UA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мерзлого </a:t>
            </a:r>
            <a:r>
              <a:rPr kumimoji="0" lang="uk-UA" sz="24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грунту</a:t>
            </a:r>
            <a:r>
              <a:rPr kumimoji="0" lang="uk-UA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uk-UA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3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равнение Весты с Церерой"/>
          <p:cNvPicPr/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714488"/>
            <a:ext cx="4572032" cy="3857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Порівняльна характеристика карликової планети </a:t>
            </a:r>
            <a:r>
              <a:rPr lang="uk-UA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Церера</a:t>
            </a:r>
            <a:r>
              <a:rPr lang="uk-UA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астероїда 4 </a:t>
            </a:r>
            <a:r>
              <a:rPr lang="uk-UA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Веста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2066" y="1785926"/>
            <a:ext cx="38576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Відмінність:</a:t>
            </a:r>
          </a:p>
          <a:p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-розмір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-ландшафти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-розміри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кратерів;</a:t>
            </a:r>
          </a:p>
          <a:p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-наявність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води;</a:t>
            </a:r>
          </a:p>
          <a:p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-швидкості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зіткненнь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метеоритних тіл з поверхнею;</a:t>
            </a:r>
          </a:p>
          <a:p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-склад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осадочних порід.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14348" y="0"/>
            <a:ext cx="7915276" cy="1143000"/>
          </a:xfrm>
        </p:spPr>
        <p:txBody>
          <a:bodyPr>
            <a:normAutofit/>
          </a:bodyPr>
          <a:lstStyle/>
          <a:p>
            <a:pPr algn="ctr"/>
            <a:r>
              <a:rPr lang="uk-UA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Кратерованість</a:t>
            </a: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поверхні </a:t>
            </a:r>
            <a:r>
              <a:rPr lang="uk-UA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Церери</a:t>
            </a:r>
            <a:r>
              <a:rPr lang="uk-U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астероїда 4 </a:t>
            </a:r>
            <a:r>
              <a:rPr lang="uk-UA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Веста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214282" y="1214422"/>
            <a:ext cx="4214842" cy="41666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 bwMode="auto">
          <a:xfrm>
            <a:off x="4643438" y="1214422"/>
            <a:ext cx="4286246" cy="4143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357290" y="5429264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Церера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86446" y="5429264"/>
            <a:ext cx="214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uk-U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Веста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323528" y="260648"/>
            <a:ext cx="8429625" cy="61687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 В ході виконання роботи отримані наступні основні результати: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результатами космічної місії “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Dawn”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виконано аналітичний огляд загальних фізичних властивостей карликової планети </a:t>
            </a:r>
            <a:r>
              <a:rPr lang="uk-UA" sz="3200" dirty="0" err="1">
                <a:latin typeface="Times New Roman" pitchFamily="18" charset="0"/>
                <a:cs typeface="Times New Roman" pitchFamily="18" charset="0"/>
              </a:rPr>
              <a:t>Церера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-	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виходячи з оцінок розмірів кратерів, виконано розрахунки для можливих швидкостей зіткнення метеоритних тіл з поверхнею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Церери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>
              <a:buFontTx/>
              <a:buChar char="-"/>
            </a:pPr>
            <a:endParaRPr lang="uk-UA" sz="3200" i="1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9819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179512" y="476672"/>
            <a:ext cx="8712968" cy="7992888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uk-UA" sz="3200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sz="32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виходячи з оцінок висоти гори для різних осадочних порід: трахітів; пемзи та туфу; льоду та мерзлих </a:t>
            </a:r>
            <a:r>
              <a:rPr lang="uk-UA" sz="3200" dirty="0" err="1">
                <a:latin typeface="Times New Roman" pitchFamily="18" charset="0"/>
                <a:cs typeface="Times New Roman" pitchFamily="18" charset="0"/>
              </a:rPr>
              <a:t>грунтів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; базальтів та перлітів, можна сказати що гора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The Lonely Mountain(«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Самотня гора») може складатися з речовини, подібної за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властивостями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до пемзи, туфу або трахітів;</a:t>
            </a:r>
          </a:p>
          <a:p>
            <a:pPr lvl="0">
              <a:buNone/>
            </a:pP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-	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була проведена </a:t>
            </a: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вибіркова порівняльна характеристика карликової планети Церера та астероїда 4 Веста.</a:t>
            </a: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3116"/>
            <a:ext cx="8062616" cy="1500198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uk-UA" sz="8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Дякуємо за увагу!</a:t>
            </a:r>
            <a:endParaRPr lang="ru-RU" sz="8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9819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8916" y="5373216"/>
            <a:ext cx="7262192" cy="1152128"/>
          </a:xfrm>
          <a:noFill/>
        </p:spPr>
        <p:txBody>
          <a:bodyPr/>
          <a:lstStyle/>
          <a:p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Об’єктом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стала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карликова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планета Церера.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84994"/>
            <a:ext cx="6408712" cy="5325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29656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725144"/>
            <a:ext cx="7200800" cy="1863080"/>
          </a:xfrm>
        </p:spPr>
        <p:txBody>
          <a:bodyPr>
            <a:normAutofit/>
            <a:scene3d>
              <a:camera prst="orthographicFront"/>
              <a:lightRig rig="chilly" dir="t">
                <a:rot lat="0" lon="0" rev="6000000"/>
              </a:lightRig>
            </a:scene3d>
            <a:sp3d extrusionH="57150">
              <a:bevelT w="38100" h="38100" prst="slope"/>
            </a:sp3d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Предметом стало дослідження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рельєфу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Церери за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місії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Dawn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швидкостей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зіткнень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метеоритних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поверхнею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карликової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планети Церера та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можливих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висот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гір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планеті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06017"/>
            <a:ext cx="5688632" cy="4266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41871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51720" y="785794"/>
            <a:ext cx="5040560" cy="642942"/>
          </a:xfrm>
          <a:noFill/>
          <a:ln w="19050">
            <a:solidFill>
              <a:schemeClr val="tx1"/>
            </a:solidFill>
          </a:ln>
        </p:spPr>
        <p:txBody>
          <a:bodyPr anchor="t">
            <a:normAutofit fontScale="90000"/>
            <a:scene3d>
              <a:camera prst="orthographicFront"/>
              <a:lightRig rig="freezing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досліджень:</a:t>
            </a:r>
            <a:b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2418078"/>
            <a:ext cx="3429024" cy="2500330"/>
          </a:xfrm>
          <a:prstGeom prst="rect">
            <a:avLst/>
          </a:prstGeom>
          <a:solidFill>
            <a:srgbClr val="00B0F0">
              <a:alpha val="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аналітичне дослідження отриманих даних за всіма носіями інформації</a:t>
            </a:r>
            <a:endParaRPr lang="ru-RU" sz="2400" dirty="0">
              <a:ln>
                <a:solidFill>
                  <a:srgbClr val="0070C0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2428868"/>
            <a:ext cx="3456384" cy="250033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комп'ютерні та чисельні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розрахунки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232513" y="1417946"/>
            <a:ext cx="1277334" cy="10001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436096" y="1428736"/>
            <a:ext cx="1350482" cy="10001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4622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42910" y="7715279"/>
            <a:ext cx="7920880" cy="45719"/>
          </a:xfrm>
        </p:spPr>
        <p:txBody>
          <a:bodyPr>
            <a:normAutofit fontScale="90000"/>
            <a:scene3d>
              <a:camera prst="orthographicFront"/>
              <a:lightRig rig="sunset" dir="t"/>
            </a:scene3d>
            <a:sp3d extrusionH="57150">
              <a:bevelT w="38100" h="38100"/>
            </a:sp3d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uk-UA" sz="3200" dirty="0" smtClean="0">
                <a:ln w="3175">
                  <a:noFill/>
                </a:ln>
                <a:solidFill>
                  <a:srgbClr val="FFFF00"/>
                </a:solidFill>
                <a:effectLst>
                  <a:outerShdw sx="1000" sy="1000" algn="ctr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uk-UA" sz="3200" dirty="0" smtClean="0">
                <a:ln w="3175">
                  <a:noFill/>
                </a:ln>
                <a:solidFill>
                  <a:srgbClr val="FFFF00"/>
                </a:solidFill>
                <a:effectLst>
                  <a:outerShdw sx="1000" sy="1000" algn="ctr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uk-UA" sz="3200" dirty="0" smtClean="0">
                <a:ln w="3175">
                  <a:noFill/>
                </a:ln>
                <a:solidFill>
                  <a:srgbClr val="FFFF00"/>
                </a:solidFill>
                <a:effectLst>
                  <a:outerShdw sx="1000" sy="1000" algn="ctr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dirty="0" smtClean="0">
                <a:ln w="3175">
                  <a:noFill/>
                </a:ln>
                <a:effectLst>
                  <a:outerShdw sx="1000" sy="1000" algn="ctr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dirty="0" smtClean="0">
                <a:ln w="3175">
                  <a:noFill/>
                </a:ln>
                <a:effectLst>
                  <a:outerShdw sx="1000" sy="1000" algn="ctr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</a:br>
            <a:endParaRPr lang="ru-RU" dirty="0">
              <a:ln w="3175">
                <a:noFill/>
              </a:ln>
              <a:effectLst>
                <a:outerShdw sx="1000" sy="1000" algn="ctr" rotWithShape="0">
                  <a:srgbClr val="000000"/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3163792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sx="1000" sy="1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571868" y="664942"/>
            <a:ext cx="5429256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Церера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(лат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 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Ceres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 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 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карликова планета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 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 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поясі астероїдів, в середині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 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Сонячної системи. Це найближча до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 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Землі карликова планета, вона часом наближається на відстань 263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 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млн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 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км. Діаметром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 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близько 950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 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км.</a:t>
            </a:r>
            <a:r>
              <a:rPr kumimoji="0" lang="uk-UA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Церера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є найбільшим і наймасивнішим</a:t>
            </a:r>
            <a:r>
              <a:rPr kumimoji="0" lang="uk-UA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тілом у поясі астероїдів,</a:t>
            </a:r>
            <a:r>
              <a:rPr kumimoji="0" lang="uk-UA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за розміром перевершує багато великих супутників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 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планет-гігантів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 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та містить майже третину (32%) загальної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 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маси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 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поясу. Сучасні спостереження довели, що вона має кулясту форму, на відміну від більшості інших малих тіл, які мають неправильну форму через низьку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 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гравітацію та зіткнення.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5072074"/>
            <a:ext cx="85011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Відкрито карликову планету у 1801 році у Палермо, на острові Сицилія, італійським астроном Джузеппе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Піацці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96" y="3212976"/>
            <a:ext cx="33341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Зображення карликової планети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Церера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даними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космічного апарату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Dawn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4472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534620" cy="135729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Фізичні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карликової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планети Церера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00213" y="22431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780558"/>
              </p:ext>
            </p:extLst>
          </p:nvPr>
        </p:nvGraphicFramePr>
        <p:xfrm>
          <a:off x="1091952" y="1145130"/>
          <a:ext cx="6936432" cy="523619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68216"/>
                <a:gridCol w="3468216"/>
              </a:tblGrid>
              <a:tr h="402264">
                <a:tc>
                  <a:txBody>
                    <a:bodyPr/>
                    <a:lstStyle/>
                    <a:p>
                      <a:pPr algn="ctr"/>
                      <a:r>
                        <a:rPr lang="uk-UA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Екваторіальний</a:t>
                      </a:r>
                      <a:r>
                        <a:rPr lang="uk-UA" sz="18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радіус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482,5 ± 2 км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6937"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Полярний</a:t>
                      </a:r>
                      <a:r>
                        <a:rPr lang="uk-UA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радіус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445,5 ± 2 км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85125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9,393 ± 0,005×10</a:t>
                      </a:r>
                      <a:r>
                        <a:rPr lang="ru-RU" sz="1800" b="0" baseline="30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кг</a:t>
                      </a:r>
                      <a:b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0,0128 </a:t>
                      </a:r>
                      <a:r>
                        <a:rPr lang="uk-UA" sz="1800" b="0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маси Місяця</a:t>
                      </a:r>
                      <a:endParaRPr lang="uk-UA" b="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6937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Середня густина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2,16 ± 0.036 г/см³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85125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Прискорення</a:t>
                      </a:r>
                      <a:r>
                        <a:rPr lang="uk-UA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вільного падіння на поверхні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0,27 </a:t>
                      </a:r>
                      <a:r>
                        <a:rPr lang="ru-RU" sz="1800" b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м/с</a:t>
                      </a:r>
                      <a:r>
                        <a:rPr lang="ru-RU" sz="1800" b="0" u="none" strike="noStrike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0,028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6937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Друга космічна швидкість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0,51 км/с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6937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Період</a:t>
                      </a:r>
                      <a:r>
                        <a:rPr lang="uk-UA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обертання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9.074170 годин</a:t>
                      </a:r>
                      <a:endParaRPr lang="ru-RU" sz="1800" b="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6937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Нахил осі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3°</a:t>
                      </a:r>
                      <a:endParaRPr lang="ru-RU" sz="1800" b="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6937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Альбедо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0,090 ± 0,0033 </a:t>
                      </a:r>
                      <a:r>
                        <a:rPr lang="uk-UA" sz="1800" b="0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геометричне</a:t>
                      </a:r>
                      <a:endParaRPr lang="uk-UA" sz="1800" b="0" noProof="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6937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Температура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0" noProof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середня 167 К</a:t>
                      </a:r>
                      <a:endParaRPr lang="uk-UA" sz="1800" b="0" noProof="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85125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Стандартна</a:t>
                      </a:r>
                      <a:r>
                        <a:rPr lang="uk-UA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зоряна величина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3,36 ± 0,02</a:t>
                      </a:r>
                      <a:endParaRPr lang="ru-RU" sz="1800" b="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88107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76456" cy="910454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uk-UA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Будова Церери</a:t>
            </a: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1052736"/>
            <a:ext cx="6000792" cy="5590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23651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336569" cy="1071570"/>
          </a:xfrm>
        </p:spPr>
        <p:txBody>
          <a:bodyPr anchor="t"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“Dawn”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(«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Світанок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спектрометр видимого та 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інфрачервоного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діапазонів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АКС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User\Desktop\Аниме\Dawn_Flight_Configuration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4643446"/>
            <a:ext cx="3857652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4" name="Рисунок 3" descr="http://saturn.jpl.nasa.gov/spacecraft/images/vims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1142984"/>
            <a:ext cx="3857652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14282" y="1565020"/>
            <a:ext cx="421484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Dawn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”(«Світанок») (Рис.2.3) – це автоматична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міжпланетна станція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АМС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запущена в космос НАСА в 2007 році для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Вести і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карликової планети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Церери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Станція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досягла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орбіти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Вести 16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липня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2011 р.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покинула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орбіту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Церери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вересня201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року.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Прибуття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Церери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відбулося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лютому 2015 року.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4714876" y="3214686"/>
            <a:ext cx="44291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Спектрометр видимого та </a:t>
            </a:r>
            <a:r>
              <a:rPr kumimoji="0" lang="uk-UA" sz="2000" b="0" i="0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інфрачервоного</a:t>
            </a:r>
            <a:r>
              <a:rPr kumimoji="0" lang="ru-RU" sz="2000" b="0" i="0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sz="2000" b="0" i="0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діапазонів</a:t>
            </a:r>
            <a:endParaRPr kumimoji="0" lang="uk-UA" sz="2000" b="0" i="0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86314" y="4143380"/>
            <a:ext cx="421484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складу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Вести і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Церери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реєструє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інтенсивність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освітлення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кожного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пікселя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матриці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400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довжин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хвиль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видимому і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інфрачервоному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діапазоні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2073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1073</TotalTime>
  <Words>677</Words>
  <Application>Microsoft Office PowerPoint</Application>
  <PresentationFormat>Экран (4:3)</PresentationFormat>
  <Paragraphs>136</Paragraphs>
  <Slides>25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Справедливость</vt:lpstr>
      <vt:lpstr>Microsoft Equation 3.0</vt:lpstr>
      <vt:lpstr>Роботу виконали учениці 10-А класу  Вовчанського ліцею №2 Вовчанської  районної ради  Харківської  області Трегуб Анна  Едуардівна та Товстоган Юлія Валеріївна</vt:lpstr>
      <vt:lpstr>Презентация PowerPoint</vt:lpstr>
      <vt:lpstr>Об’єктом дослідження стала карликова планета Церера.</vt:lpstr>
      <vt:lpstr>Предметом стало дослідження рельєфу Церери за даними місії “Dawn”, оцінка швидкостей зіткнень метеоритних тіл з поверхнею карликової планети Церера та оцінка можливих висот гір на цій планеті.</vt:lpstr>
      <vt:lpstr>Методика досліджень: </vt:lpstr>
      <vt:lpstr>       </vt:lpstr>
      <vt:lpstr>Фізичні характеристики карликової планети Церера </vt:lpstr>
      <vt:lpstr>Будова Церери</vt:lpstr>
      <vt:lpstr>“Dawn” («Світанок») та спектрометр видимого та інфрачервоного діапазонів на АКС </vt:lpstr>
      <vt:lpstr>АКС “Dawn” біля карликової планети Церера</vt:lpstr>
      <vt:lpstr>Мапа кольору карликової планети Церери, зроблена космічним апаратом НАСА “Dawn”</vt:lpstr>
      <vt:lpstr>    Кратер Оккатор: R=45 км Інший кратер: R=30 км</vt:lpstr>
      <vt:lpstr>Параболічна швидкість, друга космічна швидкість, - це найменша швидкість, при якій тіло покидає сферу тяжіння даного об’єкта і може стати супутником Сонця.     Друга космічна швидкість для карликової планети Церера:  </vt:lpstr>
      <vt:lpstr>Оцінка швидкостей зіткнень метеоритних тіл з карликовою планетою Церера. Наближене рівняння енергетичного балансу при зіткненні метеоритного тіла з карликовою планетою Церера.      де g – прискорення вільного падіння для Церери.       </vt:lpstr>
      <vt:lpstr>Презентация PowerPoint</vt:lpstr>
      <vt:lpstr>Результат обчислень швидкостей зіткнень.</vt:lpstr>
      <vt:lpstr>Презентация PowerPoint</vt:lpstr>
      <vt:lpstr>Презентация PowerPoint</vt:lpstr>
      <vt:lpstr>Презентация PowerPoint</vt:lpstr>
      <vt:lpstr>Презентация PowerPoint</vt:lpstr>
      <vt:lpstr>Порівняльна характеристика карликової планети Церера та астероїда 4 Веста</vt:lpstr>
      <vt:lpstr>Кратерованість поверхні Церери та астероїда 4 Веста</vt:lpstr>
      <vt:lpstr>Презентация PowerPoint</vt:lpstr>
      <vt:lpstr>Презентация PowerPoint</vt:lpstr>
      <vt:lpstr>Дякуємо за увагу!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Роботу виконала учениця 10-А класу Вовчанського ліцею №2 Ткаченко Анна Олегівна</dc:title>
  <dc:creator>uchen3</dc:creator>
  <cp:lastModifiedBy>RePack by Diakov</cp:lastModifiedBy>
  <cp:revision>64</cp:revision>
  <dcterms:created xsi:type="dcterms:W3CDTF">2014-12-12T13:13:53Z</dcterms:created>
  <dcterms:modified xsi:type="dcterms:W3CDTF">2018-04-06T16:33:28Z</dcterms:modified>
</cp:coreProperties>
</file>