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9" r:id="rId3"/>
    <p:sldId id="264" r:id="rId4"/>
    <p:sldId id="260" r:id="rId5"/>
    <p:sldId id="261" r:id="rId6"/>
    <p:sldId id="262" r:id="rId7"/>
    <p:sldId id="263" r:id="rId8"/>
    <p:sldId id="276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  <p:sldId id="274" r:id="rId19"/>
    <p:sldId id="277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98" y="18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5B25C-ADA6-4C26-96A2-03AF4C82CE6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3A7DC-5B1B-45ED-BEA2-C9E1F19E7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3A7DC-5B1B-45ED-BEA2-C9E1F19E799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F28A-9390-4736-A1AE-F9795133C124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43FE-CAD2-4934-B49A-03CB0F852FCC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56C1-B005-4A18-8B3F-26146AA0F094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36A8-D78E-44D2-93D6-7D0F3CE5C16A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B928-E1B7-40F0-A3DC-2AF1CA200645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B807-EC9A-4BF1-8429-0570DA3D0C55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D35A-A48F-41ED-802D-72F0777E7A27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80CE-3DD8-4EB1-8BFD-CEB7B7DBB724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897E-347E-41CC-85FB-044EB3C74D6C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CF6E-DD27-416E-B70B-18C96521A359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E9C1-24DF-477D-9704-5C3E3BEDFF61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AF3439-6678-48A6-942E-5F3015552CBB}" type="datetime1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08911" cy="659735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uk-UA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Події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1917-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1921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рр. в </a:t>
            </a:r>
            <a:r>
              <a:rPr lang="uk-UA" sz="28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Костянтиноградському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повіті Полтавської губернії крізь призму </a:t>
            </a:r>
            <a:r>
              <a:rPr lang="uk-UA" sz="28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біографістики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(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на прикладі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Н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. І. Махна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та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П. О. Кудрявцева)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3861046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Роботу виконала:</a:t>
            </a:r>
          </a:p>
          <a:p>
            <a:r>
              <a:rPr lang="uk-UA" dirty="0" err="1" smtClean="0"/>
              <a:t>Лободенко</a:t>
            </a:r>
            <a:r>
              <a:rPr lang="uk-UA" dirty="0" smtClean="0"/>
              <a:t> Каміла </a:t>
            </a:r>
          </a:p>
          <a:p>
            <a:r>
              <a:rPr lang="uk-UA" i="1" dirty="0" smtClean="0"/>
              <a:t>вихованка Красноградського РЦДЮТ, учениця 10 класу                    </a:t>
            </a:r>
            <a:br>
              <a:rPr lang="uk-UA" i="1" dirty="0" smtClean="0"/>
            </a:br>
            <a:r>
              <a:rPr lang="uk-UA" i="1" dirty="0" smtClean="0"/>
              <a:t>Красноградського НВК№2</a:t>
            </a:r>
            <a:br>
              <a:rPr lang="uk-UA" i="1" dirty="0" smtClean="0"/>
            </a:br>
            <a:r>
              <a:rPr lang="uk-UA" i="1" dirty="0" smtClean="0"/>
              <a:t> Керівники: </a:t>
            </a:r>
            <a:r>
              <a:rPr lang="uk-UA" i="1" dirty="0" err="1" smtClean="0"/>
              <a:t>Меднікова</a:t>
            </a:r>
            <a:r>
              <a:rPr lang="uk-UA" i="1" dirty="0" smtClean="0"/>
              <a:t> Л.П.             </a:t>
            </a:r>
            <a:br>
              <a:rPr lang="uk-UA" i="1" dirty="0" smtClean="0"/>
            </a:br>
            <a:r>
              <a:rPr lang="uk-UA" i="1" dirty="0" err="1" smtClean="0"/>
              <a:t>Ярмухаметова</a:t>
            </a:r>
            <a:r>
              <a:rPr lang="uk-UA" i="1" dirty="0" smtClean="0"/>
              <a:t> Т.Ю.</a:t>
            </a:r>
            <a:br>
              <a:rPr lang="uk-UA" i="1" dirty="0" smtClean="0"/>
            </a:br>
            <a:r>
              <a:rPr lang="uk-UA" i="1" dirty="0" smtClean="0"/>
              <a:t> Мельник І.М.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flipH="1">
            <a:off x="8100392" y="6309320"/>
            <a:ext cx="504056" cy="293117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</a:rPr>
              <a:pPr/>
              <a:t>1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60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941168"/>
            <a:ext cx="8054280" cy="1512168"/>
          </a:xfrm>
        </p:spPr>
        <p:txBody>
          <a:bodyPr/>
          <a:lstStyle/>
          <a:p>
            <a:pPr algn="l"/>
            <a:r>
              <a:rPr lang="uk-UA" sz="3200" dirty="0" smtClean="0"/>
              <a:t>З березня 1917р. створено орган влади Тимчасового уряду – Земська Управа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940152" y="731520"/>
            <a:ext cx="3203848" cy="3474720"/>
          </a:xfrm>
        </p:spPr>
        <p:txBody>
          <a:bodyPr/>
          <a:lstStyle/>
          <a:p>
            <a:pPr marL="45720" indent="0">
              <a:spcAft>
                <a:spcPts val="0"/>
              </a:spcAft>
              <a:buNone/>
            </a:pPr>
            <a:r>
              <a:rPr lang="uk-UA" sz="2400" b="1" dirty="0" err="1">
                <a:latin typeface="Times New Roman"/>
                <a:ea typeface="Times New Roman"/>
              </a:rPr>
              <a:t>Костянтиноградська</a:t>
            </a:r>
            <a:r>
              <a:rPr lang="uk-UA" sz="2400" b="1" dirty="0">
                <a:latin typeface="Times New Roman"/>
                <a:ea typeface="Times New Roman"/>
              </a:rPr>
              <a:t> Земська Управа,</a:t>
            </a:r>
            <a:endParaRPr lang="ru-RU" sz="2400" dirty="0">
              <a:latin typeface="Times New Roman"/>
              <a:ea typeface="Times New Roman"/>
            </a:endParaRPr>
          </a:p>
          <a:p>
            <a:pPr marL="45720" indent="0">
              <a:buNone/>
            </a:pPr>
            <a:r>
              <a:rPr lang="uk-UA" sz="2400" b="1" dirty="0" smtClean="0">
                <a:latin typeface="Times New Roman"/>
                <a:ea typeface="Times New Roman"/>
              </a:rPr>
              <a:t>з </a:t>
            </a:r>
            <a:r>
              <a:rPr lang="uk-UA" sz="2400" b="1" dirty="0">
                <a:latin typeface="Times New Roman"/>
                <a:ea typeface="Times New Roman"/>
              </a:rPr>
              <a:t>березня 1917 року – </a:t>
            </a:r>
            <a:r>
              <a:rPr lang="uk-UA" sz="2400" b="1" dirty="0" smtClean="0">
                <a:latin typeface="Times New Roman"/>
                <a:ea typeface="Times New Roman"/>
              </a:rPr>
              <a:t>  «</a:t>
            </a:r>
            <a:r>
              <a:rPr lang="uk-UA" sz="2400" b="1" dirty="0">
                <a:latin typeface="Times New Roman"/>
                <a:ea typeface="Times New Roman"/>
              </a:rPr>
              <a:t>орган влади </a:t>
            </a:r>
            <a:r>
              <a:rPr lang="ru-RU" sz="2400" b="1" dirty="0" err="1">
                <a:latin typeface="Times New Roman"/>
                <a:ea typeface="Times New Roman"/>
              </a:rPr>
              <a:t>поміщиків</a:t>
            </a:r>
            <a:r>
              <a:rPr lang="uk-UA" sz="2400" b="1" dirty="0">
                <a:latin typeface="Times New Roman"/>
                <a:ea typeface="Times New Roman"/>
              </a:rPr>
              <a:t>» </a:t>
            </a:r>
            <a:endParaRPr lang="uk-UA" sz="2400" b="1" dirty="0" smtClean="0">
              <a:latin typeface="Times New Roman"/>
              <a:ea typeface="Times New Roman"/>
            </a:endParaRPr>
          </a:p>
          <a:p>
            <a:pPr marL="45720" indent="0">
              <a:buNone/>
            </a:pPr>
            <a:r>
              <a:rPr lang="uk-UA" sz="2400" dirty="0" smtClean="0">
                <a:latin typeface="Times New Roman"/>
                <a:ea typeface="Times New Roman"/>
              </a:rPr>
              <a:t>(</a:t>
            </a:r>
            <a:r>
              <a:rPr lang="uk-UA" sz="2400" dirty="0">
                <a:latin typeface="Times New Roman"/>
                <a:ea typeface="Times New Roman"/>
              </a:rPr>
              <a:t>світлина початку ХХ сторіччя) </a:t>
            </a:r>
            <a:endParaRPr lang="ru-RU" dirty="0"/>
          </a:p>
        </p:txBody>
      </p:sp>
      <p:pic>
        <p:nvPicPr>
          <p:cNvPr id="5" name="Объект 4" descr="Земская управа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824536" cy="475252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 flipH="1">
            <a:off x="8100392" y="6309320"/>
            <a:ext cx="50405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366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5589240"/>
            <a:ext cx="5328592" cy="864096"/>
          </a:xfrm>
        </p:spPr>
        <p:txBody>
          <a:bodyPr/>
          <a:lstStyle/>
          <a:p>
            <a:pPr marL="45720" lvl="0" indent="0" algn="l">
              <a:spcBef>
                <a:spcPct val="20000"/>
              </a:spcBef>
              <a:spcAft>
                <a:spcPts val="300"/>
              </a:spcAft>
              <a:buNone/>
            </a:pPr>
            <a:r>
              <a:rPr lang="uk-UA" sz="2400" dirty="0" err="1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Костянтиноградська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 Земська Управа </a:t>
            </a:r>
            <a:r>
              <a:rPr lang="uk-UA" sz="24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(</a:t>
            </a:r>
            <a:r>
              <a:rPr lang="uk-UA" sz="24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світлина </a:t>
            </a:r>
            <a:r>
              <a:rPr lang="uk-UA" sz="24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 </a:t>
            </a:r>
            <a:r>
              <a:rPr lang="uk-UA" sz="24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1 лютого 1917 року) </a:t>
            </a:r>
            <a:r>
              <a:rPr lang="ru-RU" sz="2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79512" y="332656"/>
            <a:ext cx="3744416" cy="597666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err="1" smtClean="0">
                <a:latin typeface="Arial"/>
              </a:rPr>
              <a:t>Земська</a:t>
            </a:r>
            <a:r>
              <a:rPr lang="ru-RU" sz="2400" b="1" dirty="0" smtClean="0">
                <a:latin typeface="Arial"/>
              </a:rPr>
              <a:t> Управа </a:t>
            </a:r>
            <a:r>
              <a:rPr lang="ru-RU" sz="2400" dirty="0" err="1" smtClean="0">
                <a:latin typeface="Arial"/>
              </a:rPr>
              <a:t>виконувала</a:t>
            </a:r>
            <a:r>
              <a:rPr lang="ru-RU" sz="2400" dirty="0" smtClean="0">
                <a:latin typeface="Arial"/>
              </a:rPr>
              <a:t> </a:t>
            </a:r>
            <a:r>
              <a:rPr lang="ru-RU" sz="2400" dirty="0" err="1" smtClean="0">
                <a:latin typeface="Arial"/>
              </a:rPr>
              <a:t>функцію</a:t>
            </a:r>
            <a:r>
              <a:rPr lang="ru-RU" sz="2400" dirty="0" smtClean="0">
                <a:latin typeface="Arial"/>
              </a:rPr>
              <a:t> </a:t>
            </a:r>
            <a:r>
              <a:rPr lang="ru-RU" sz="2400" dirty="0" err="1">
                <a:latin typeface="Arial"/>
              </a:rPr>
              <a:t>місцевої</a:t>
            </a:r>
            <a:r>
              <a:rPr lang="ru-RU" sz="2400" dirty="0">
                <a:latin typeface="Arial"/>
              </a:rPr>
              <a:t> </a:t>
            </a:r>
            <a:r>
              <a:rPr lang="ru-RU" sz="2400" dirty="0" err="1">
                <a:latin typeface="Arial"/>
              </a:rPr>
              <a:t>адміністрації</a:t>
            </a:r>
            <a:r>
              <a:rPr lang="ru-RU" sz="2400" dirty="0">
                <a:latin typeface="Arial"/>
              </a:rPr>
              <a:t> з </a:t>
            </a:r>
            <a:r>
              <a:rPr lang="ru-RU" sz="2400" dirty="0" err="1" smtClean="0">
                <a:latin typeface="Arial"/>
              </a:rPr>
              <a:t>мобілізації</a:t>
            </a:r>
            <a:r>
              <a:rPr lang="ru-RU" sz="2400" dirty="0" smtClean="0">
                <a:latin typeface="Arial"/>
              </a:rPr>
              <a:t> </a:t>
            </a:r>
            <a:r>
              <a:rPr lang="ru-RU" sz="2400" dirty="0" err="1" smtClean="0">
                <a:latin typeface="Arial"/>
              </a:rPr>
              <a:t>військовозобов’язаних</a:t>
            </a:r>
            <a:r>
              <a:rPr lang="ru-RU" sz="2400" dirty="0" smtClean="0">
                <a:latin typeface="Arial"/>
              </a:rPr>
              <a:t> </a:t>
            </a:r>
            <a:r>
              <a:rPr lang="ru-RU" sz="2400" dirty="0">
                <a:latin typeface="Arial"/>
              </a:rPr>
              <a:t>та </a:t>
            </a:r>
            <a:r>
              <a:rPr lang="ru-RU" sz="2400" dirty="0" err="1">
                <a:latin typeface="Arial"/>
              </a:rPr>
              <a:t>розквартирування</a:t>
            </a:r>
            <a:r>
              <a:rPr lang="ru-RU" sz="2400" dirty="0">
                <a:latin typeface="Arial"/>
              </a:rPr>
              <a:t> </a:t>
            </a:r>
            <a:r>
              <a:rPr lang="ru-RU" sz="2400" dirty="0" err="1" smtClean="0">
                <a:latin typeface="Arial"/>
              </a:rPr>
              <a:t>військ</a:t>
            </a:r>
            <a:r>
              <a:rPr lang="ru-RU" sz="2400" dirty="0" smtClean="0">
                <a:latin typeface="Arial"/>
              </a:rPr>
              <a:t>,  </a:t>
            </a:r>
            <a:r>
              <a:rPr lang="ru-RU" sz="2400" dirty="0" err="1" smtClean="0">
                <a:latin typeface="Arial"/>
              </a:rPr>
              <a:t>здійснювала</a:t>
            </a:r>
            <a:r>
              <a:rPr lang="ru-RU" sz="2400" dirty="0" smtClean="0">
                <a:latin typeface="Arial"/>
              </a:rPr>
              <a:t> </a:t>
            </a:r>
            <a:r>
              <a:rPr lang="ru-RU" sz="2400" dirty="0" err="1">
                <a:latin typeface="Arial"/>
              </a:rPr>
              <a:t>заготівлю</a:t>
            </a:r>
            <a:r>
              <a:rPr lang="ru-RU" sz="2400" dirty="0">
                <a:latin typeface="Arial"/>
              </a:rPr>
              <a:t> </a:t>
            </a:r>
            <a:r>
              <a:rPr lang="ru-RU" sz="2400" dirty="0" err="1">
                <a:latin typeface="Arial"/>
              </a:rPr>
              <a:t>продуктів</a:t>
            </a:r>
            <a:r>
              <a:rPr lang="ru-RU" sz="2400" dirty="0">
                <a:latin typeface="Arial"/>
              </a:rPr>
              <a:t> </a:t>
            </a:r>
            <a:r>
              <a:rPr lang="ru-RU" sz="2400" dirty="0" err="1">
                <a:latin typeface="Arial"/>
              </a:rPr>
              <a:t>харчування</a:t>
            </a:r>
            <a:r>
              <a:rPr lang="ru-RU" sz="2400" dirty="0">
                <a:latin typeface="Arial"/>
              </a:rPr>
              <a:t> і фуражу для потреб </a:t>
            </a:r>
            <a:r>
              <a:rPr lang="ru-RU" sz="2400" dirty="0" err="1" smtClean="0">
                <a:latin typeface="Arial"/>
              </a:rPr>
              <a:t>армії</a:t>
            </a:r>
            <a:r>
              <a:rPr lang="ru-RU" sz="2400" dirty="0" smtClean="0">
                <a:latin typeface="Arial"/>
              </a:rPr>
              <a:t>, надавала  </a:t>
            </a:r>
            <a:r>
              <a:rPr lang="ru-RU" sz="2400" dirty="0" err="1" smtClean="0">
                <a:latin typeface="Arial"/>
              </a:rPr>
              <a:t>грошову</a:t>
            </a:r>
            <a:r>
              <a:rPr lang="ru-RU" sz="2400" dirty="0" smtClean="0">
                <a:latin typeface="Arial"/>
              </a:rPr>
              <a:t> та </a:t>
            </a:r>
            <a:r>
              <a:rPr lang="ru-RU" sz="2400" dirty="0" err="1" smtClean="0">
                <a:latin typeface="Arial"/>
              </a:rPr>
              <a:t>матеріальну</a:t>
            </a:r>
            <a:r>
              <a:rPr lang="ru-RU" sz="2400" dirty="0" smtClean="0">
                <a:latin typeface="Arial"/>
              </a:rPr>
              <a:t>  </a:t>
            </a:r>
            <a:r>
              <a:rPr lang="ru-RU" sz="2400" dirty="0" err="1" smtClean="0">
                <a:latin typeface="Arial"/>
              </a:rPr>
              <a:t>допомогу</a:t>
            </a:r>
            <a:r>
              <a:rPr lang="ru-RU" sz="2400" dirty="0" smtClean="0">
                <a:latin typeface="Arial"/>
              </a:rPr>
              <a:t> </a:t>
            </a:r>
            <a:r>
              <a:rPr lang="ru-RU" sz="2400" dirty="0" err="1">
                <a:latin typeface="Arial"/>
              </a:rPr>
              <a:t>біженцям</a:t>
            </a:r>
            <a:r>
              <a:rPr lang="ru-RU" sz="2400" dirty="0">
                <a:latin typeface="Arial"/>
              </a:rPr>
              <a:t> </a:t>
            </a:r>
            <a:r>
              <a:rPr lang="ru-RU" sz="2400" dirty="0" smtClean="0">
                <a:latin typeface="Arial"/>
              </a:rPr>
              <a:t>та </a:t>
            </a:r>
            <a:r>
              <a:rPr lang="ru-RU" sz="2400" dirty="0" err="1" smtClean="0">
                <a:latin typeface="Arial"/>
              </a:rPr>
              <a:t>сім’ям</a:t>
            </a:r>
            <a:r>
              <a:rPr lang="ru-RU" sz="2400" dirty="0" smtClean="0">
                <a:latin typeface="Arial"/>
              </a:rPr>
              <a:t> </a:t>
            </a:r>
            <a:r>
              <a:rPr lang="ru-RU" sz="2400" dirty="0" err="1" smtClean="0">
                <a:latin typeface="Arial"/>
              </a:rPr>
              <a:t>військовослужбовців</a:t>
            </a:r>
            <a:r>
              <a:rPr lang="ru-RU" sz="2400" dirty="0" smtClean="0">
                <a:latin typeface="Arial"/>
              </a:rPr>
              <a:t>.</a:t>
            </a:r>
            <a:endParaRPr lang="ru-RU" sz="2400" dirty="0">
              <a:latin typeface="Arial"/>
            </a:endParaRPr>
          </a:p>
          <a:p>
            <a:pPr marL="45720" indent="0">
              <a:buNone/>
            </a:pPr>
            <a:endParaRPr lang="ru-RU" sz="2400" dirty="0">
              <a:latin typeface="Arial"/>
            </a:endParaRPr>
          </a:p>
          <a:p>
            <a:endParaRPr lang="ru-RU" dirty="0">
              <a:latin typeface="Arial"/>
            </a:endParaRPr>
          </a:p>
          <a:p>
            <a:pPr marL="45720" indent="0">
              <a:buNone/>
            </a:pPr>
            <a:endParaRPr lang="ru-RU" dirty="0">
              <a:latin typeface="Arial"/>
            </a:endParaRPr>
          </a:p>
          <a:p>
            <a:endParaRPr lang="ru-RU" dirty="0"/>
          </a:p>
        </p:txBody>
      </p:sp>
      <p:pic>
        <p:nvPicPr>
          <p:cNvPr id="5" name="Объект 4" descr="1 февраля 1917 год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4968552" cy="511256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Номер слайда 3"/>
          <p:cNvSpPr txBox="1">
            <a:spLocks/>
          </p:cNvSpPr>
          <p:nvPr/>
        </p:nvSpPr>
        <p:spPr>
          <a:xfrm flipH="1">
            <a:off x="8100392" y="6309320"/>
            <a:ext cx="50405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60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33256"/>
            <a:ext cx="8496944" cy="648072"/>
          </a:xfrm>
        </p:spPr>
        <p:txBody>
          <a:bodyPr/>
          <a:lstStyle/>
          <a:p>
            <a:pPr marL="228600" lvl="0" indent="-182880" algn="l">
              <a:spcBef>
                <a:spcPct val="20000"/>
              </a:spcBef>
              <a:buNone/>
            </a:pPr>
            <a:r>
              <a:rPr lang="uk-UA" sz="2800" dirty="0" err="1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Костянтиноградський</a:t>
            </a:r>
            <a:r>
              <a:rPr lang="uk-UA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 </a:t>
            </a:r>
            <a:r>
              <a:rPr lang="uk-UA" sz="2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Ревком </a:t>
            </a:r>
            <a:r>
              <a:rPr lang="uk-UA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>( січень1918 року)</a:t>
            </a:r>
            <a: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ru-RU" sz="2800" dirty="0"/>
          </a:p>
        </p:txBody>
      </p:sp>
      <p:pic>
        <p:nvPicPr>
          <p:cNvPr id="5" name="Объект 4" descr="ревком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848872" cy="54006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 flipH="1">
            <a:off x="8100392" y="6309320"/>
            <a:ext cx="50405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88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499992" y="3140968"/>
            <a:ext cx="3816424" cy="3456384"/>
          </a:xfrm>
        </p:spPr>
        <p:txBody>
          <a:bodyPr/>
          <a:lstStyle/>
          <a:p>
            <a:pPr algn="l">
              <a:buNone/>
            </a:pPr>
            <a:r>
              <a:rPr lang="uk-UA" sz="2400" dirty="0" smtClean="0"/>
              <a:t>   Газета «Боротьбист»</a:t>
            </a:r>
            <a:br>
              <a:rPr lang="uk-UA" sz="2400" dirty="0" smtClean="0"/>
            </a:br>
            <a:r>
              <a:rPr lang="uk-UA" sz="2400" dirty="0" smtClean="0"/>
              <a:t>орган Полтавського </a:t>
            </a:r>
            <a:br>
              <a:rPr lang="uk-UA" sz="2400" dirty="0" smtClean="0"/>
            </a:br>
            <a:r>
              <a:rPr lang="uk-UA" sz="2400" dirty="0" smtClean="0"/>
              <a:t>Губ. </a:t>
            </a:r>
            <a:r>
              <a:rPr lang="uk-UA" sz="2400" dirty="0" err="1" smtClean="0"/>
              <a:t>Комітета</a:t>
            </a:r>
            <a:r>
              <a:rPr lang="uk-UA" sz="2400" dirty="0" smtClean="0"/>
              <a:t> Укр. </a:t>
            </a:r>
            <a:r>
              <a:rPr lang="uk-UA" sz="2400" dirty="0" err="1" smtClean="0"/>
              <a:t>Ком.Партії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(Боротьбистів)</a:t>
            </a:r>
            <a:br>
              <a:rPr lang="uk-UA" sz="2400" dirty="0" smtClean="0"/>
            </a:br>
            <a:r>
              <a:rPr lang="uk-UA" sz="2400" dirty="0" smtClean="0"/>
              <a:t>1919р.</a:t>
            </a:r>
            <a:br>
              <a:rPr lang="uk-UA" sz="2400" dirty="0" smtClean="0"/>
            </a:br>
            <a:r>
              <a:rPr lang="uk-UA" sz="2400" dirty="0" smtClean="0"/>
              <a:t>(архіви Полтавського </a:t>
            </a:r>
            <a:br>
              <a:rPr lang="uk-UA" sz="2400" dirty="0" smtClean="0"/>
            </a:br>
            <a:r>
              <a:rPr lang="uk-UA" sz="2400" dirty="0" smtClean="0"/>
              <a:t>краєзнавчого музею </a:t>
            </a:r>
            <a:br>
              <a:rPr lang="uk-UA" sz="2400" dirty="0" smtClean="0"/>
            </a:br>
            <a:r>
              <a:rPr lang="uk-UA" sz="2400" dirty="0" smtClean="0"/>
              <a:t>ім. В. Кричевського)</a:t>
            </a:r>
            <a:endParaRPr lang="ru-RU" sz="2400" dirty="0"/>
          </a:p>
        </p:txBody>
      </p:sp>
      <p:pic>
        <p:nvPicPr>
          <p:cNvPr id="5" name="Объект 4" descr="D:\Кицюнька\МАН 2017\Газети 1919\DSC_0380.JPG"/>
          <p:cNvPicPr>
            <a:picLocks noGrp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116632"/>
            <a:ext cx="2808312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D:\Кицюнька\МАН 2017\Газети 1919\DSC_0381.JPG"/>
          <p:cNvPicPr>
            <a:picLocks noGrp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4077072"/>
            <a:ext cx="3960440" cy="244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Кицюнька\МАН 2017\Газети 1919\DSC_03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248471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 flipH="1">
            <a:off x="8100392" y="6309320"/>
            <a:ext cx="50405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72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3748" r="3748"/>
          <a:stretch>
            <a:fillRect/>
          </a:stretch>
        </p:blipFill>
        <p:spPr bwMode="auto">
          <a:xfrm>
            <a:off x="3923928" y="548680"/>
            <a:ext cx="500404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513" y="548680"/>
            <a:ext cx="4032448" cy="5472608"/>
          </a:xfrm>
        </p:spPr>
        <p:txBody>
          <a:bodyPr>
            <a:normAutofit fontScale="92500" lnSpcReduction="10000"/>
          </a:bodyPr>
          <a:lstStyle/>
          <a:p>
            <a:pPr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2600" b="1" u="sng" dirty="0">
                <a:latin typeface="Times New Roman"/>
                <a:ea typeface="Times New Roman"/>
              </a:rPr>
              <a:t>Махно Нестор </a:t>
            </a:r>
            <a:r>
              <a:rPr lang="uk-UA" sz="2600" b="1" u="sng" dirty="0" err="1" smtClean="0">
                <a:latin typeface="Times New Roman"/>
                <a:ea typeface="Times New Roman"/>
              </a:rPr>
              <a:t>Іванович</a:t>
            </a:r>
            <a:r>
              <a:rPr lang="uk-UA" sz="2600" b="1" dirty="0" err="1" smtClean="0">
                <a:latin typeface="Times New Roman"/>
                <a:ea typeface="Times New Roman"/>
              </a:rPr>
              <a:t>–</a:t>
            </a:r>
            <a:r>
              <a:rPr lang="uk-UA" sz="2600" b="1" dirty="0" smtClean="0">
                <a:latin typeface="Times New Roman"/>
                <a:ea typeface="Times New Roman"/>
              </a:rPr>
              <a:t> </a:t>
            </a:r>
            <a:r>
              <a:rPr lang="uk-UA" sz="2600" b="1" dirty="0">
                <a:latin typeface="Times New Roman"/>
                <a:ea typeface="Times New Roman"/>
              </a:rPr>
              <a:t>політичний та військовий діяч, командувач Революційної повстанської армії України, керівник селянського повстанського руху 1918-1921рр. Анархічні ідеали Н.І. Махна підкреслювали віковічні прагнення українського народу до свободи. </a:t>
            </a:r>
            <a:endParaRPr lang="ru-RU" sz="2600" b="1" dirty="0">
              <a:latin typeface="Times New Roman"/>
              <a:ea typeface="Times New Roman"/>
            </a:endParaRPr>
          </a:p>
          <a:p>
            <a:endParaRPr lang="ru-RU" sz="1800" b="1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 flipH="1">
            <a:off x="8100392" y="6309320"/>
            <a:ext cx="50405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153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1" cy="5976664"/>
          </a:xfrm>
        </p:spPr>
        <p:txBody>
          <a:bodyPr/>
          <a:lstStyle/>
          <a:p>
            <a:pPr marL="0" lvl="0" indent="0" algn="l">
              <a:spcBef>
                <a:spcPts val="0"/>
              </a:spcBef>
              <a:buNone/>
            </a:pPr>
            <a:r>
              <a:rPr lang="uk-UA" sz="280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uk-UA" sz="280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uk-UA" sz="280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1918р</a:t>
            </a:r>
            <a:r>
              <a:rPr lang="uk-UA" sz="28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.</a:t>
            </a:r>
            <a:r>
              <a:rPr lang="uk-UA" sz="2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 -  базою для махновського командира Іванюка в </a:t>
            </a:r>
            <a:r>
              <a:rPr lang="uk-UA" sz="2800" b="0" dirty="0" err="1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Костянтиноградському</a:t>
            </a:r>
            <a:r>
              <a:rPr lang="uk-UA" sz="2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 повіті декілька років  були села Березівка, </a:t>
            </a:r>
            <a:r>
              <a:rPr lang="uk-UA" sz="2800" b="0" dirty="0" err="1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Соснівка</a:t>
            </a:r>
            <a:r>
              <a:rPr lang="uk-UA" sz="2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, Петрівка</a:t>
            </a:r>
            <a:r>
              <a:rPr lang="uk-UA" sz="2800" b="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.</a:t>
            </a:r>
            <a:br>
              <a:rPr lang="uk-UA" sz="2800" b="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uk-UA" sz="2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uk-UA" sz="2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uk-UA" sz="28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весна 1920р</a:t>
            </a:r>
            <a:r>
              <a:rPr lang="uk-UA" sz="2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. - загони Нестора Махна декілька разів проводили невеликі бойові операції на території повіту</a:t>
            </a:r>
            <a:r>
              <a:rPr lang="uk-UA" sz="2800" b="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.</a:t>
            </a:r>
            <a:br>
              <a:rPr lang="uk-UA" sz="2800" b="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uk-UA" sz="2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uk-UA" sz="2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</a:br>
            <a:r>
              <a:rPr lang="uk-UA" sz="28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25  липня </a:t>
            </a:r>
            <a:r>
              <a:rPr lang="uk-UA" sz="280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1920р. - </a:t>
            </a:r>
            <a:r>
              <a:rPr lang="uk-UA" sz="2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х</a:t>
            </a:r>
            <a:r>
              <a:rPr lang="uk-UA" sz="2800" b="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утори </a:t>
            </a:r>
            <a:r>
              <a:rPr lang="uk-UA" sz="2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навколо села </a:t>
            </a:r>
            <a:r>
              <a:rPr lang="uk-UA" sz="2800" b="0" dirty="0" err="1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Тишенківка</a:t>
            </a:r>
            <a:r>
              <a:rPr lang="uk-UA" sz="2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 та </a:t>
            </a:r>
            <a:r>
              <a:rPr lang="uk-UA" sz="2800" b="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села </a:t>
            </a:r>
            <a:r>
              <a:rPr lang="uk-UA" sz="2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Мар</a:t>
            </a:r>
            <a:r>
              <a:rPr lang="ru-RU" sz="2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`</a:t>
            </a:r>
            <a:r>
              <a:rPr lang="uk-UA" sz="2800" b="0" dirty="0" err="1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янівка</a:t>
            </a:r>
            <a:r>
              <a:rPr lang="uk-UA" sz="2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 </a:t>
            </a:r>
            <a:r>
              <a:rPr lang="uk-UA" sz="2800" b="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Полтавського  </a:t>
            </a:r>
            <a:r>
              <a:rPr lang="uk-UA" sz="2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повіту стали місцем для перегрупування </a:t>
            </a:r>
            <a:r>
              <a:rPr lang="uk-UA" sz="2800" b="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загонів Н.Махна </a:t>
            </a:r>
            <a:r>
              <a:rPr lang="uk-UA" sz="2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перед походом на </a:t>
            </a:r>
            <a:r>
              <a:rPr lang="uk-UA" sz="2800" b="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Катеринослав та </a:t>
            </a:r>
            <a:r>
              <a:rPr lang="uk-UA" sz="2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Полтавщину.</a:t>
            </a:r>
            <a:r>
              <a:rPr lang="ru-RU" sz="28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8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 flipH="1">
            <a:off x="8100392" y="6309320"/>
            <a:ext cx="50405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367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subTitle" idx="4294967295"/>
          </p:nvPr>
        </p:nvSpPr>
        <p:spPr>
          <a:xfrm>
            <a:off x="251520" y="1988840"/>
            <a:ext cx="8568952" cy="4680520"/>
          </a:xfrm>
        </p:spPr>
        <p:txBody>
          <a:bodyPr>
            <a:noAutofit/>
          </a:bodyPr>
          <a:lstStyle/>
          <a:p>
            <a:pPr algn="l"/>
            <a:r>
              <a:rPr lang="uk-UA" sz="2800" b="1" dirty="0" smtClean="0">
                <a:latin typeface="Times New Roman"/>
                <a:ea typeface="Times New Roman"/>
              </a:rPr>
              <a:t>Листопад </a:t>
            </a:r>
            <a:r>
              <a:rPr lang="uk-UA" sz="2800" b="1" dirty="0">
                <a:latin typeface="Times New Roman"/>
                <a:ea typeface="Times New Roman"/>
              </a:rPr>
              <a:t>1917 р.</a:t>
            </a:r>
            <a:r>
              <a:rPr lang="ru-RU" sz="2800" b="1" dirty="0">
                <a:latin typeface="Times New Roman"/>
                <a:ea typeface="Times New Roman"/>
              </a:rPr>
              <a:t> </a:t>
            </a:r>
            <a:r>
              <a:rPr lang="uk-UA" sz="2800" b="1" dirty="0">
                <a:latin typeface="Times New Roman"/>
                <a:ea typeface="Times New Roman"/>
              </a:rPr>
              <a:t> </a:t>
            </a:r>
            <a:r>
              <a:rPr lang="uk-UA" sz="2800" dirty="0">
                <a:latin typeface="Times New Roman"/>
                <a:ea typeface="Times New Roman"/>
              </a:rPr>
              <a:t>він  був </a:t>
            </a:r>
            <a:r>
              <a:rPr lang="uk-UA" sz="2800" dirty="0" smtClean="0">
                <a:latin typeface="Times New Roman"/>
                <a:ea typeface="Times New Roman"/>
              </a:rPr>
              <a:t>прийнятий </a:t>
            </a:r>
            <a:r>
              <a:rPr lang="uk-UA" sz="2800" dirty="0">
                <a:latin typeface="Times New Roman"/>
                <a:ea typeface="Times New Roman"/>
              </a:rPr>
              <a:t>до Українського Генерального Військового секретаріату, де займався формуванням українських військових підрозділів, ревізією та складуванням зброї і </a:t>
            </a:r>
            <a:r>
              <a:rPr lang="uk-UA" sz="2800" dirty="0" smtClean="0">
                <a:latin typeface="Times New Roman"/>
                <a:ea typeface="Times New Roman"/>
              </a:rPr>
              <a:t>амуніції. </a:t>
            </a:r>
            <a:endParaRPr lang="uk-UA" sz="2400" dirty="0" smtClean="0">
              <a:latin typeface="Times New Roman"/>
              <a:ea typeface="Times New Roman"/>
            </a:endParaRPr>
          </a:p>
          <a:p>
            <a:pPr algn="l"/>
            <a:r>
              <a:rPr lang="uk-UA" sz="2800" b="1" dirty="0">
                <a:latin typeface="Times New Roman"/>
                <a:ea typeface="Times New Roman"/>
              </a:rPr>
              <a:t>Г</a:t>
            </a:r>
            <a:r>
              <a:rPr lang="ru-RU" sz="2800" b="1" dirty="0" err="1" smtClean="0">
                <a:latin typeface="Times New Roman"/>
                <a:ea typeface="Times New Roman"/>
              </a:rPr>
              <a:t>рудень</a:t>
            </a:r>
            <a:r>
              <a:rPr lang="uk-UA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</a:rPr>
              <a:t>1917 р</a:t>
            </a:r>
            <a:r>
              <a:rPr lang="ru-RU" sz="2800" dirty="0">
                <a:latin typeface="Times New Roman"/>
                <a:ea typeface="Times New Roman"/>
              </a:rPr>
              <a:t>. </a:t>
            </a:r>
            <a:r>
              <a:rPr lang="uk-UA" sz="2800" dirty="0">
                <a:latin typeface="Times New Roman"/>
                <a:ea typeface="Times New Roman"/>
              </a:rPr>
              <a:t>– переходить на роботу до 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Військового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міністерства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uk-UA" sz="2800" dirty="0">
                <a:latin typeface="Times New Roman"/>
                <a:ea typeface="Times New Roman"/>
              </a:rPr>
              <a:t>Української </a:t>
            </a:r>
            <a:r>
              <a:rPr lang="ru-RU" sz="2800" dirty="0" err="1">
                <a:latin typeface="Times New Roman"/>
                <a:ea typeface="Times New Roman"/>
              </a:rPr>
              <a:t>Центральної</a:t>
            </a:r>
            <a:r>
              <a:rPr lang="ru-RU" sz="2800" dirty="0">
                <a:latin typeface="Times New Roman"/>
                <a:ea typeface="Times New Roman"/>
              </a:rPr>
              <a:t>  Ради</a:t>
            </a:r>
            <a:r>
              <a:rPr lang="uk-UA" sz="2800" dirty="0">
                <a:latin typeface="Times New Roman"/>
                <a:ea typeface="Times New Roman"/>
              </a:rPr>
              <a:t>,  де проявляє активність та добрі організаторські здібності.</a:t>
            </a:r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467544" y="404812"/>
            <a:ext cx="8136904" cy="1512019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>
                <a:solidFill>
                  <a:srgbClr val="212745"/>
                </a:solidFill>
                <a:effectLst/>
                <a:ea typeface="+mn-ea"/>
                <a:cs typeface="+mn-cs"/>
              </a:rPr>
              <a:t>Павло Омелянович Кудрявцев </a:t>
            </a:r>
            <a:r>
              <a:rPr lang="uk-UA" sz="3200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  <a:t/>
            </a:r>
            <a:br>
              <a:rPr lang="uk-UA" sz="3200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r>
              <a:rPr lang="uk-UA" sz="3200" dirty="0" smtClean="0">
                <a:solidFill>
                  <a:srgbClr val="212745"/>
                </a:solidFill>
                <a:effectLst/>
                <a:ea typeface="+mn-ea"/>
                <a:cs typeface="+mn-cs"/>
              </a:rPr>
              <a:t>(1885-1921)– генерал-поручник </a:t>
            </a:r>
            <a:r>
              <a:rPr lang="uk-UA" sz="3200" dirty="0">
                <a:solidFill>
                  <a:srgbClr val="212745"/>
                </a:solidFill>
                <a:effectLst/>
                <a:ea typeface="+mn-ea"/>
                <a:cs typeface="+mn-cs"/>
              </a:rPr>
              <a:t>(посмертно) армії УНР</a:t>
            </a:r>
            <a:endParaRPr lang="ru-RU" sz="3200" dirty="0"/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 flipH="1">
            <a:off x="8100392" y="6309320"/>
            <a:ext cx="50405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177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51520" y="476250"/>
            <a:ext cx="8136904" cy="5401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У грудні – січні 1918 року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Павло Омелянович воює проти більшовицьких військ.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Березень 1918року 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- призначений губернським комісаром на Полтавщині. Після гетьманського перевороту він відмовився визнати владу П. Скоропадського.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5 травня 1918 р.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був усунутий з посади та заарештований німцями.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Кінець січня 1919 р.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 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Павло Омелянович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отримав  призначення  губернського комісара Полтавщини та командувача 6-го Полтавського корпусу військ Директорії, помічник командувача Залізнично-Технічного корпусу Дієвої армії УНР.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Квітень 1919 р.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 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— начальник 9-ї Залізничної дивізії. 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У листопаді 1919 р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 захворів на тиф і у 1921році помер.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                              Похований у Тернополі.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lang="uk-UA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lang="uk-UA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56376" y="594928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19B0651-EE4F-4900-A07F-96A6BFA9D0F0}" type="slidenum">
              <a:rPr lang="ru-RU" b="1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6364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449288"/>
            <a:ext cx="8784976" cy="6408712"/>
          </a:xfrm>
        </p:spPr>
        <p:txBody>
          <a:bodyPr/>
          <a:lstStyle/>
          <a:p>
            <a:pPr indent="449580" algn="l">
              <a:buNone/>
            </a:pP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У роботі було надано політичну та соціально-економічну характеристику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періоду1917-1921рр.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на українських землях,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вивчено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розвиток </a:t>
            </a:r>
            <a:r>
              <a:rPr lang="uk-UA" sz="2800" dirty="0" err="1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Костянтиноградського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 повіту Полтавської губернії на початку ХХ століття.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/>
            </a:r>
            <a:b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</a:b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    Відповідно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до архівних документів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 розглянуто внесок Н.І.Махна та П.О.Кудрявцева крізь призму </a:t>
            </a:r>
            <a:r>
              <a:rPr lang="uk-UA" sz="2800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біографістики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у революційні події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1917-1921рр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.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Досліджено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значення історії малої батьківщини для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політичної історії України.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8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754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3" y="980728"/>
            <a:ext cx="7406208" cy="4534440"/>
          </a:xfrm>
        </p:spPr>
        <p:txBody>
          <a:bodyPr/>
          <a:lstStyle/>
          <a:p>
            <a:pPr marL="0" indent="0" algn="ctr">
              <a:buNone/>
            </a:pPr>
            <a:r>
              <a:rPr lang="uk-UA" sz="6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Хто </a:t>
            </a:r>
            <a:r>
              <a:rPr lang="uk-UA" sz="6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володіє минулим, </a:t>
            </a:r>
            <a:r>
              <a:rPr lang="uk-UA" sz="6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uk-UA" sz="6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uk-UA" sz="6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тому </a:t>
            </a:r>
            <a:r>
              <a:rPr lang="uk-UA" sz="6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належить </a:t>
            </a:r>
            <a:r>
              <a:rPr lang="uk-UA" sz="6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uk-UA" sz="6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uk-UA" sz="6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майбутнє. </a:t>
            </a:r>
            <a:br>
              <a:rPr lang="uk-UA" sz="6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uk-UA" sz="4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/>
                <a:ea typeface="Times New Roman"/>
              </a:rPr>
              <a:t>                   </a:t>
            </a:r>
            <a:br>
              <a:rPr lang="uk-UA" sz="4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/>
                <a:ea typeface="Times New Roman"/>
              </a:rPr>
            </a:br>
            <a:r>
              <a:rPr lang="uk-UA" sz="4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/>
                <a:ea typeface="Times New Roman"/>
              </a:rPr>
              <a:t> </a:t>
            </a:r>
            <a:r>
              <a:rPr lang="uk-UA" sz="4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/>
                <a:ea typeface="Times New Roman"/>
              </a:rPr>
              <a:t>                  </a:t>
            </a:r>
            <a:r>
              <a:rPr lang="uk-UA" sz="4800" i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Джордж Оруел 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789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056" y="404664"/>
            <a:ext cx="8496944" cy="6048672"/>
          </a:xfrm>
        </p:spPr>
        <p:txBody>
          <a:bodyPr/>
          <a:lstStyle/>
          <a:p>
            <a:pPr indent="0" algn="l">
              <a:spcAft>
                <a:spcPts val="0"/>
              </a:spcAft>
              <a:buNone/>
            </a:pPr>
            <a:r>
              <a:rPr lang="uk-UA" sz="3600" dirty="0" smtClean="0">
                <a:effectLst/>
                <a:latin typeface="Times New Roman"/>
                <a:ea typeface="Times New Roman"/>
                <a:cs typeface="Arial"/>
              </a:rPr>
              <a:t>                      </a:t>
            </a:r>
            <a:r>
              <a:rPr lang="uk-UA" sz="3600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Актуальність</a:t>
            </a:r>
            <a:r>
              <a:rPr lang="uk-UA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br>
              <a:rPr lang="uk-UA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</a:br>
            <a:r>
              <a:rPr lang="uk-UA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-    Дослідження </a:t>
            </a:r>
            <a:r>
              <a:rPr lang="uk-UA" sz="36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має суспільно-політичну </a:t>
            </a:r>
            <a:r>
              <a:rPr lang="uk-UA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цінність</a:t>
            </a:r>
            <a:r>
              <a:rPr lang="uk-UA" sz="36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, адже 2017 рік Указом Президента  України  проголошений роком Української народної  революції  </a:t>
            </a:r>
            <a:r>
              <a:rPr lang="uk-UA" sz="36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у зв'язку з </a:t>
            </a:r>
            <a:r>
              <a:rPr lang="uk-UA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100-річчям. </a:t>
            </a:r>
            <a:r>
              <a:rPr lang="uk-UA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uk-UA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uk-UA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- Відновлення невідомих сторінок історії, подій, біографічних даних наших  земляків-важливе завдання для сучасного  покоління.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 flipH="1">
            <a:off x="8100392" y="6309320"/>
            <a:ext cx="50405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42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08911" cy="2806248"/>
          </a:xfrm>
        </p:spPr>
        <p:txBody>
          <a:bodyPr/>
          <a:lstStyle/>
          <a:p>
            <a:pPr algn="ctr">
              <a:buNone/>
            </a:pPr>
            <a:r>
              <a:rPr lang="uk-UA" sz="6000" dirty="0" smtClean="0">
                <a:solidFill>
                  <a:schemeClr val="tx1"/>
                </a:solidFill>
              </a:rPr>
              <a:t>Дякую за увагу!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64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476250"/>
            <a:ext cx="8280920" cy="6121102"/>
          </a:xfrm>
        </p:spPr>
        <p:txBody>
          <a:bodyPr/>
          <a:lstStyle/>
          <a:p>
            <a:pPr marL="0" indent="0" algn="l">
              <a:buNone/>
            </a:pPr>
            <a:r>
              <a:rPr lang="uk-UA" sz="3600" u="sng" dirty="0" smtClean="0">
                <a:solidFill>
                  <a:schemeClr val="tx1"/>
                </a:solidFill>
              </a:rPr>
              <a:t>Актуальність теми</a:t>
            </a:r>
            <a:br>
              <a:rPr lang="uk-UA" sz="3600" u="sng" dirty="0" smtClean="0">
                <a:solidFill>
                  <a:schemeClr val="tx1"/>
                </a:solidFill>
              </a:rPr>
            </a:br>
            <a:r>
              <a:rPr lang="uk-UA" sz="3600" u="sng" dirty="0" smtClean="0">
                <a:solidFill>
                  <a:schemeClr val="tx1"/>
                </a:solidFill>
              </a:rPr>
              <a:t/>
            </a:r>
            <a:br>
              <a:rPr lang="uk-UA" sz="3600" u="sng" dirty="0" smtClean="0">
                <a:solidFill>
                  <a:schemeClr val="tx1"/>
                </a:solidFill>
              </a:rPr>
            </a:br>
            <a:r>
              <a:rPr lang="uk-UA" sz="3600" u="sng" dirty="0" smtClean="0">
                <a:solidFill>
                  <a:schemeClr val="tx1"/>
                </a:solidFill>
              </a:rPr>
              <a:t> </a:t>
            </a:r>
            <a:r>
              <a:rPr lang="uk-UA" sz="3600" dirty="0" smtClean="0">
                <a:solidFill>
                  <a:schemeClr val="tx1"/>
                </a:solidFill>
              </a:rPr>
              <a:t>зумовлена недостатнім висвітленням в історичній літературі життя активних учасників Української революції 1917-1921 рр. Нестора Махна та Петра Кудрявцева, а також не визначена їх роль у політичній історії нашого краю.</a:t>
            </a:r>
            <a:br>
              <a:rPr lang="uk-UA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 flipH="1">
            <a:off x="8100392" y="6309320"/>
            <a:ext cx="50405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87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5472608"/>
          </a:xfrm>
        </p:spPr>
        <p:txBody>
          <a:bodyPr/>
          <a:lstStyle/>
          <a:p>
            <a:pPr indent="0" algn="l"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/>
                <a:ea typeface="Times New Roman"/>
                <a:cs typeface="Arial"/>
              </a:rPr>
              <a:t/>
            </a:r>
            <a:br>
              <a:rPr lang="uk-UA" sz="3200" dirty="0" smtClean="0">
                <a:effectLst/>
                <a:latin typeface="Times New Roman"/>
                <a:ea typeface="Times New Roman"/>
                <a:cs typeface="Arial"/>
              </a:rPr>
            </a:br>
            <a:r>
              <a:rPr lang="uk-UA" sz="3200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Об’єктом</a:t>
            </a:r>
            <a:r>
              <a:rPr lang="uk-UA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uk-UA" sz="32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дослідження є розвиток  нашого краю на початку ХХ століття, а саме революційні події </a:t>
            </a:r>
            <a:r>
              <a:rPr lang="uk-UA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1917-1921 </a:t>
            </a:r>
            <a:r>
              <a:rPr lang="uk-UA" sz="32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рр.  на території </a:t>
            </a:r>
            <a:r>
              <a:rPr lang="uk-UA" sz="3200" dirty="0" err="1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Костянтиноградського</a:t>
            </a:r>
            <a:r>
              <a:rPr lang="uk-UA" sz="32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 повіту.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uk-UA" sz="3200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Предметом</a:t>
            </a:r>
            <a:r>
              <a:rPr lang="uk-UA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uk-UA" sz="32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дослідження є вивчення  ролі  </a:t>
            </a:r>
            <a:r>
              <a:rPr lang="uk-UA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Нестора Махна та Петра Кудрявцева  </a:t>
            </a:r>
            <a:r>
              <a:rPr lang="uk-UA" sz="32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у революційних подіях цього періоду.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 flipH="1">
            <a:off x="8100392" y="6309320"/>
            <a:ext cx="50405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13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5184576"/>
          </a:xfrm>
        </p:spPr>
        <p:txBody>
          <a:bodyPr/>
          <a:lstStyle/>
          <a:p>
            <a:pPr indent="0" algn="l">
              <a:spcAft>
                <a:spcPts val="0"/>
              </a:spcAft>
              <a:buNone/>
            </a:pPr>
            <a:r>
              <a:rPr lang="uk-UA" sz="3600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/>
            </a:r>
            <a:br>
              <a:rPr lang="uk-UA" sz="3600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</a:br>
            <a:r>
              <a:rPr lang="uk-UA" sz="3600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Метою</a:t>
            </a:r>
            <a:r>
              <a:rPr lang="uk-UA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uk-UA" sz="36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дослідження </a:t>
            </a:r>
            <a:r>
              <a:rPr lang="uk-UA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 стало  </a:t>
            </a:r>
            <a:r>
              <a:rPr lang="uk-UA" sz="36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вивчення історичних подій  періоду </a:t>
            </a:r>
            <a:r>
              <a:rPr lang="uk-UA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/>
            </a:r>
            <a:br>
              <a:rPr lang="uk-UA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</a:br>
            <a:r>
              <a:rPr lang="uk-UA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1917-1921 рр.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uk-UA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на </a:t>
            </a:r>
            <a:r>
              <a:rPr lang="uk-UA" sz="36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території </a:t>
            </a:r>
            <a:r>
              <a:rPr lang="uk-UA" sz="3600" dirty="0" err="1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Костянтиноградського</a:t>
            </a:r>
            <a:r>
              <a:rPr lang="uk-UA" sz="36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 повіту Полтавської губернії та участь у цих подіях </a:t>
            </a:r>
            <a:r>
              <a:rPr lang="uk-UA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визначних історичних </a:t>
            </a:r>
            <a:r>
              <a:rPr lang="uk-UA" sz="36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постатей, доля яких була пов’язана  з </a:t>
            </a:r>
            <a:r>
              <a:rPr lang="uk-UA" sz="3600" dirty="0" err="1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Костянтиноградщиною</a:t>
            </a:r>
            <a:r>
              <a:rPr lang="uk-UA" sz="36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.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 flipH="1">
            <a:off x="8100392" y="6309320"/>
            <a:ext cx="50405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23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6120680"/>
          </a:xfrm>
        </p:spPr>
        <p:txBody>
          <a:bodyPr/>
          <a:lstStyle/>
          <a:p>
            <a:pPr indent="0" algn="l"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       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                  </a:t>
            </a:r>
            <a:r>
              <a:rPr lang="ru-RU" sz="3200" u="sng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Завдання</a:t>
            </a:r>
            <a:r>
              <a:rPr lang="ru-RU" sz="3200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200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3200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200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1.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Н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адати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соціально-економічну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характеристику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періоду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створення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У</a:t>
            </a:r>
            <a:r>
              <a:rPr lang="uk-UA" sz="28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країнської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незалежної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держави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території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Костянтиноградського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повіту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.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2.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С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истематизувати 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джерела з даної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теми.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3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.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В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становити 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відповідно до архівних  документів внесок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Нестора Махна та Петра Кудрявцева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у 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революційні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події початку ХХ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століття.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4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.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Р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озкрити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значення історії малої батьківщини для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розвитку </a:t>
            </a:r>
            <a:r>
              <a:rPr lang="uk-UA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України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.</a:t>
            </a:r>
            <a:br>
              <a:rPr lang="uk-UA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 flipH="1">
            <a:off x="8100392" y="6309320"/>
            <a:ext cx="50405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75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40960" cy="5688632"/>
          </a:xfrm>
        </p:spPr>
        <p:txBody>
          <a:bodyPr/>
          <a:lstStyle/>
          <a:p>
            <a:pPr indent="0" algn="l">
              <a:spcAft>
                <a:spcPts val="0"/>
              </a:spcAft>
              <a:buNone/>
            </a:pPr>
            <a:r>
              <a:rPr lang="uk-UA" sz="4400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/>
            </a:r>
            <a:br>
              <a:rPr lang="uk-UA" sz="4400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</a:br>
            <a:r>
              <a:rPr lang="uk-UA" sz="4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             </a:t>
            </a:r>
            <a:r>
              <a:rPr lang="uk-UA" sz="4400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Хронологічні</a:t>
            </a:r>
            <a:r>
              <a:rPr lang="uk-UA" sz="4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br>
              <a:rPr lang="uk-UA" sz="4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</a:br>
            <a:r>
              <a:rPr lang="uk-UA" sz="4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      </a:t>
            </a:r>
            <a:r>
              <a:rPr lang="uk-UA" sz="4400" u="sng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та територіальні межі </a:t>
            </a:r>
            <a:r>
              <a:rPr lang="uk-UA" sz="4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/>
            </a:r>
            <a:br>
              <a:rPr lang="uk-UA" sz="4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</a:br>
            <a:r>
              <a:rPr lang="uk-UA" sz="4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дослідження </a:t>
            </a:r>
            <a:r>
              <a:rPr lang="uk-UA" sz="44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охоплюють період напередодні революції </a:t>
            </a:r>
            <a:r>
              <a:rPr lang="uk-UA" sz="4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та </a:t>
            </a:r>
            <a:r>
              <a:rPr lang="uk-UA" sz="44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події </a:t>
            </a:r>
            <a:r>
              <a:rPr lang="uk-UA" sz="4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    1917-1921 </a:t>
            </a:r>
            <a:r>
              <a:rPr lang="uk-UA" sz="44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рр. </a:t>
            </a:r>
            <a:r>
              <a:rPr lang="uk-UA" sz="4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на території    Полтавської губернії</a:t>
            </a:r>
            <a:r>
              <a:rPr lang="ru-RU" sz="4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 flipH="1">
            <a:off x="8100392" y="6309320"/>
            <a:ext cx="50405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14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1941" y="4208698"/>
            <a:ext cx="4152027" cy="2388654"/>
          </a:xfrm>
        </p:spPr>
        <p:txBody>
          <a:bodyPr/>
          <a:lstStyle/>
          <a:p>
            <a:pPr algn="l"/>
            <a:r>
              <a:rPr lang="uk-UA" sz="3600" dirty="0" err="1" smtClean="0"/>
              <a:t>Костянтиноград</a:t>
            </a:r>
            <a:r>
              <a:rPr lang="uk-UA" sz="3600" dirty="0" smtClean="0"/>
              <a:t> (поч. ХХ століття)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6622868" y="131206"/>
            <a:ext cx="2413630" cy="646614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uk-UA" sz="2800" b="1" dirty="0" smtClean="0"/>
          </a:p>
          <a:p>
            <a:pPr marL="45720" indent="0">
              <a:buNone/>
            </a:pPr>
            <a:r>
              <a:rPr lang="uk-UA" sz="2800" b="1" dirty="0" err="1" smtClean="0"/>
              <a:t>Костянтино-град</a:t>
            </a:r>
            <a:r>
              <a:rPr lang="uk-UA" sz="2400" dirty="0" smtClean="0"/>
              <a:t> </a:t>
            </a:r>
          </a:p>
          <a:p>
            <a:pPr marL="45720" indent="0">
              <a:buNone/>
            </a:pPr>
            <a:r>
              <a:rPr lang="uk-UA" sz="2000" dirty="0"/>
              <a:t>(</a:t>
            </a:r>
            <a:r>
              <a:rPr lang="uk-UA" sz="2000" dirty="0" err="1" smtClean="0"/>
              <a:t>поч.ХХ</a:t>
            </a:r>
            <a:r>
              <a:rPr lang="uk-UA" sz="2000" dirty="0" smtClean="0"/>
              <a:t> століття)</a:t>
            </a:r>
            <a:endParaRPr lang="uk-UA" sz="2400" dirty="0" smtClean="0"/>
          </a:p>
          <a:p>
            <a:pPr marL="45720" indent="0">
              <a:buNone/>
            </a:pPr>
            <a:r>
              <a:rPr lang="uk-UA" sz="2400" dirty="0" smtClean="0"/>
              <a:t>Військово-топографічна карта Російської імперії, створена під керівництвом Ф.Ф.Шуберта та П.А Тучкова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1206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1206"/>
            <a:ext cx="320299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652" y="3423584"/>
            <a:ext cx="3215215" cy="321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03" y="3360824"/>
            <a:ext cx="3303650" cy="33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 flipH="1">
            <a:off x="8100392" y="6309320"/>
            <a:ext cx="50405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56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5013176"/>
            <a:ext cx="8640959" cy="1584176"/>
          </a:xfrm>
        </p:spPr>
        <p:txBody>
          <a:bodyPr/>
          <a:lstStyle/>
          <a:p>
            <a:pPr marL="0" indent="0" algn="l">
              <a:buNone/>
            </a:pP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Міська Дума – орган місцевого самоврядування за часів УНР</a:t>
            </a:r>
            <a:endParaRPr lang="ru-RU" sz="2800" dirty="0"/>
          </a:p>
        </p:txBody>
      </p:sp>
      <p:pic>
        <p:nvPicPr>
          <p:cNvPr id="5" name="Объект 4" descr="городская Управа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5616624" cy="5184576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6012160" y="731520"/>
            <a:ext cx="3024336" cy="2697480"/>
          </a:xfrm>
        </p:spPr>
        <p:txBody>
          <a:bodyPr/>
          <a:lstStyle/>
          <a:p>
            <a:pPr marL="45720" indent="0" algn="ctr">
              <a:spcAft>
                <a:spcPts val="0"/>
              </a:spcAft>
              <a:buNone/>
            </a:pPr>
            <a:r>
              <a:rPr lang="uk-UA" sz="2400" b="1" dirty="0" err="1">
                <a:latin typeface="Times New Roman"/>
                <a:ea typeface="Times New Roman"/>
              </a:rPr>
              <a:t>Костянтиноградська</a:t>
            </a:r>
            <a:r>
              <a:rPr lang="uk-UA" sz="2400" b="1" dirty="0">
                <a:latin typeface="Times New Roman"/>
                <a:ea typeface="Times New Roman"/>
              </a:rPr>
              <a:t> Міська Дума,</a:t>
            </a:r>
            <a:endParaRPr lang="ru-RU" sz="2400" dirty="0">
              <a:latin typeface="Times New Roman"/>
              <a:ea typeface="Times New Roman"/>
            </a:endParaRPr>
          </a:p>
          <a:p>
            <a:pPr marL="45720" indent="0" algn="ctr">
              <a:spcAft>
                <a:spcPts val="0"/>
              </a:spcAft>
              <a:buNone/>
            </a:pPr>
            <a:r>
              <a:rPr lang="uk-UA" sz="2400" b="1" dirty="0">
                <a:latin typeface="Times New Roman"/>
                <a:ea typeface="Times New Roman"/>
              </a:rPr>
              <a:t>з березня 1917 року – «орган влади буржуазії»</a:t>
            </a:r>
            <a:endParaRPr lang="ru-RU" sz="2400" dirty="0">
              <a:latin typeface="Times New Roman"/>
              <a:ea typeface="Times New Roman"/>
            </a:endParaRPr>
          </a:p>
          <a:p>
            <a:pPr marL="45720" indent="0" algn="ctr">
              <a:spcAft>
                <a:spcPts val="0"/>
              </a:spcAft>
              <a:buNone/>
            </a:pPr>
            <a:r>
              <a:rPr lang="uk-UA" sz="2400" dirty="0">
                <a:latin typeface="Times New Roman"/>
                <a:ea typeface="Times New Roman"/>
              </a:rPr>
              <a:t>(сучасна світлина</a:t>
            </a:r>
            <a:r>
              <a:rPr lang="uk-UA" sz="2400" dirty="0" smtClean="0">
                <a:latin typeface="Times New Roman"/>
                <a:ea typeface="Times New Roman"/>
              </a:rPr>
              <a:t>)</a:t>
            </a:r>
            <a:endParaRPr lang="ru-RU" sz="2400" dirty="0">
              <a:latin typeface="Times New Roman"/>
              <a:ea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 flipH="1">
            <a:off x="8100392" y="6309320"/>
            <a:ext cx="50405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56382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719</TotalTime>
  <Words>292</Words>
  <Application>Microsoft Office PowerPoint</Application>
  <PresentationFormat>Экран (4:3)</PresentationFormat>
  <Paragraphs>67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 Події 1917- 1921 рр. в Костянтиноградському повіті Полтавської губернії крізь призму біографістики  (на прикладі  Н. І. Махна  та П. О. Кудрявцева) </vt:lpstr>
      <vt:lpstr>                      Актуальність  -    Дослідження має суспільно-політичну цінність, адже 2017 рік Указом Президента  України  проголошений роком Української народної  революції  у зв'язку з 100-річчям.  - Відновлення невідомих сторінок історії, подій, біографічних даних наших  земляків-важливе завдання для сучасного  покоління.   </vt:lpstr>
      <vt:lpstr>Актуальність теми   зумовлена недостатнім висвітленням в історичній літературі життя активних учасників Української революції 1917-1921 рр. Нестора Махна та Петра Кудрявцева, а також не визначена їх роль у політичній історії нашого краю. </vt:lpstr>
      <vt:lpstr> Об’єктом дослідження є розвиток  нашого краю на початку ХХ століття, а саме революційні події 1917-1921 рр.  на території Костянтиноградського повіту.  Предметом дослідження є вивчення  ролі  Нестора Махна та Петра Кудрявцева  у революційних подіях цього періоду.  </vt:lpstr>
      <vt:lpstr> Метою дослідження  стало  вивчення історичних подій  періоду  1917-1921 рр. на території Костянтиноградського повіту Полтавської губернії та участь у цих подіях визначних історичних постатей, доля яких була пов’язана  з Костянтиноградщиною.  </vt:lpstr>
      <vt:lpstr>                            Завдання  1. Надати соціально-економічну характеристику періоду створення Української  незалежної держави  на території  Костянтиноградського повіту. 2. Систематизувати  джерела з даної теми. 3. Встановити  відповідно до архівних  документів внесок Нестора Махна та Петра Кудрявцева у  революційні події початку ХХ століття. 4. Розкрити значення історії малої батьківщини для розвитку України.  </vt:lpstr>
      <vt:lpstr>              Хронологічні        та територіальні межі  дослідження охоплюють період напередодні революції та події     1917-1921 рр. на території    Полтавської губернії </vt:lpstr>
      <vt:lpstr>Костянтиноград (поч. ХХ століття)</vt:lpstr>
      <vt:lpstr> Міська Дума – орган місцевого самоврядування за часів УНР</vt:lpstr>
      <vt:lpstr>З березня 1917р. створено орган влади Тимчасового уряду – Земська Управа</vt:lpstr>
      <vt:lpstr>Костянтиноградська Земська Управа (світлина  1 лютого 1917 року)  </vt:lpstr>
      <vt:lpstr>Костянтиноградський Ревком ( січень1918 року) </vt:lpstr>
      <vt:lpstr>   Газета «Боротьбист» орган Полтавського  Губ. Комітета Укр. Ком.Партії (Боротьбистів) 1919р. (архіви Полтавського  краєзнавчого музею  ім. В. Кричевського)</vt:lpstr>
      <vt:lpstr>Слайд 14</vt:lpstr>
      <vt:lpstr> 1918р. -  базою для махновського командира Іванюка в Костянтиноградському повіті декілька років  були села Березівка, Соснівка, Петрівка.  весна 1920р. - загони Нестора Махна декілька разів проводили невеликі бойові операції на території повіту.  25  липня 1920р. - хутори навколо села Тишенківка та села Мар`янівка Полтавського  повіту стали місцем для перегрупування загонів Н.Махна перед походом на Катеринослав та Полтавщину. </vt:lpstr>
      <vt:lpstr>Павло Омелянович Кудрявцев  (1885-1921)– генерал-поручник (посмертно) армії УНР</vt:lpstr>
      <vt:lpstr>Слайд 17</vt:lpstr>
      <vt:lpstr>У роботі було надано політичну та соціально-економічну характеристику періоду1917-1921рр. на українських землях, вивчено розвиток Костянтиноградського повіту Полтавської губернії на початку ХХ століття.      Відповідно до архівних документів  розглянуто внесок Н.І.Махна та П.О.Кудрявцева крізь призму біографістики у революційні події 1917-1921рр. Досліджено значення історії малої батьківщини для політичної історії України.  </vt:lpstr>
      <vt:lpstr>Хто володіє минулим,  тому належить  майбутнє.                                         Джордж Оруел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65</cp:revision>
  <dcterms:modified xsi:type="dcterms:W3CDTF">2018-04-12T09:06:08Z</dcterms:modified>
</cp:coreProperties>
</file>