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7" r:id="rId7"/>
    <p:sldId id="271" r:id="rId8"/>
    <p:sldId id="269" r:id="rId9"/>
    <p:sldId id="261" r:id="rId10"/>
    <p:sldId id="262" r:id="rId11"/>
    <p:sldId id="263" r:id="rId12"/>
    <p:sldId id="264" r:id="rId13"/>
    <p:sldId id="265" r:id="rId14"/>
    <p:sldId id="266" r:id="rId15"/>
    <p:sldId id="268"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10" d="100"/>
          <a:sy n="110" d="100"/>
        </p:scale>
        <p:origin x="456"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uk-UA" smtClean="0"/>
              <a:t>Зразок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Зразок підзаголовка</a:t>
            </a:r>
            <a:endParaRPr lang="en-US" dirty="0"/>
          </a:p>
        </p:txBody>
      </p:sp>
      <p:sp>
        <p:nvSpPr>
          <p:cNvPr id="4" name="Date Placeholder 3"/>
          <p:cNvSpPr>
            <a:spLocks noGrp="1"/>
          </p:cNvSpPr>
          <p:nvPr>
            <p:ph type="dt" sz="half" idx="10"/>
          </p:nvPr>
        </p:nvSpPr>
        <p:spPr/>
        <p:txBody>
          <a:bodyPr/>
          <a:lstStyle/>
          <a:p>
            <a:fld id="{5BFB04DA-42B2-43E0-9A0C-ABE5CB70A1B7}" type="datetimeFigureOut">
              <a:rPr lang="uk-UA" smtClean="0"/>
              <a:t>20.04.2018</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3212523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5BFB04DA-42B2-43E0-9A0C-ABE5CB70A1B7}" type="datetimeFigureOut">
              <a:rPr lang="uk-UA" smtClean="0"/>
              <a:t>20.04.2018</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3099430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5BFB04DA-42B2-43E0-9A0C-ABE5CB70A1B7}" type="datetimeFigureOut">
              <a:rPr lang="uk-UA" smtClean="0"/>
              <a:t>20.04.2018</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2638425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5BFB04DA-42B2-43E0-9A0C-ABE5CB70A1B7}" type="datetimeFigureOut">
              <a:rPr lang="uk-UA" smtClean="0"/>
              <a:t>20.04.2018</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239095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smtClean="0"/>
              <a:t>Зразок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5BFB04DA-42B2-43E0-9A0C-ABE5CB70A1B7}" type="datetimeFigureOut">
              <a:rPr lang="uk-UA" smtClean="0"/>
              <a:t>20.04.2018</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2937043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fld id="{5BFB04DA-42B2-43E0-9A0C-ABE5CB70A1B7}" type="datetimeFigureOut">
              <a:rPr lang="uk-UA" smtClean="0"/>
              <a:t>20.04.2018</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1035469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FB04DA-42B2-43E0-9A0C-ABE5CB70A1B7}" type="datetimeFigureOut">
              <a:rPr lang="uk-UA" smtClean="0"/>
              <a:t>20.04.2018</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2800489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uk-UA" smtClean="0"/>
              <a:t>Зразок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uk-UA" smtClean="0"/>
              <a:t>Зразок тексту</a:t>
            </a:r>
          </a:p>
        </p:txBody>
      </p:sp>
      <p:sp>
        <p:nvSpPr>
          <p:cNvPr id="5" name="Date Placeholder 4"/>
          <p:cNvSpPr>
            <a:spLocks noGrp="1"/>
          </p:cNvSpPr>
          <p:nvPr>
            <p:ph type="dt" sz="half" idx="10"/>
          </p:nvPr>
        </p:nvSpPr>
        <p:spPr/>
        <p:txBody>
          <a:bodyPr/>
          <a:lstStyle/>
          <a:p>
            <a:fld id="{5BFB04DA-42B2-43E0-9A0C-ABE5CB70A1B7}" type="datetimeFigureOut">
              <a:rPr lang="uk-UA" smtClean="0"/>
              <a:t>20.04.2018</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1497760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Date Placeholder 4"/>
          <p:cNvSpPr>
            <a:spLocks noGrp="1"/>
          </p:cNvSpPr>
          <p:nvPr>
            <p:ph type="dt" sz="half" idx="10"/>
          </p:nvPr>
        </p:nvSpPr>
        <p:spPr/>
        <p:txBody>
          <a:bodyPr/>
          <a:lstStyle/>
          <a:p>
            <a:fld id="{5BFB04DA-42B2-43E0-9A0C-ABE5CB70A1B7}" type="datetimeFigureOut">
              <a:rPr lang="uk-UA" smtClean="0"/>
              <a:t>20.04.2018</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1010496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5BFB04DA-42B2-43E0-9A0C-ABE5CB70A1B7}" type="datetimeFigureOut">
              <a:rPr lang="uk-UA" smtClean="0"/>
              <a:t>20.04.2018</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2688434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Зразок тексту</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5BFB04DA-42B2-43E0-9A0C-ABE5CB70A1B7}" type="datetimeFigureOut">
              <a:rPr lang="uk-UA" smtClean="0"/>
              <a:t>20.04.2018</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D4C061-999B-429B-8E59-E89558D7B7F4}" type="slidenum">
              <a:rPr lang="uk-UA" smtClean="0"/>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76081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5BFB04DA-42B2-43E0-9A0C-ABE5CB70A1B7}" type="datetimeFigureOut">
              <a:rPr lang="uk-UA" smtClean="0"/>
              <a:t>20.04.2018</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551643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Зразок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5BFB04DA-42B2-43E0-9A0C-ABE5CB70A1B7}" type="datetimeFigureOut">
              <a:rPr lang="uk-UA" smtClean="0"/>
              <a:t>20.04.2018</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D4C061-999B-429B-8E59-E89558D7B7F4}"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76374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Зразок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5BFB04DA-42B2-43E0-9A0C-ABE5CB70A1B7}" type="datetimeFigureOut">
              <a:rPr lang="uk-UA" smtClean="0"/>
              <a:t>20.04.2018</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6408781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5BFB04DA-42B2-43E0-9A0C-ABE5CB70A1B7}" type="datetimeFigureOut">
              <a:rPr lang="uk-UA" smtClean="0"/>
              <a:t>20.04.2018</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2607942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uk-UA" smtClean="0"/>
              <a:t>Зразок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5BFB04DA-42B2-43E0-9A0C-ABE5CB70A1B7}" type="datetimeFigureOut">
              <a:rPr lang="uk-UA" smtClean="0"/>
              <a:t>20.04.2018</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3FD4C061-999B-429B-8E59-E89558D7B7F4}" type="slidenum">
              <a:rPr lang="uk-UA" smtClean="0"/>
              <a:t>‹№›</a:t>
            </a:fld>
            <a:endParaRPr lang="uk-UA"/>
          </a:p>
        </p:txBody>
      </p:sp>
    </p:spTree>
    <p:extLst>
      <p:ext uri="{BB962C8B-B14F-4D97-AF65-F5344CB8AC3E}">
        <p14:creationId xmlns:p14="http://schemas.microsoft.com/office/powerpoint/2010/main" val="2515615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FB04DA-42B2-43E0-9A0C-ABE5CB70A1B7}" type="datetimeFigureOut">
              <a:rPr lang="uk-UA" smtClean="0"/>
              <a:t>20.04.2018</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FD4C061-999B-429B-8E59-E89558D7B7F4}" type="slidenum">
              <a:rPr lang="uk-UA" smtClean="0"/>
              <a:t>‹№›</a:t>
            </a:fld>
            <a:endParaRPr lang="uk-UA"/>
          </a:p>
        </p:txBody>
      </p:sp>
    </p:spTree>
    <p:extLst>
      <p:ext uri="{BB962C8B-B14F-4D97-AF65-F5344CB8AC3E}">
        <p14:creationId xmlns:p14="http://schemas.microsoft.com/office/powerpoint/2010/main" val="80086177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53861" y="2075936"/>
            <a:ext cx="9144000" cy="1901169"/>
          </a:xfrm>
        </p:spPr>
        <p:txBody>
          <a:bodyPr>
            <a:normAutofit fontScale="90000"/>
          </a:bodyPr>
          <a:lstStyle/>
          <a:p>
            <a:pPr algn="ctr"/>
            <a:r>
              <a:rPr lang="uk-UA" sz="3600" dirty="0" smtClean="0">
                <a:solidFill>
                  <a:schemeClr val="tx1">
                    <a:lumMod val="95000"/>
                  </a:schemeClr>
                </a:solidFill>
                <a:latin typeface="Times New Roman" pitchFamily="18" charset="0"/>
                <a:cs typeface="Times New Roman" pitchFamily="18" charset="0"/>
              </a:rPr>
              <a:t>Міністерство освіти і науки України</a:t>
            </a:r>
            <a:r>
              <a:rPr lang="ru-RU" sz="3600" dirty="0" smtClean="0">
                <a:solidFill>
                  <a:schemeClr val="tx1">
                    <a:lumMod val="95000"/>
                  </a:schemeClr>
                </a:solidFill>
                <a:latin typeface="Times New Roman" pitchFamily="18" charset="0"/>
                <a:cs typeface="Times New Roman" pitchFamily="18" charset="0"/>
              </a:rPr>
              <a:t/>
            </a:r>
            <a:br>
              <a:rPr lang="ru-RU" sz="3600" dirty="0" smtClean="0">
                <a:solidFill>
                  <a:schemeClr val="tx1">
                    <a:lumMod val="95000"/>
                  </a:schemeClr>
                </a:solidFill>
                <a:latin typeface="Times New Roman" pitchFamily="18" charset="0"/>
                <a:cs typeface="Times New Roman" pitchFamily="18" charset="0"/>
              </a:rPr>
            </a:br>
            <a:r>
              <a:rPr lang="uk-UA" sz="3600" dirty="0" smtClean="0">
                <a:solidFill>
                  <a:schemeClr val="tx1">
                    <a:lumMod val="95000"/>
                  </a:schemeClr>
                </a:solidFill>
                <a:latin typeface="Times New Roman" pitchFamily="18" charset="0"/>
                <a:cs typeface="Times New Roman" pitchFamily="18" charset="0"/>
              </a:rPr>
              <a:t>Національний центр «Мала академія наук України»</a:t>
            </a:r>
            <a:br>
              <a:rPr lang="uk-UA" sz="3600" dirty="0" smtClean="0">
                <a:solidFill>
                  <a:schemeClr val="tx1">
                    <a:lumMod val="95000"/>
                  </a:schemeClr>
                </a:solidFill>
                <a:latin typeface="Times New Roman" pitchFamily="18" charset="0"/>
                <a:cs typeface="Times New Roman" pitchFamily="18" charset="0"/>
              </a:rPr>
            </a:br>
            <a:r>
              <a:rPr lang="uk-UA" sz="3600" b="1" dirty="0" smtClean="0">
                <a:solidFill>
                  <a:schemeClr val="tx1">
                    <a:lumMod val="95000"/>
                  </a:schemeClr>
                </a:solidFill>
                <a:latin typeface="Times New Roman" pitchFamily="18" charset="0"/>
                <a:cs typeface="Times New Roman" pitchFamily="18" charset="0"/>
              </a:rPr>
              <a:t>Всеукраїнський інтерактивний конкурс «МАН-Юніор Дослідник»</a:t>
            </a:r>
            <a:br>
              <a:rPr lang="uk-UA" sz="3600" b="1" dirty="0" smtClean="0">
                <a:solidFill>
                  <a:schemeClr val="tx1">
                    <a:lumMod val="95000"/>
                  </a:schemeClr>
                </a:solidFill>
                <a:latin typeface="Times New Roman" pitchFamily="18" charset="0"/>
                <a:cs typeface="Times New Roman" pitchFamily="18" charset="0"/>
              </a:rPr>
            </a:br>
            <a:r>
              <a:rPr lang="uk-UA" sz="3600" b="1" dirty="0" smtClean="0">
                <a:solidFill>
                  <a:schemeClr val="tx1">
                    <a:lumMod val="95000"/>
                  </a:schemeClr>
                </a:solidFill>
                <a:latin typeface="Times New Roman" pitchFamily="18" charset="0"/>
                <a:cs typeface="Times New Roman" pitchFamily="18" charset="0"/>
              </a:rPr>
              <a:t>Номінація «Історик»      2018 р.</a:t>
            </a:r>
            <a:br>
              <a:rPr lang="uk-UA" sz="3600" b="1" dirty="0" smtClean="0">
                <a:solidFill>
                  <a:schemeClr val="tx1">
                    <a:lumMod val="95000"/>
                  </a:schemeClr>
                </a:solidFill>
                <a:latin typeface="Times New Roman" pitchFamily="18" charset="0"/>
                <a:cs typeface="Times New Roman" pitchFamily="18" charset="0"/>
              </a:rPr>
            </a:br>
            <a:r>
              <a:rPr lang="uk-UA" dirty="0" smtClean="0">
                <a:effectLst/>
              </a:rPr>
              <a:t/>
            </a:r>
            <a:br>
              <a:rPr lang="uk-UA" dirty="0" smtClean="0">
                <a:effectLst/>
              </a:rPr>
            </a:br>
            <a:endParaRPr lang="uk-UA" dirty="0"/>
          </a:p>
        </p:txBody>
      </p:sp>
      <p:sp>
        <p:nvSpPr>
          <p:cNvPr id="3" name="Підзаголовок 2"/>
          <p:cNvSpPr>
            <a:spLocks noGrp="1"/>
          </p:cNvSpPr>
          <p:nvPr>
            <p:ph type="subTitle" idx="1"/>
          </p:nvPr>
        </p:nvSpPr>
        <p:spPr>
          <a:xfrm>
            <a:off x="2653861" y="2321343"/>
            <a:ext cx="9144000" cy="1655762"/>
          </a:xfrm>
        </p:spPr>
        <p:txBody>
          <a:bodyPr>
            <a:normAutofit fontScale="92500"/>
          </a:bodyPr>
          <a:lstStyle/>
          <a:p>
            <a:pPr algn="ctr"/>
            <a:r>
              <a:rPr lang="uk-UA" sz="4000" b="1" dirty="0" smtClean="0">
                <a:solidFill>
                  <a:schemeClr val="tx2">
                    <a:lumMod val="10000"/>
                  </a:schemeClr>
                </a:solidFill>
              </a:rPr>
              <a:t>ПИРЯТИНЩИНА </a:t>
            </a:r>
            <a:r>
              <a:rPr lang="uk-UA" sz="4000" b="1" dirty="0">
                <a:solidFill>
                  <a:schemeClr val="tx2">
                    <a:lumMod val="10000"/>
                  </a:schemeClr>
                </a:solidFill>
              </a:rPr>
              <a:t>В РОКИ УКРАЇНСЬКОЇ РЕВОЛЮЦІЇ (1917-1921 </a:t>
            </a:r>
            <a:r>
              <a:rPr lang="uk-UA" sz="4000" b="1" dirty="0" err="1">
                <a:solidFill>
                  <a:schemeClr val="tx2">
                    <a:lumMod val="10000"/>
                  </a:schemeClr>
                </a:solidFill>
              </a:rPr>
              <a:t>р.р</a:t>
            </a:r>
            <a:r>
              <a:rPr lang="uk-UA" sz="4000" b="1" dirty="0">
                <a:solidFill>
                  <a:schemeClr val="tx2">
                    <a:lumMod val="10000"/>
                  </a:schemeClr>
                </a:solidFill>
              </a:rPr>
              <a:t>.)</a:t>
            </a:r>
            <a:endParaRPr lang="uk-UA" sz="4000" b="1" dirty="0" smtClean="0">
              <a:solidFill>
                <a:schemeClr val="tx2">
                  <a:lumMod val="10000"/>
                </a:schemeClr>
              </a:solidFill>
              <a:effectLst/>
            </a:endParaRPr>
          </a:p>
          <a:p>
            <a:endParaRPr lang="uk-UA" dirty="0"/>
          </a:p>
        </p:txBody>
      </p:sp>
      <p:sp>
        <p:nvSpPr>
          <p:cNvPr id="5" name="TextBox 4"/>
          <p:cNvSpPr txBox="1"/>
          <p:nvPr/>
        </p:nvSpPr>
        <p:spPr>
          <a:xfrm>
            <a:off x="2842053" y="3582191"/>
            <a:ext cx="8955807" cy="3046988"/>
          </a:xfrm>
          <a:prstGeom prst="rect">
            <a:avLst/>
          </a:prstGeom>
          <a:noFill/>
        </p:spPr>
        <p:txBody>
          <a:bodyPr wrap="square" rtlCol="0">
            <a:spAutoFit/>
          </a:bodyPr>
          <a:lstStyle/>
          <a:p>
            <a:r>
              <a:rPr lang="uk-UA" sz="2400" b="1" dirty="0" smtClean="0">
                <a:solidFill>
                  <a:schemeClr val="bg1"/>
                </a:solidFill>
              </a:rPr>
              <a:t>Роботу виконала: </a:t>
            </a:r>
            <a:r>
              <a:rPr lang="uk-UA" sz="2400" dirty="0" smtClean="0"/>
              <a:t>Левченко Ілона Олександрівна, учениця 10-А класу Опорного закладу Пирятинської загальноосвітньої школи </a:t>
            </a:r>
            <a:r>
              <a:rPr lang="en-US" sz="2400" dirty="0" smtClean="0"/>
              <a:t>I-III </a:t>
            </a:r>
            <a:r>
              <a:rPr lang="ru-RU" sz="2400" dirty="0" err="1" smtClean="0"/>
              <a:t>ступенів</a:t>
            </a:r>
            <a:r>
              <a:rPr lang="ru-RU" sz="2400" dirty="0" smtClean="0"/>
              <a:t> № 6 </a:t>
            </a:r>
            <a:r>
              <a:rPr lang="ru-RU" sz="2400" dirty="0" err="1" smtClean="0"/>
              <a:t>Пирятинської</a:t>
            </a:r>
            <a:r>
              <a:rPr lang="ru-RU" sz="2400" dirty="0" smtClean="0"/>
              <a:t> </a:t>
            </a:r>
            <a:r>
              <a:rPr lang="ru-RU" sz="2400" dirty="0" err="1" smtClean="0"/>
              <a:t>міської</a:t>
            </a:r>
            <a:r>
              <a:rPr lang="ru-RU" sz="2400" dirty="0" smtClean="0"/>
              <a:t> ради </a:t>
            </a:r>
            <a:r>
              <a:rPr lang="ru-RU" sz="2400" dirty="0" err="1" smtClean="0"/>
              <a:t>Полтавської</a:t>
            </a:r>
            <a:r>
              <a:rPr lang="ru-RU" sz="2400" dirty="0" smtClean="0"/>
              <a:t> </a:t>
            </a:r>
            <a:r>
              <a:rPr lang="ru-RU" sz="2400" dirty="0" err="1" smtClean="0"/>
              <a:t>області</a:t>
            </a:r>
            <a:r>
              <a:rPr lang="ru-RU" sz="2400" dirty="0" smtClean="0"/>
              <a:t>.</a:t>
            </a:r>
          </a:p>
          <a:p>
            <a:r>
              <a:rPr lang="ru-RU" sz="2400" b="1" dirty="0" err="1" smtClean="0">
                <a:solidFill>
                  <a:schemeClr val="bg1"/>
                </a:solidFill>
              </a:rPr>
              <a:t>Науковий</a:t>
            </a:r>
            <a:r>
              <a:rPr lang="ru-RU" sz="2400" b="1" dirty="0" smtClean="0">
                <a:solidFill>
                  <a:schemeClr val="bg1"/>
                </a:solidFill>
              </a:rPr>
              <a:t> </a:t>
            </a:r>
            <a:r>
              <a:rPr lang="ru-RU" sz="2400" b="1" dirty="0" err="1" smtClean="0">
                <a:solidFill>
                  <a:schemeClr val="bg1"/>
                </a:solidFill>
              </a:rPr>
              <a:t>керівник</a:t>
            </a:r>
            <a:r>
              <a:rPr lang="ru-RU" sz="2400" b="1" dirty="0" smtClean="0">
                <a:solidFill>
                  <a:schemeClr val="bg1"/>
                </a:solidFill>
              </a:rPr>
              <a:t>: </a:t>
            </a:r>
            <a:r>
              <a:rPr lang="ru-RU" sz="2400" dirty="0" err="1" smtClean="0"/>
              <a:t>Ванюгова</a:t>
            </a:r>
            <a:r>
              <a:rPr lang="ru-RU" sz="2400" dirty="0" smtClean="0"/>
              <a:t> Людмила </a:t>
            </a:r>
            <a:r>
              <a:rPr lang="ru-RU" sz="2400" dirty="0" err="1" smtClean="0"/>
              <a:t>Олександрівна</a:t>
            </a:r>
            <a:r>
              <a:rPr lang="ru-RU" sz="2400" dirty="0" smtClean="0"/>
              <a:t>, </a:t>
            </a:r>
            <a:r>
              <a:rPr lang="ru-RU" sz="2400" dirty="0" err="1" smtClean="0"/>
              <a:t>вчитель</a:t>
            </a:r>
            <a:r>
              <a:rPr lang="ru-RU" sz="2400" dirty="0" smtClean="0"/>
              <a:t> </a:t>
            </a:r>
            <a:r>
              <a:rPr lang="ru-RU" sz="2400" dirty="0" err="1" smtClean="0"/>
              <a:t>історії</a:t>
            </a:r>
            <a:r>
              <a:rPr lang="ru-RU" sz="2400" dirty="0" smtClean="0"/>
              <a:t> </a:t>
            </a:r>
            <a:r>
              <a:rPr lang="uk-UA" sz="2400" dirty="0" smtClean="0"/>
              <a:t>Опорного закладу Пирятинської загальноосвітньої школи </a:t>
            </a:r>
            <a:r>
              <a:rPr lang="en-US" sz="2400" dirty="0" smtClean="0"/>
              <a:t>I-III </a:t>
            </a:r>
            <a:r>
              <a:rPr lang="ru-RU" sz="2400" dirty="0" err="1" smtClean="0"/>
              <a:t>ступенів</a:t>
            </a:r>
            <a:r>
              <a:rPr lang="ru-RU" sz="2400" dirty="0" smtClean="0"/>
              <a:t> № 6 </a:t>
            </a:r>
            <a:r>
              <a:rPr lang="ru-RU" sz="2400" dirty="0" err="1" smtClean="0"/>
              <a:t>спеціаліст</a:t>
            </a:r>
            <a:r>
              <a:rPr lang="ru-RU" sz="2400" dirty="0" smtClean="0"/>
              <a:t> </a:t>
            </a:r>
            <a:r>
              <a:rPr lang="ru-RU" sz="2400" dirty="0" err="1" smtClean="0"/>
              <a:t>вищої</a:t>
            </a:r>
            <a:r>
              <a:rPr lang="ru-RU" sz="2400" dirty="0" smtClean="0"/>
              <a:t> </a:t>
            </a:r>
            <a:r>
              <a:rPr lang="ru-RU" sz="2400" dirty="0" err="1" smtClean="0"/>
              <a:t>категорії</a:t>
            </a:r>
            <a:r>
              <a:rPr lang="ru-RU" sz="2400" dirty="0" smtClean="0"/>
              <a:t>, учитель-методист. </a:t>
            </a:r>
            <a:endParaRPr lang="uk-UA" sz="2400" dirty="0"/>
          </a:p>
        </p:txBody>
      </p:sp>
      <p:pic>
        <p:nvPicPr>
          <p:cNvPr id="6" name="Рисунок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842" y="1950619"/>
            <a:ext cx="2025720" cy="2397210"/>
          </a:xfrm>
          <a:prstGeom prst="rect">
            <a:avLst/>
          </a:prstGeom>
          <a:noFill/>
          <a:ln>
            <a:noFill/>
          </a:ln>
        </p:spPr>
      </p:pic>
      <p:pic>
        <p:nvPicPr>
          <p:cNvPr id="1026" name="Picture 2" descr="ÐÐ°Ð½ÑÐ³Ð¾Ð²Ð° ÐÑÐ´Ð¼Ð¸Ð»Ð° ÐÐ»ÐµÐºÑÐ°Ð½Ð´ÑÑÐ²Ð½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842" y="4588066"/>
            <a:ext cx="2025720" cy="2269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615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u="sng" dirty="0">
                <a:solidFill>
                  <a:schemeClr val="tx1"/>
                </a:solidFill>
              </a:rPr>
              <a:t>Актуальність </a:t>
            </a:r>
            <a:r>
              <a:rPr lang="uk-UA" b="1" u="sng" dirty="0" smtClean="0">
                <a:solidFill>
                  <a:schemeClr val="tx1"/>
                </a:solidFill>
              </a:rPr>
              <a:t>теми</a:t>
            </a:r>
            <a:endParaRPr lang="uk-UA" u="sng" dirty="0">
              <a:solidFill>
                <a:schemeClr val="tx1"/>
              </a:solidFill>
            </a:endParaRPr>
          </a:p>
        </p:txBody>
      </p:sp>
      <p:sp>
        <p:nvSpPr>
          <p:cNvPr id="3" name="Місце для вмісту 2"/>
          <p:cNvSpPr>
            <a:spLocks noGrp="1"/>
          </p:cNvSpPr>
          <p:nvPr>
            <p:ph idx="1"/>
          </p:nvPr>
        </p:nvSpPr>
        <p:spPr/>
        <p:txBody>
          <a:bodyPr/>
          <a:lstStyle/>
          <a:p>
            <a:pPr marL="0" indent="449263" algn="just"/>
            <a:r>
              <a:rPr lang="uk-UA" dirty="0"/>
              <a:t>Не дивлячись на те, що Пирятинський край має багатовікову історію, деякі періоди залишились недостатньо вивчені, зокрема </a:t>
            </a:r>
            <a:r>
              <a:rPr lang="uk-UA" dirty="0" smtClean="0"/>
              <a:t>події, </a:t>
            </a:r>
            <a:r>
              <a:rPr lang="uk-UA" dirty="0"/>
              <a:t>які відбувалися в роки  Української революції. Залишилось багато невідомих фактів про державотворення України. Радянські історики висвітлювали події тих часів з позиції комуністичних ідеалів. За роки незалежності України змінився підхід </a:t>
            </a:r>
            <a:r>
              <a:rPr lang="uk-UA" dirty="0" smtClean="0"/>
              <a:t>до</a:t>
            </a:r>
            <a:r>
              <a:rPr lang="uk-UA" dirty="0" smtClean="0"/>
              <a:t> </a:t>
            </a:r>
            <a:r>
              <a:rPr lang="uk-UA" dirty="0"/>
              <a:t>трактування певних історичних подій. Саме тому такої важливої ролі набуває всебічне дослідження історії у часи визвольного руху 1917 – 1921 років, що зумовлюються необхідністю молодого покоління достатньо знати історію рідного краю, адже такі знання духовно збагачують кожну людину, виховують в дусі патріотизму.</a:t>
            </a:r>
          </a:p>
        </p:txBody>
      </p:sp>
    </p:spTree>
    <p:extLst>
      <p:ext uri="{BB962C8B-B14F-4D97-AF65-F5344CB8AC3E}">
        <p14:creationId xmlns:p14="http://schemas.microsoft.com/office/powerpoint/2010/main" val="8627614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7067" y="135466"/>
            <a:ext cx="9228666" cy="1320800"/>
          </a:xfrm>
        </p:spPr>
        <p:txBody>
          <a:bodyPr>
            <a:normAutofit fontScale="90000"/>
          </a:bodyPr>
          <a:lstStyle/>
          <a:p>
            <a:pPr algn="ctr"/>
            <a:r>
              <a:rPr lang="uk-UA" sz="3200" b="1" u="sng" dirty="0" smtClean="0">
                <a:solidFill>
                  <a:schemeClr val="tx2">
                    <a:lumMod val="10000"/>
                  </a:schemeClr>
                </a:solidFill>
                <a:latin typeface="Times New Roman" panose="02020603050405020304" pitchFamily="18" charset="0"/>
                <a:cs typeface="Times New Roman" panose="02020603050405020304" pitchFamily="18" charset="0"/>
              </a:rPr>
              <a:t>Мета </a:t>
            </a:r>
            <a:r>
              <a:rPr lang="uk-UA" sz="3200" b="1" u="sng" dirty="0" smtClean="0">
                <a:solidFill>
                  <a:schemeClr val="tx2">
                    <a:lumMod val="10000"/>
                  </a:schemeClr>
                </a:solidFill>
                <a:latin typeface="Times New Roman" panose="02020603050405020304" pitchFamily="18" charset="0"/>
                <a:cs typeface="Times New Roman" panose="02020603050405020304" pitchFamily="18" charset="0"/>
              </a:rPr>
              <a:t>роботи:</a:t>
            </a:r>
            <a:r>
              <a:rPr lang="uk-UA" sz="3200" dirty="0" smtClean="0">
                <a:solidFill>
                  <a:schemeClr val="tx2">
                    <a:lumMod val="10000"/>
                  </a:schemeClr>
                </a:solidFill>
                <a:latin typeface="Times New Roman" panose="02020603050405020304" pitchFamily="18" charset="0"/>
                <a:cs typeface="Times New Roman" panose="02020603050405020304" pitchFamily="18" charset="0"/>
              </a:rPr>
              <a:t> </a:t>
            </a:r>
            <a:r>
              <a:rPr lang="uk-UA" sz="3200" dirty="0" smtClean="0">
                <a:solidFill>
                  <a:schemeClr val="tx1">
                    <a:lumMod val="75000"/>
                    <a:lumOff val="25000"/>
                  </a:schemeClr>
                </a:solidFill>
                <a:latin typeface="Times New Roman" panose="02020603050405020304" pitchFamily="18" charset="0"/>
                <a:ea typeface="+mn-ea"/>
                <a:cs typeface="Times New Roman" panose="02020603050405020304" pitchFamily="18" charset="0"/>
              </a:rPr>
              <a:t>Вивчити особливості перебігу державотворчих процесів в Україні у 1917-1920-х роках ХХ століття на </a:t>
            </a:r>
            <a:r>
              <a:rPr lang="uk-UA" sz="3200" dirty="0" err="1" smtClean="0">
                <a:solidFill>
                  <a:schemeClr val="tx1">
                    <a:lumMod val="75000"/>
                    <a:lumOff val="25000"/>
                  </a:schemeClr>
                </a:solidFill>
                <a:latin typeface="Times New Roman" panose="02020603050405020304" pitchFamily="18" charset="0"/>
                <a:ea typeface="+mn-ea"/>
                <a:cs typeface="Times New Roman" panose="02020603050405020304" pitchFamily="18" charset="0"/>
              </a:rPr>
              <a:t>Пирятинщині</a:t>
            </a:r>
            <a:r>
              <a:rPr lang="uk-UA" sz="2000" dirty="0" smtClean="0">
                <a:solidFill>
                  <a:schemeClr val="tx1">
                    <a:lumMod val="75000"/>
                    <a:lumOff val="25000"/>
                  </a:schemeClr>
                </a:solidFill>
                <a:latin typeface="+mn-lt"/>
                <a:ea typeface="+mn-ea"/>
                <a:cs typeface="+mn-cs"/>
              </a:rPr>
              <a:t>.</a:t>
            </a:r>
            <a:endParaRPr lang="uk-UA" sz="4000" dirty="0"/>
          </a:p>
        </p:txBody>
      </p:sp>
      <p:sp>
        <p:nvSpPr>
          <p:cNvPr id="3" name="Місце для вмісту 2"/>
          <p:cNvSpPr>
            <a:spLocks noGrp="1"/>
          </p:cNvSpPr>
          <p:nvPr>
            <p:ph idx="1"/>
          </p:nvPr>
        </p:nvSpPr>
        <p:spPr>
          <a:xfrm>
            <a:off x="477759" y="2295933"/>
            <a:ext cx="9431902" cy="4562067"/>
          </a:xfrm>
        </p:spPr>
        <p:txBody>
          <a:bodyPr/>
          <a:lstStyle/>
          <a:p>
            <a:pPr algn="ctr"/>
            <a:r>
              <a:rPr lang="uk-UA" sz="3200" dirty="0" smtClean="0"/>
              <a:t>Завдання:</a:t>
            </a:r>
          </a:p>
          <a:p>
            <a:pPr algn="ctr"/>
            <a:r>
              <a:rPr lang="uk-UA" sz="3200" dirty="0" smtClean="0"/>
              <a:t>1</a:t>
            </a:r>
            <a:r>
              <a:rPr lang="uk-UA" dirty="0" smtClean="0"/>
              <a:t>. Розглянути </a:t>
            </a:r>
            <a:r>
              <a:rPr lang="uk-UA" dirty="0"/>
              <a:t>історію рідного </a:t>
            </a:r>
            <a:r>
              <a:rPr lang="uk-UA" dirty="0" smtClean="0"/>
              <a:t>краю </a:t>
            </a:r>
            <a:r>
              <a:rPr lang="uk-UA" dirty="0"/>
              <a:t>як невід’ємну складову становлення національно-свідомого громадянина. </a:t>
            </a:r>
            <a:endParaRPr lang="uk-UA" dirty="0" smtClean="0"/>
          </a:p>
          <a:p>
            <a:pPr algn="ctr"/>
            <a:r>
              <a:rPr lang="uk-UA" sz="3200" dirty="0" smtClean="0"/>
              <a:t>2</a:t>
            </a:r>
            <a:r>
              <a:rPr lang="uk-UA" dirty="0" smtClean="0"/>
              <a:t>. Осмислити </a:t>
            </a:r>
            <a:r>
              <a:rPr lang="uk-UA" dirty="0"/>
              <a:t>на базі архівних документів, матеріалів краєзнавчого музею, вітчизняної та зарубіжної літератури події буремних часів 1917-1921 років. </a:t>
            </a:r>
            <a:endParaRPr lang="uk-UA" dirty="0" smtClean="0"/>
          </a:p>
          <a:p>
            <a:pPr algn="ctr"/>
            <a:r>
              <a:rPr lang="uk-UA" sz="3200" dirty="0" smtClean="0"/>
              <a:t>3</a:t>
            </a:r>
            <a:r>
              <a:rPr lang="uk-UA" dirty="0" smtClean="0"/>
              <a:t>. Сприяти </a:t>
            </a:r>
            <a:r>
              <a:rPr lang="uk-UA" dirty="0"/>
              <a:t>поглибленню історичної пам’яті про минуле рідного краю і тим самим виховувати любов до своєї Батьківщини. </a:t>
            </a:r>
            <a:endParaRPr lang="uk-UA" dirty="0" smtClean="0"/>
          </a:p>
          <a:p>
            <a:pPr algn="ctr"/>
            <a:r>
              <a:rPr lang="uk-UA" sz="3200" dirty="0" smtClean="0"/>
              <a:t>4</a:t>
            </a:r>
            <a:r>
              <a:rPr lang="uk-UA" dirty="0" smtClean="0"/>
              <a:t>. Відобразити </a:t>
            </a:r>
            <a:r>
              <a:rPr lang="uk-UA" dirty="0"/>
              <a:t>раніше невідомі факти з історії </a:t>
            </a:r>
            <a:r>
              <a:rPr lang="uk-UA" dirty="0" err="1"/>
              <a:t>Пирятинщини</a:t>
            </a:r>
            <a:r>
              <a:rPr lang="uk-UA" dirty="0"/>
              <a:t> часів Української революції.</a:t>
            </a:r>
          </a:p>
        </p:txBody>
      </p:sp>
    </p:spTree>
    <p:extLst>
      <p:ext uri="{BB962C8B-B14F-4D97-AF65-F5344CB8AC3E}">
        <p14:creationId xmlns:p14="http://schemas.microsoft.com/office/powerpoint/2010/main" val="6708043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0" y="0"/>
            <a:ext cx="10268607" cy="6858000"/>
          </a:xfrm>
        </p:spPr>
        <p:txBody>
          <a:bodyPr/>
          <a:lstStyle/>
          <a:p>
            <a:r>
              <a:rPr lang="uk-UA" sz="2800" b="1" u="sng" dirty="0">
                <a:solidFill>
                  <a:schemeClr val="tx2">
                    <a:lumMod val="10000"/>
                  </a:schemeClr>
                </a:solidFill>
              </a:rPr>
              <a:t>Об’єкт </a:t>
            </a:r>
            <a:r>
              <a:rPr lang="uk-UA" sz="2800" b="1" u="sng" dirty="0" smtClean="0">
                <a:solidFill>
                  <a:schemeClr val="tx2">
                    <a:lumMod val="10000"/>
                  </a:schemeClr>
                </a:solidFill>
              </a:rPr>
              <a:t>дослідження:</a:t>
            </a:r>
            <a:r>
              <a:rPr lang="uk-UA" b="1" dirty="0" smtClean="0"/>
              <a:t> Історичні події </a:t>
            </a:r>
            <a:r>
              <a:rPr lang="uk-UA" b="1" dirty="0"/>
              <a:t>на </a:t>
            </a:r>
            <a:r>
              <a:rPr lang="uk-UA" b="1" dirty="0" err="1"/>
              <a:t>Пирятинщині</a:t>
            </a:r>
            <a:r>
              <a:rPr lang="uk-UA" b="1" dirty="0"/>
              <a:t> </a:t>
            </a:r>
            <a:r>
              <a:rPr lang="uk-UA" b="1" dirty="0"/>
              <a:t>в 1917-1921 </a:t>
            </a:r>
            <a:r>
              <a:rPr lang="uk-UA" b="1" dirty="0" smtClean="0"/>
              <a:t>роках.</a:t>
            </a:r>
            <a:endParaRPr lang="uk-UA" b="1" dirty="0"/>
          </a:p>
          <a:p>
            <a:endParaRPr lang="uk-UA" dirty="0" smtClean="0">
              <a:effectLst/>
            </a:endParaRPr>
          </a:p>
          <a:p>
            <a:r>
              <a:rPr lang="uk-UA" sz="2800" b="1" u="sng" dirty="0">
                <a:solidFill>
                  <a:schemeClr val="tx2">
                    <a:lumMod val="10000"/>
                  </a:schemeClr>
                </a:solidFill>
              </a:rPr>
              <a:t>Новизна </a:t>
            </a:r>
            <a:r>
              <a:rPr lang="uk-UA" sz="2800" b="1" u="sng" dirty="0" smtClean="0">
                <a:solidFill>
                  <a:schemeClr val="tx2">
                    <a:lumMod val="10000"/>
                  </a:schemeClr>
                </a:solidFill>
              </a:rPr>
              <a:t>роботи:</a:t>
            </a:r>
            <a:r>
              <a:rPr lang="uk-UA" b="1" dirty="0" smtClean="0"/>
              <a:t> </a:t>
            </a:r>
            <a:r>
              <a:rPr lang="uk-UA" dirty="0"/>
              <a:t>На території </a:t>
            </a:r>
            <a:r>
              <a:rPr lang="uk-UA" dirty="0" err="1"/>
              <a:t>Пирятинщини</a:t>
            </a:r>
            <a:r>
              <a:rPr lang="uk-UA" dirty="0"/>
              <a:t> дослідження </a:t>
            </a:r>
            <a:r>
              <a:rPr lang="uk-UA" dirty="0" smtClean="0"/>
              <a:t>періоду </a:t>
            </a:r>
            <a:r>
              <a:rPr lang="uk-UA" dirty="0"/>
              <a:t>1917-1921 років проводилася </a:t>
            </a:r>
            <a:r>
              <a:rPr lang="uk-UA" dirty="0" smtClean="0"/>
              <a:t>недостатньо і </a:t>
            </a:r>
            <a:r>
              <a:rPr lang="uk-UA" dirty="0"/>
              <a:t>потребує </a:t>
            </a:r>
            <a:r>
              <a:rPr lang="uk-UA" dirty="0" smtClean="0"/>
              <a:t>глибшого </a:t>
            </a:r>
            <a:r>
              <a:rPr lang="uk-UA" dirty="0"/>
              <a:t>та повнішого вивчення</a:t>
            </a:r>
            <a:r>
              <a:rPr lang="uk-UA" dirty="0" smtClean="0"/>
              <a:t>.</a:t>
            </a:r>
          </a:p>
          <a:p>
            <a:endParaRPr lang="uk-UA" dirty="0" smtClean="0">
              <a:effectLst/>
            </a:endParaRPr>
          </a:p>
          <a:p>
            <a:r>
              <a:rPr lang="uk-UA" sz="2800" b="1" u="sng" dirty="0" smtClean="0">
                <a:solidFill>
                  <a:schemeClr val="tx2">
                    <a:lumMod val="10000"/>
                  </a:schemeClr>
                </a:solidFill>
              </a:rPr>
              <a:t>Час</a:t>
            </a:r>
            <a:r>
              <a:rPr lang="uk-UA" sz="2800" b="1" u="sng" dirty="0">
                <a:solidFill>
                  <a:schemeClr val="tx2">
                    <a:lumMod val="10000"/>
                  </a:schemeClr>
                </a:solidFill>
              </a:rPr>
              <a:t>, місце, методика проведення </a:t>
            </a:r>
            <a:r>
              <a:rPr lang="uk-UA" sz="2800" b="1" u="sng" dirty="0" smtClean="0">
                <a:solidFill>
                  <a:schemeClr val="tx2">
                    <a:lumMod val="10000"/>
                  </a:schemeClr>
                </a:solidFill>
              </a:rPr>
              <a:t>дослідження</a:t>
            </a:r>
            <a:r>
              <a:rPr lang="uk-UA" b="1" dirty="0"/>
              <a:t>:</a:t>
            </a:r>
            <a:r>
              <a:rPr lang="uk-UA" dirty="0" smtClean="0"/>
              <a:t> </a:t>
            </a:r>
            <a:r>
              <a:rPr lang="uk-UA" dirty="0"/>
              <a:t>Дослідження виконувалися з вересня  2017 року по березень 2018 </a:t>
            </a:r>
            <a:r>
              <a:rPr lang="uk-UA" dirty="0" smtClean="0"/>
              <a:t>року.  </a:t>
            </a:r>
            <a:endParaRPr lang="uk-UA" dirty="0" smtClean="0"/>
          </a:p>
          <a:p>
            <a:endParaRPr lang="uk-UA" dirty="0" smtClean="0">
              <a:effectLst/>
            </a:endParaRPr>
          </a:p>
          <a:p>
            <a:r>
              <a:rPr lang="uk-UA" sz="2800" b="1" u="sng" dirty="0" smtClean="0">
                <a:solidFill>
                  <a:schemeClr val="tx2">
                    <a:lumMod val="10000"/>
                  </a:schemeClr>
                </a:solidFill>
              </a:rPr>
              <a:t>Методи </a:t>
            </a:r>
            <a:r>
              <a:rPr lang="uk-UA" sz="2800" b="1" u="sng" dirty="0" smtClean="0">
                <a:solidFill>
                  <a:schemeClr val="tx2">
                    <a:lumMod val="10000"/>
                  </a:schemeClr>
                </a:solidFill>
              </a:rPr>
              <a:t>дослідження:</a:t>
            </a:r>
            <a:r>
              <a:rPr lang="uk-UA" b="1" dirty="0" smtClean="0"/>
              <a:t>  </a:t>
            </a:r>
            <a:r>
              <a:rPr lang="uk-UA" dirty="0" smtClean="0">
                <a:effectLst/>
              </a:rPr>
              <a:t>пошуково-краєзнавча робота</a:t>
            </a:r>
            <a:r>
              <a:rPr lang="uk-UA" b="1" dirty="0" smtClean="0">
                <a:effectLst/>
              </a:rPr>
              <a:t>, </a:t>
            </a:r>
            <a:r>
              <a:rPr lang="uk-UA" dirty="0" smtClean="0">
                <a:effectLst/>
              </a:rPr>
              <a:t>аналіз публікацій, архівних матеріалів та документів краєзнавчого музею.</a:t>
            </a:r>
            <a:endParaRPr lang="uk-UA" dirty="0">
              <a:effectLst/>
            </a:endParaRPr>
          </a:p>
        </p:txBody>
      </p:sp>
    </p:spTree>
    <p:extLst>
      <p:ext uri="{BB962C8B-B14F-4D97-AF65-F5344CB8AC3E}">
        <p14:creationId xmlns:p14="http://schemas.microsoft.com/office/powerpoint/2010/main" val="2785956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498" y="0"/>
            <a:ext cx="10912366" cy="1132599"/>
          </a:xfrm>
        </p:spPr>
        <p:txBody>
          <a:bodyPr>
            <a:normAutofit fontScale="90000"/>
          </a:bodyPr>
          <a:lstStyle/>
          <a:p>
            <a:pPr algn="ctr"/>
            <a:r>
              <a:rPr lang="uk-UA" sz="3600" b="1" u="sng" dirty="0">
                <a:solidFill>
                  <a:schemeClr val="tx2">
                    <a:lumMod val="10000"/>
                  </a:schemeClr>
                </a:solidFill>
              </a:rPr>
              <a:t>1.Перші кроки  до власної самостійності та незалежності</a:t>
            </a:r>
            <a:endParaRPr lang="uk-UA" sz="3600" dirty="0">
              <a:solidFill>
                <a:schemeClr val="tx2">
                  <a:lumMod val="10000"/>
                </a:schemeClr>
              </a:solidFill>
            </a:endParaRPr>
          </a:p>
        </p:txBody>
      </p:sp>
      <p:sp>
        <p:nvSpPr>
          <p:cNvPr id="3" name="Місце для вмісту 2"/>
          <p:cNvSpPr>
            <a:spLocks noGrp="1"/>
          </p:cNvSpPr>
          <p:nvPr>
            <p:ph idx="1"/>
          </p:nvPr>
        </p:nvSpPr>
        <p:spPr>
          <a:xfrm>
            <a:off x="0" y="1046206"/>
            <a:ext cx="12192000" cy="5811794"/>
          </a:xfrm>
          <a:solidFill>
            <a:schemeClr val="bg1"/>
          </a:solidFill>
        </p:spPr>
        <p:txBody>
          <a:bodyPr>
            <a:normAutofit/>
          </a:bodyPr>
          <a:lstStyle/>
          <a:p>
            <a:pPr algn="ctr"/>
            <a:r>
              <a:rPr lang="uk-UA" sz="2000" b="1" dirty="0">
                <a:latin typeface="Times New Roman" panose="02020603050405020304" pitchFamily="18" charset="0"/>
                <a:cs typeface="Times New Roman" panose="02020603050405020304" pitchFamily="18" charset="0"/>
              </a:rPr>
              <a:t>Російська революція, що почалася в лютому 1917, була поштовхом для піднесення національно-визвольного руху українського народу. В Україну звістка про повалення самодержавства прийшла на початку березня 1917 р. За ініціативою Товариства українських поступовців (ТУП) і Української соціал-демократичної робітничої партії (УСДРП) в Києві 3 (16) березня 1917 було скликано представників політичних, громадських, культурних та професійних організацій. Цього ж дня, на засіданні делегатів, було оголошено про створення громадського </a:t>
            </a:r>
            <a:r>
              <a:rPr lang="uk-UA" sz="2000" b="1" dirty="0" err="1">
                <a:latin typeface="Times New Roman" panose="02020603050405020304" pitchFamily="18" charset="0"/>
                <a:cs typeface="Times New Roman" panose="02020603050405020304" pitchFamily="18" charset="0"/>
              </a:rPr>
              <a:t>комітету.В</a:t>
            </a:r>
            <a:r>
              <a:rPr lang="uk-UA" sz="2000" b="1" dirty="0">
                <a:latin typeface="Times New Roman" panose="02020603050405020304" pitchFamily="18" charset="0"/>
                <a:cs typeface="Times New Roman" panose="02020603050405020304" pitchFamily="18" charset="0"/>
              </a:rPr>
              <a:t> новоутвореному комітеті не було єдиної думки щодо майбутнього статусу України. Самостійники на чолі з М. Міхновським виступали за негайне проголошення незалежності. Автономісти (В. Винниченко, Д. Дорошенко і їх прихильники з </a:t>
            </a:r>
            <a:r>
              <a:rPr lang="uk-UA" sz="2000" b="1" dirty="0" err="1">
                <a:latin typeface="Times New Roman" panose="02020603050405020304" pitchFamily="18" charset="0"/>
                <a:cs typeface="Times New Roman" panose="02020603050405020304" pitchFamily="18" charset="0"/>
              </a:rPr>
              <a:t>ТУПу</a:t>
            </a:r>
            <a:r>
              <a:rPr lang="uk-UA" sz="2000" b="1" dirty="0">
                <a:latin typeface="Times New Roman" panose="02020603050405020304" pitchFamily="18" charset="0"/>
                <a:cs typeface="Times New Roman" panose="02020603050405020304" pitchFamily="18" charset="0"/>
              </a:rPr>
              <a:t>) бачили Україну автономною республікою у федеративному союзі з Росією.</a:t>
            </a:r>
            <a:endParaRPr lang="uk-UA" sz="2000" b="1" dirty="0" smtClean="0">
              <a:effectLst/>
              <a:latin typeface="Times New Roman" panose="02020603050405020304" pitchFamily="18" charset="0"/>
              <a:cs typeface="Times New Roman" panose="02020603050405020304" pitchFamily="18" charset="0"/>
            </a:endParaRPr>
          </a:p>
          <a:p>
            <a:pPr algn="ctr"/>
            <a:r>
              <a:rPr lang="uk-UA" sz="2000" b="1" dirty="0">
                <a:latin typeface="Times New Roman" panose="02020603050405020304" pitchFamily="18" charset="0"/>
                <a:cs typeface="Times New Roman" panose="02020603050405020304" pitchFamily="18" charset="0"/>
              </a:rPr>
              <a:t>       4 (17) березня 1917 у Києві на Володимирській 42, в приміщенні українського клубу "Родина" з ініціативи Товариства українських поступовців за участю українських політичних партій, українських військовиків, робітників, духовенства, студентства, громадських і культурних організацій було оголошено про утворення Української Центральної Ради. Головою УЦР заочно обрано Михайла Грушевського, якого тимчасово заступав Володимир Науменко, а товаришами голови - Дмитра Антоновича і Дмитра </a:t>
            </a:r>
            <a:r>
              <a:rPr lang="uk-UA" sz="2000" b="1" dirty="0" err="1">
                <a:latin typeface="Times New Roman" panose="02020603050405020304" pitchFamily="18" charset="0"/>
                <a:cs typeface="Times New Roman" panose="02020603050405020304" pitchFamily="18" charset="0"/>
              </a:rPr>
              <a:t>Дорошенка.Цього</a:t>
            </a:r>
            <a:r>
              <a:rPr lang="uk-UA" sz="2000" b="1" dirty="0">
                <a:latin typeface="Times New Roman" panose="02020603050405020304" pitchFamily="18" charset="0"/>
                <a:cs typeface="Times New Roman" panose="02020603050405020304" pitchFamily="18" charset="0"/>
              </a:rPr>
              <a:t> ж дня, 4 березня, УЦР телеграмою повідомила керівників Тимчасового Уряду </a:t>
            </a:r>
            <a:r>
              <a:rPr lang="uk-UA" sz="2000" b="1" dirty="0" err="1">
                <a:latin typeface="Times New Roman" panose="02020603050405020304" pitchFamily="18" charset="0"/>
                <a:cs typeface="Times New Roman" panose="02020603050405020304" pitchFamily="18" charset="0"/>
              </a:rPr>
              <a:t>Г.Львова</a:t>
            </a:r>
            <a:r>
              <a:rPr lang="uk-UA" sz="2000" b="1" dirty="0">
                <a:latin typeface="Times New Roman" panose="02020603050405020304" pitchFamily="18" charset="0"/>
                <a:cs typeface="Times New Roman" panose="02020603050405020304" pitchFamily="18" charset="0"/>
              </a:rPr>
              <a:t> і </a:t>
            </a:r>
            <a:r>
              <a:rPr lang="uk-UA" sz="2000" b="1" dirty="0" err="1">
                <a:latin typeface="Times New Roman" panose="02020603050405020304" pitchFamily="18" charset="0"/>
                <a:cs typeface="Times New Roman" panose="02020603050405020304" pitchFamily="18" charset="0"/>
              </a:rPr>
              <a:t>О.Керенського</a:t>
            </a:r>
            <a:r>
              <a:rPr lang="uk-UA" sz="2000" b="1" dirty="0">
                <a:latin typeface="Times New Roman" panose="02020603050405020304" pitchFamily="18" charset="0"/>
                <a:cs typeface="Times New Roman" panose="02020603050405020304" pitchFamily="18" charset="0"/>
              </a:rPr>
              <a:t> про своє утворення</a:t>
            </a:r>
            <a:r>
              <a:rPr lang="uk-UA" sz="2000" b="1" dirty="0" smtClean="0">
                <a:latin typeface="Times New Roman" panose="02020603050405020304" pitchFamily="18" charset="0"/>
                <a:cs typeface="Times New Roman" panose="02020603050405020304" pitchFamily="18" charset="0"/>
              </a:rPr>
              <a:t>.</a:t>
            </a:r>
            <a:endParaRPr lang="uk-UA" sz="2000" b="1" dirty="0" smtClean="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39423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0" y="0"/>
            <a:ext cx="12192000" cy="6357318"/>
          </a:xfrm>
          <a:prstGeom prst="rect">
            <a:avLst/>
          </a:prstGeom>
          <a:solidFill>
            <a:schemeClr val="bg1"/>
          </a:solidFill>
        </p:spPr>
        <p:txBody>
          <a:bodyPr wrap="square">
            <a:spAutoFit/>
          </a:bodyPr>
          <a:lstStyle/>
          <a:p>
            <a:pPr marL="457200">
              <a:lnSpc>
                <a:spcPct val="107000"/>
              </a:lnSpc>
              <a:spcAft>
                <a:spcPts val="800"/>
              </a:spcAft>
            </a:pPr>
            <a:r>
              <a:rPr lang="uk-UA" sz="1500" b="1" dirty="0" smtClean="0">
                <a:latin typeface="Calibri" panose="020F0502020204030204" pitchFamily="34" charset="0"/>
                <a:ea typeface="Calibri" panose="020F0502020204030204" pitchFamily="34" charset="0"/>
                <a:cs typeface="Times New Roman" panose="02020603050405020304" pitchFamily="18" charset="0"/>
              </a:rPr>
              <a:t>12 </a:t>
            </a:r>
            <a:r>
              <a:rPr lang="uk-UA" sz="1500" b="1" dirty="0">
                <a:latin typeface="Calibri" panose="020F0502020204030204" pitchFamily="34" charset="0"/>
                <a:ea typeface="Calibri" panose="020F0502020204030204" pitchFamily="34" charset="0"/>
                <a:cs typeface="Times New Roman" panose="02020603050405020304" pitchFamily="18" charset="0"/>
              </a:rPr>
              <a:t>березня 1917 р. у Пирятині засновано Раду робітничих депутатів. Виконавчий комітет складався з 12 осіб і мав відділи : міліцейський, продовольчий, бібліотечний та інші (Полтавський </a:t>
            </a:r>
            <a:r>
              <a:rPr lang="uk-UA" sz="1500" b="1" dirty="0" err="1">
                <a:latin typeface="Calibri" panose="020F0502020204030204" pitchFamily="34" charset="0"/>
                <a:ea typeface="Calibri" panose="020F0502020204030204" pitchFamily="34" charset="0"/>
                <a:cs typeface="Times New Roman" panose="02020603050405020304" pitchFamily="18" charset="0"/>
              </a:rPr>
              <a:t>облдержархів</a:t>
            </a:r>
            <a:r>
              <a:rPr lang="uk-UA" sz="1500" b="1" dirty="0">
                <a:latin typeface="Calibri" panose="020F0502020204030204" pitchFamily="34" charset="0"/>
                <a:ea typeface="Calibri" panose="020F0502020204030204" pitchFamily="34" charset="0"/>
                <a:cs typeface="Times New Roman" panose="02020603050405020304" pitchFamily="18" charset="0"/>
              </a:rPr>
              <a:t> – Ф. 1057. – </a:t>
            </a:r>
            <a:r>
              <a:rPr lang="uk-UA" sz="1500" b="1" dirty="0" err="1">
                <a:latin typeface="Calibri" panose="020F0502020204030204" pitchFamily="34" charset="0"/>
                <a:ea typeface="Calibri" panose="020F0502020204030204" pitchFamily="34" charset="0"/>
                <a:cs typeface="Times New Roman" panose="02020603050405020304" pitchFamily="18" charset="0"/>
              </a:rPr>
              <a:t>Оп</a:t>
            </a:r>
            <a:r>
              <a:rPr lang="uk-UA" sz="1500" b="1" dirty="0">
                <a:latin typeface="Calibri" panose="020F0502020204030204" pitchFamily="34" charset="0"/>
                <a:ea typeface="Calibri" panose="020F0502020204030204" pitchFamily="34" charset="0"/>
                <a:cs typeface="Times New Roman" panose="02020603050405020304" pitchFamily="18" charset="0"/>
              </a:rPr>
              <a:t>. 1. – </a:t>
            </a:r>
            <a:r>
              <a:rPr lang="uk-UA" sz="1500" b="1" dirty="0" err="1">
                <a:latin typeface="Calibri" panose="020F0502020204030204" pitchFamily="34" charset="0"/>
                <a:ea typeface="Calibri" panose="020F0502020204030204" pitchFamily="34" charset="0"/>
                <a:cs typeface="Times New Roman" panose="02020603050405020304" pitchFamily="18" charset="0"/>
              </a:rPr>
              <a:t>Сп</a:t>
            </a:r>
            <a:r>
              <a:rPr lang="uk-UA" sz="1500" b="1" dirty="0">
                <a:latin typeface="Calibri" panose="020F0502020204030204" pitchFamily="34" charset="0"/>
                <a:ea typeface="Calibri" panose="020F0502020204030204" pitchFamily="34" charset="0"/>
                <a:cs typeface="Times New Roman" panose="02020603050405020304" pitchFamily="18" charset="0"/>
              </a:rPr>
              <a:t>. 4 ,арк.2). Рада називалась робітничою, але в ній переважали ремісники та службовці і лише 3 голоси належали робітникам. Впродовж березня заснувалися й волосні ради.</a:t>
            </a:r>
            <a:br>
              <a:rPr lang="uk-UA" sz="1500" b="1" dirty="0">
                <a:latin typeface="Calibri" panose="020F0502020204030204" pitchFamily="34" charset="0"/>
                <a:ea typeface="Calibri" panose="020F0502020204030204" pitchFamily="34" charset="0"/>
                <a:cs typeface="Times New Roman" panose="02020603050405020304" pitchFamily="18" charset="0"/>
              </a:rPr>
            </a:br>
            <a:r>
              <a:rPr lang="uk-UA" sz="1500" b="1" dirty="0">
                <a:latin typeface="Calibri" panose="020F0502020204030204" pitchFamily="34" charset="0"/>
                <a:ea typeface="Calibri" panose="020F0502020204030204" pitchFamily="34" charset="0"/>
                <a:cs typeface="Times New Roman" panose="02020603050405020304" pitchFamily="18" charset="0"/>
              </a:rPr>
              <a:t> Посланці Пирятинської Ради відстоювали її інтереси у громадянському комітеті – органові управління Тимчасового уряду у повіті. Наприкінці квітня делегати з Пирятина взяли участь у роботі першого Полтавського губернського з’їзду Рад робітничих і солдатських депутатів.</a:t>
            </a:r>
            <a:br>
              <a:rPr lang="uk-UA" sz="1500" b="1" dirty="0">
                <a:latin typeface="Calibri" panose="020F0502020204030204" pitchFamily="34" charset="0"/>
                <a:ea typeface="Calibri" panose="020F0502020204030204" pitchFamily="34" charset="0"/>
                <a:cs typeface="Times New Roman" panose="02020603050405020304" pitchFamily="18" charset="0"/>
              </a:rPr>
            </a:br>
            <a:r>
              <a:rPr lang="uk-UA" sz="1500" b="1" dirty="0">
                <a:latin typeface="Calibri" panose="020F0502020204030204" pitchFamily="34" charset="0"/>
                <a:ea typeface="Calibri" panose="020F0502020204030204" pitchFamily="34" charset="0"/>
                <a:cs typeface="Times New Roman" panose="02020603050405020304" pitchFamily="18" charset="0"/>
              </a:rPr>
              <a:t>          З поваленням самодержавства народи піднялися на боротьбу за соціальне і національне визволення. Згуртувала українську націю Центральна Рада, заснована 17 березня 1917 р. , на чолі з лідером всеукраїнського руху за національне відродження, видатним вченим-істориком Михайлом Грушевським. Невдовзі Центральна Рада стала загальновизнаною політичною силою в Україні , її підтримувала переважна більшість партій і громадських об’єднань . На початку липня 1917р. відбулося пленарне засідання Пирятинської Ради робітничих, солдатських і селянських депутатів. Вони надіслали до Києва телеграму : « Вислухавши Універсал від 3 липня , Пирятинський </a:t>
            </a:r>
            <a:r>
              <a:rPr lang="uk-UA" sz="1500" b="1" dirty="0" err="1">
                <a:latin typeface="Calibri" panose="020F0502020204030204" pitchFamily="34" charset="0"/>
                <a:ea typeface="Calibri" panose="020F0502020204030204" pitchFamily="34" charset="0"/>
                <a:cs typeface="Times New Roman" panose="02020603050405020304" pitchFamily="18" charset="0"/>
              </a:rPr>
              <a:t>Совіт</a:t>
            </a:r>
            <a:r>
              <a:rPr lang="uk-UA" sz="1500" b="1" dirty="0">
                <a:latin typeface="Calibri" panose="020F0502020204030204" pitchFamily="34" charset="0"/>
                <a:ea typeface="Calibri" panose="020F0502020204030204" pitchFamily="34" charset="0"/>
                <a:cs typeface="Times New Roman" panose="02020603050405020304" pitchFamily="18" charset="0"/>
              </a:rPr>
              <a:t> робітничих , військових і селянських депутатів шле товариське привітання Центральній Раді , висловлюючи їй бажання швидкого й найкращого успіху в роботі по зміцненню революційного ладу і добуванню широкої автономії ( «</a:t>
            </a:r>
            <a:r>
              <a:rPr lang="uk-UA" sz="1500" b="1" dirty="0" err="1">
                <a:latin typeface="Calibri" panose="020F0502020204030204" pitchFamily="34" charset="0"/>
                <a:ea typeface="Calibri" panose="020F0502020204030204" pitchFamily="34" charset="0"/>
                <a:cs typeface="Times New Roman" panose="02020603050405020304" pitchFamily="18" charset="0"/>
              </a:rPr>
              <a:t>Известия</a:t>
            </a:r>
            <a:r>
              <a:rPr lang="uk-UA" sz="1500" b="1" dirty="0">
                <a:latin typeface="Calibri" panose="020F0502020204030204" pitchFamily="34" charset="0"/>
                <a:ea typeface="Calibri" panose="020F0502020204030204" pitchFamily="34" charset="0"/>
                <a:cs typeface="Times New Roman" panose="02020603050405020304" pitchFamily="18" charset="0"/>
              </a:rPr>
              <a:t>…», 13 липня 1917 р.). Учасники пленуму засудили дезорганізуючу роль більшовиків у російській столиці – Петрограді – під час масової демонстрації робітників і солдатів , яка загрожувала перерости у збройний виступ проти Тимчасового уряду .</a:t>
            </a:r>
            <a:endParaRPr lang="uk-UA" sz="15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uk-UA" sz="1500" b="1" dirty="0">
                <a:latin typeface="Calibri" panose="020F0502020204030204" pitchFamily="34" charset="0"/>
                <a:ea typeface="Calibri" panose="020F0502020204030204" pitchFamily="34" charset="0"/>
                <a:cs typeface="Times New Roman" panose="02020603050405020304" pitchFamily="18" charset="0"/>
              </a:rPr>
              <a:t>  Жителі с. </a:t>
            </a:r>
            <a:r>
              <a:rPr lang="uk-UA" sz="1500" b="1" dirty="0" err="1">
                <a:latin typeface="Calibri" panose="020F0502020204030204" pitchFamily="34" charset="0"/>
                <a:ea typeface="Calibri" panose="020F0502020204030204" pitchFamily="34" charset="0"/>
                <a:cs typeface="Times New Roman" panose="02020603050405020304" pitchFamily="18" charset="0"/>
              </a:rPr>
              <a:t>Кононівка</a:t>
            </a:r>
            <a:r>
              <a:rPr lang="uk-UA" sz="1500" b="1" dirty="0">
                <a:latin typeface="Calibri" panose="020F0502020204030204" pitchFamily="34" charset="0"/>
                <a:ea typeface="Calibri" panose="020F0502020204030204" pitchFamily="34" charset="0"/>
                <a:cs typeface="Times New Roman" panose="02020603050405020304" pitchFamily="18" charset="0"/>
              </a:rPr>
              <a:t> Пирятинського повіту (нині </a:t>
            </a:r>
            <a:r>
              <a:rPr lang="uk-UA" sz="1500" b="1" dirty="0" err="1">
                <a:latin typeface="Calibri" panose="020F0502020204030204" pitchFamily="34" charset="0"/>
                <a:ea typeface="Calibri" panose="020F0502020204030204" pitchFamily="34" charset="0"/>
                <a:cs typeface="Times New Roman" panose="02020603050405020304" pitchFamily="18" charset="0"/>
              </a:rPr>
              <a:t>Драбівського</a:t>
            </a:r>
            <a:r>
              <a:rPr lang="uk-UA" sz="1500" b="1" dirty="0">
                <a:latin typeface="Calibri" panose="020F0502020204030204" pitchFamily="34" charset="0"/>
                <a:ea typeface="Calibri" panose="020F0502020204030204" pitchFamily="34" charset="0"/>
                <a:cs typeface="Times New Roman" panose="02020603050405020304" pitchFamily="18" charset="0"/>
              </a:rPr>
              <a:t> району ) схвалили на сільському сході власний проект автономії України . Його основні принципи : освіта - рідною мовою, військо - постійне, питання війни і миру вирішує держаний </a:t>
            </a:r>
            <a:r>
              <a:rPr lang="uk-UA" sz="1500" b="1" dirty="0" err="1">
                <a:latin typeface="Calibri" panose="020F0502020204030204" pitchFamily="34" charset="0"/>
                <a:ea typeface="Calibri" panose="020F0502020204030204" pitchFamily="34" charset="0"/>
                <a:cs typeface="Times New Roman" panose="02020603050405020304" pitchFamily="18" charset="0"/>
              </a:rPr>
              <a:t>парламентабо</a:t>
            </a:r>
            <a:r>
              <a:rPr lang="uk-UA" sz="1500" b="1" dirty="0">
                <a:latin typeface="Calibri" panose="020F0502020204030204" pitchFamily="34" charset="0"/>
                <a:ea typeface="Calibri" panose="020F0502020204030204" pitchFamily="34" charset="0"/>
                <a:cs typeface="Times New Roman" panose="02020603050405020304" pitchFamily="18" charset="0"/>
              </a:rPr>
              <a:t> Дума за участю українських представників . У документі йшлося також про шляхи розв’язання земельних та інших нагальних соціально-економічних проблем ( Газета «Воля» , 7 липня 1917р. ) З нагоди проголошення автономії у церквах повіту , як і по всій Україні., священики відправили молебні. Серед членів Центральної Ради значиться й ім’я нашого земляка, вихідця із с. </a:t>
            </a:r>
            <a:r>
              <a:rPr lang="uk-UA" sz="1500" b="1" dirty="0" err="1">
                <a:latin typeface="Calibri" panose="020F0502020204030204" pitchFamily="34" charset="0"/>
                <a:ea typeface="Calibri" panose="020F0502020204030204" pitchFamily="34" charset="0"/>
                <a:cs typeface="Times New Roman" panose="02020603050405020304" pitchFamily="18" charset="0"/>
              </a:rPr>
              <a:t>Кейбалівка</a:t>
            </a:r>
            <a:r>
              <a:rPr lang="uk-UA" sz="1500" b="1" dirty="0">
                <a:latin typeface="Calibri" panose="020F0502020204030204" pitchFamily="34" charset="0"/>
                <a:ea typeface="Calibri" panose="020F0502020204030204" pitchFamily="34" charset="0"/>
                <a:cs typeface="Times New Roman" panose="02020603050405020304" pitchFamily="18" charset="0"/>
              </a:rPr>
              <a:t> І. М. Луценка. Медик за фахом, він був неабияким знавцем і організатором військової справи, полум’яним публіцистом . Національно свідомий українець Іван Луценко редагував першу українську газету в Одесі «Народна справа», обирався заступником голови Української партії соціалістів-самостійників, головою Одеської української військової ради. За його наказом над чорноморським містом вперше замайорів синьо-жовтий </a:t>
            </a:r>
            <a:r>
              <a:rPr lang="uk-UA" sz="1500" b="1" dirty="0" err="1">
                <a:latin typeface="Calibri" panose="020F0502020204030204" pitchFamily="34" charset="0"/>
                <a:ea typeface="Calibri" panose="020F0502020204030204" pitchFamily="34" charset="0"/>
                <a:cs typeface="Times New Roman" panose="02020603050405020304" pitchFamily="18" charset="0"/>
              </a:rPr>
              <a:t>стяг.влітку</a:t>
            </a:r>
            <a:r>
              <a:rPr lang="uk-UA" sz="1500" b="1" dirty="0">
                <a:latin typeface="Calibri" panose="020F0502020204030204" pitchFamily="34" charset="0"/>
                <a:ea typeface="Calibri" panose="020F0502020204030204" pitchFamily="34" charset="0"/>
                <a:cs typeface="Times New Roman" panose="02020603050405020304" pitchFamily="18" charset="0"/>
              </a:rPr>
              <a:t> 1919р. у 55-річному віці Іван Митрофанович загинув на Поділлі в одному з боїв за Українську Народну Республіку ( Газета « Пирятинські вісті «, 3 серпня 2001р.)</a:t>
            </a:r>
            <a:endParaRPr lang="uk-UA" sz="1500" dirty="0"/>
          </a:p>
        </p:txBody>
      </p:sp>
    </p:spTree>
    <p:extLst>
      <p:ext uri="{BB962C8B-B14F-4D97-AF65-F5344CB8AC3E}">
        <p14:creationId xmlns:p14="http://schemas.microsoft.com/office/powerpoint/2010/main" val="35645649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3705" y="2434904"/>
            <a:ext cx="10462054" cy="4802659"/>
          </a:xfrm>
        </p:spPr>
        <p:txBody>
          <a:bodyPr/>
          <a:lstStyle/>
          <a:p>
            <a:pPr algn="ctr"/>
            <a:r>
              <a:rPr lang="uk-UA" sz="2000" b="1" dirty="0">
                <a:solidFill>
                  <a:schemeClr val="tx1"/>
                </a:solidFill>
                <a:latin typeface="Times New Roman" panose="02020603050405020304" pitchFamily="18" charset="0"/>
                <a:cs typeface="Times New Roman" panose="02020603050405020304" pitchFamily="18" charset="0"/>
              </a:rPr>
              <a:t>Газета більшовиків « </a:t>
            </a:r>
            <a:r>
              <a:rPr lang="uk-UA" sz="2000" b="1" dirty="0" err="1">
                <a:solidFill>
                  <a:schemeClr val="tx1"/>
                </a:solidFill>
                <a:latin typeface="Times New Roman" panose="02020603050405020304" pitchFamily="18" charset="0"/>
                <a:cs typeface="Times New Roman" panose="02020603050405020304" pitchFamily="18" charset="0"/>
              </a:rPr>
              <a:t>Известия</a:t>
            </a:r>
            <a:r>
              <a:rPr lang="uk-UA" sz="2000" b="1" dirty="0">
                <a:solidFill>
                  <a:schemeClr val="tx1"/>
                </a:solidFill>
                <a:latin typeface="Times New Roman" panose="02020603050405020304" pitchFamily="18" charset="0"/>
                <a:cs typeface="Times New Roman" panose="02020603050405020304" pitchFamily="18" charset="0"/>
              </a:rPr>
              <a:t> </a:t>
            </a:r>
            <a:r>
              <a:rPr lang="uk-UA" sz="2000" b="1" dirty="0" err="1">
                <a:solidFill>
                  <a:schemeClr val="tx1"/>
                </a:solidFill>
                <a:latin typeface="Times New Roman" panose="02020603050405020304" pitchFamily="18" charset="0"/>
                <a:cs typeface="Times New Roman" panose="02020603050405020304" pitchFamily="18" charset="0"/>
              </a:rPr>
              <a:t>Пирятинского</a:t>
            </a:r>
            <a:r>
              <a:rPr lang="uk-UA" sz="2000" b="1" dirty="0">
                <a:solidFill>
                  <a:schemeClr val="tx1"/>
                </a:solidFill>
                <a:latin typeface="Times New Roman" panose="02020603050405020304" pitchFamily="18" charset="0"/>
                <a:cs typeface="Times New Roman" panose="02020603050405020304" pitchFamily="18" charset="0"/>
              </a:rPr>
              <a:t> </a:t>
            </a:r>
            <a:r>
              <a:rPr lang="uk-UA" sz="2000" b="1" dirty="0" err="1">
                <a:solidFill>
                  <a:schemeClr val="tx1"/>
                </a:solidFill>
                <a:latin typeface="Times New Roman" panose="02020603050405020304" pitchFamily="18" charset="0"/>
                <a:cs typeface="Times New Roman" panose="02020603050405020304" pitchFamily="18" charset="0"/>
              </a:rPr>
              <a:t>Совета</a:t>
            </a:r>
            <a:r>
              <a:rPr lang="uk-UA" sz="2000" b="1" dirty="0">
                <a:solidFill>
                  <a:schemeClr val="tx1"/>
                </a:solidFill>
                <a:latin typeface="Times New Roman" panose="02020603050405020304" pitchFamily="18" charset="0"/>
                <a:cs typeface="Times New Roman" panose="02020603050405020304" pitchFamily="18" charset="0"/>
              </a:rPr>
              <a:t> робочих, </a:t>
            </a:r>
            <a:r>
              <a:rPr lang="uk-UA" sz="2000" b="1" dirty="0" err="1">
                <a:solidFill>
                  <a:schemeClr val="tx1"/>
                </a:solidFill>
                <a:latin typeface="Times New Roman" panose="02020603050405020304" pitchFamily="18" charset="0"/>
                <a:cs typeface="Times New Roman" panose="02020603050405020304" pitchFamily="18" charset="0"/>
              </a:rPr>
              <a:t>солдатских</a:t>
            </a:r>
            <a:r>
              <a:rPr lang="uk-UA" sz="2000" b="1" dirty="0">
                <a:solidFill>
                  <a:schemeClr val="tx1"/>
                </a:solidFill>
                <a:latin typeface="Times New Roman" panose="02020603050405020304" pitchFamily="18" charset="0"/>
                <a:cs typeface="Times New Roman" panose="02020603050405020304" pitchFamily="18" charset="0"/>
              </a:rPr>
              <a:t> и </a:t>
            </a:r>
            <a:r>
              <a:rPr lang="uk-UA" sz="2000" b="1" dirty="0" err="1">
                <a:solidFill>
                  <a:schemeClr val="tx1"/>
                </a:solidFill>
                <a:latin typeface="Times New Roman" panose="02020603050405020304" pitchFamily="18" charset="0"/>
                <a:cs typeface="Times New Roman" panose="02020603050405020304" pitchFamily="18" charset="0"/>
              </a:rPr>
              <a:t>крестьянских</a:t>
            </a:r>
            <a:r>
              <a:rPr lang="uk-UA" sz="2000" b="1" dirty="0">
                <a:solidFill>
                  <a:schemeClr val="tx1"/>
                </a:solidFill>
                <a:latin typeface="Times New Roman" panose="02020603050405020304" pitchFamily="18" charset="0"/>
                <a:cs typeface="Times New Roman" panose="02020603050405020304" pitchFamily="18" charset="0"/>
              </a:rPr>
              <a:t> </a:t>
            </a:r>
            <a:r>
              <a:rPr lang="uk-UA" sz="2000" b="1" dirty="0" err="1">
                <a:solidFill>
                  <a:schemeClr val="tx1"/>
                </a:solidFill>
                <a:latin typeface="Times New Roman" panose="02020603050405020304" pitchFamily="18" charset="0"/>
                <a:cs typeface="Times New Roman" panose="02020603050405020304" pitchFamily="18" charset="0"/>
              </a:rPr>
              <a:t>депутатов</a:t>
            </a:r>
            <a:r>
              <a:rPr lang="uk-UA" sz="2000" b="1" dirty="0">
                <a:solidFill>
                  <a:schemeClr val="tx1"/>
                </a:solidFill>
                <a:latin typeface="Times New Roman" panose="02020603050405020304" pitchFamily="18" charset="0"/>
                <a:cs typeface="Times New Roman" panose="02020603050405020304" pitchFamily="18" charset="0"/>
              </a:rPr>
              <a:t>» ( редактор М.Г. </a:t>
            </a:r>
            <a:r>
              <a:rPr lang="uk-UA" sz="2000" b="1" dirty="0" err="1">
                <a:solidFill>
                  <a:schemeClr val="tx1"/>
                </a:solidFill>
                <a:latin typeface="Times New Roman" panose="02020603050405020304" pitchFamily="18" charset="0"/>
                <a:cs typeface="Times New Roman" panose="02020603050405020304" pitchFamily="18" charset="0"/>
              </a:rPr>
              <a:t>Скрабанський</a:t>
            </a:r>
            <a:r>
              <a:rPr lang="uk-UA" sz="2000" b="1" dirty="0">
                <a:solidFill>
                  <a:schemeClr val="tx1"/>
                </a:solidFill>
                <a:latin typeface="Times New Roman" panose="02020603050405020304" pitchFamily="18" charset="0"/>
                <a:cs typeface="Times New Roman" panose="02020603050405020304" pitchFamily="18" charset="0"/>
              </a:rPr>
              <a:t>), що почала виходити в Пирятині з липня 1917 р., закликала згуртуватися навколо Соціал-демократичної робітничої партії для захисту своїх класових інтересів. </a:t>
            </a:r>
            <a:br>
              <a:rPr lang="uk-UA" sz="2000" b="1" dirty="0">
                <a:solidFill>
                  <a:schemeClr val="tx1"/>
                </a:solidFill>
                <a:latin typeface="Times New Roman" panose="02020603050405020304" pitchFamily="18" charset="0"/>
                <a:cs typeface="Times New Roman" panose="02020603050405020304" pitchFamily="18" charset="0"/>
              </a:rPr>
            </a:br>
            <a:r>
              <a:rPr lang="uk-UA" sz="2000" b="1" dirty="0">
                <a:solidFill>
                  <a:schemeClr val="tx1"/>
                </a:solidFill>
                <a:latin typeface="Times New Roman" panose="02020603050405020304" pitchFamily="18" charset="0"/>
                <a:cs typeface="Times New Roman" panose="02020603050405020304" pitchFamily="18" charset="0"/>
              </a:rPr>
              <a:t>Перший Всеукраїнський з’їзд Рад проголосив радянську владу на Україні і створення більшовицького уряду – Народного секретаріату . Членом першого українського уряду (спочатку народним секретарем військових справ ,потім – землеробства ) був виходець із с. Харківці Пирятинського повіту Василь Шахрай .Він здобув вищу освіту і все життя пов’язав із революційною діяльністю : обирався членом виконкому Полтавської Ради , був делегатом харківського з’їзду рад, у складі делегації від радянського уряду України брав участь у мирних переговорах у Брест – Литовську. Як українець – патріот , комуніст Василь Шахрай разом з Юрієм </a:t>
            </a:r>
            <a:r>
              <a:rPr lang="uk-UA" sz="2000" b="1" dirty="0" err="1">
                <a:solidFill>
                  <a:schemeClr val="tx1"/>
                </a:solidFill>
                <a:latin typeface="Times New Roman" panose="02020603050405020304" pitchFamily="18" charset="0"/>
                <a:cs typeface="Times New Roman" panose="02020603050405020304" pitchFamily="18" charset="0"/>
              </a:rPr>
              <a:t>Лапчинським</a:t>
            </a:r>
            <a:r>
              <a:rPr lang="uk-UA" sz="2000" b="1" dirty="0">
                <a:solidFill>
                  <a:schemeClr val="tx1"/>
                </a:solidFill>
                <a:latin typeface="Times New Roman" panose="02020603050405020304" pitchFamily="18" charset="0"/>
                <a:cs typeface="Times New Roman" panose="02020603050405020304" pitchFamily="18" charset="0"/>
              </a:rPr>
              <a:t> полемізував з В. І. Леніним що до шляхів вирішення національного питання . Особливою публіцистичністю і гострою відзначалася його брошура « До хвилі» . 1919 р. Василя Шахрая розстріляли на Кубані денікінці (Енциклопедія українознавства професора Володимира Кубійовича(1873 р.) – Львів , 1993. – Т. 10. – С. 37 – 96 .)</a:t>
            </a:r>
            <a:br>
              <a:rPr lang="uk-UA" sz="2000" b="1" dirty="0">
                <a:solidFill>
                  <a:schemeClr val="tx1"/>
                </a:solidFill>
                <a:latin typeface="Times New Roman" panose="02020603050405020304" pitchFamily="18" charset="0"/>
                <a:cs typeface="Times New Roman" panose="02020603050405020304" pitchFamily="18" charset="0"/>
              </a:rPr>
            </a:br>
            <a:r>
              <a:rPr lang="uk-UA" sz="2000" b="1" dirty="0">
                <a:solidFill>
                  <a:schemeClr val="tx1"/>
                </a:solidFill>
                <a:latin typeface="Times New Roman" panose="02020603050405020304" pitchFamily="18" charset="0"/>
                <a:cs typeface="Times New Roman" panose="02020603050405020304" pitchFamily="18" charset="0"/>
              </a:rPr>
              <a:t> Посаду народного секретаря військових справ у більшовицькому уряді України ,хоча й недовго, обіймав уродженець м. Пирятин Євген </a:t>
            </a:r>
            <a:r>
              <a:rPr lang="uk-UA" sz="2000" b="1" dirty="0" err="1">
                <a:solidFill>
                  <a:schemeClr val="tx1"/>
                </a:solidFill>
                <a:latin typeface="Times New Roman" panose="02020603050405020304" pitchFamily="18" charset="0"/>
                <a:cs typeface="Times New Roman" panose="02020603050405020304" pitchFamily="18" charset="0"/>
              </a:rPr>
              <a:t>Неронович</a:t>
            </a:r>
            <a:r>
              <a:rPr lang="uk-UA" sz="2000" b="1" dirty="0">
                <a:solidFill>
                  <a:schemeClr val="tx1"/>
                </a:solidFill>
                <a:latin typeface="Times New Roman" panose="02020603050405020304" pitchFamily="18" charset="0"/>
                <a:cs typeface="Times New Roman" panose="02020603050405020304" pitchFamily="18" charset="0"/>
              </a:rPr>
              <a:t> : у жовтні 1917 р. він входив до складу Центральної Ради , але невдовзі перейшов на бік більшовиків . Невдовзі розійшовся і з більшовиками . І в квітні 1917 р . без слідства і суду був розстріляний у с. Великі Сорочинці на </a:t>
            </a:r>
            <a:r>
              <a:rPr lang="uk-UA" sz="2000" b="1" dirty="0" err="1">
                <a:solidFill>
                  <a:schemeClr val="tx1"/>
                </a:solidFill>
                <a:latin typeface="Times New Roman" panose="02020603050405020304" pitchFamily="18" charset="0"/>
                <a:cs typeface="Times New Roman" panose="02020603050405020304" pitchFamily="18" charset="0"/>
              </a:rPr>
              <a:t>Миргородщині</a:t>
            </a:r>
            <a:r>
              <a:rPr lang="uk-UA" sz="2000" b="1" dirty="0">
                <a:solidFill>
                  <a:schemeClr val="tx1"/>
                </a:solidFill>
                <a:latin typeface="Times New Roman" panose="02020603050405020304" pitchFamily="18" charset="0"/>
                <a:cs typeface="Times New Roman" panose="02020603050405020304" pitchFamily="18" charset="0"/>
              </a:rPr>
              <a:t>, перейменованому пізніше на </a:t>
            </a:r>
            <a:r>
              <a:rPr lang="uk-UA" sz="2000" b="1" dirty="0" err="1">
                <a:solidFill>
                  <a:schemeClr val="tx1"/>
                </a:solidFill>
                <a:latin typeface="Times New Roman" panose="02020603050405020304" pitchFamily="18" charset="0"/>
                <a:cs typeface="Times New Roman" panose="02020603050405020304" pitchFamily="18" charset="0"/>
              </a:rPr>
              <a:t>Неровичі</a:t>
            </a:r>
            <a:r>
              <a:rPr lang="uk-UA" sz="2000" b="1" dirty="0">
                <a:solidFill>
                  <a:schemeClr val="tx1"/>
                </a:solidFill>
                <a:latin typeface="Times New Roman" panose="02020603050405020304" pitchFamily="18" charset="0"/>
                <a:cs typeface="Times New Roman" panose="02020603050405020304" pitchFamily="18" charset="0"/>
              </a:rPr>
              <a:t>.</a:t>
            </a:r>
            <a:br>
              <a:rPr lang="uk-UA" sz="2000" b="1" dirty="0">
                <a:solidFill>
                  <a:schemeClr val="tx1"/>
                </a:solidFill>
                <a:latin typeface="Times New Roman" panose="02020603050405020304" pitchFamily="18" charset="0"/>
                <a:cs typeface="Times New Roman" panose="02020603050405020304" pitchFamily="18" charset="0"/>
              </a:rPr>
            </a:br>
            <a:r>
              <a:rPr lang="uk-UA" sz="2000" b="1" dirty="0">
                <a:solidFill>
                  <a:schemeClr val="tx1"/>
                </a:solidFill>
                <a:latin typeface="Times New Roman" panose="02020603050405020304" pitchFamily="18" charset="0"/>
                <a:cs typeface="Times New Roman" panose="02020603050405020304" pitchFamily="18" charset="0"/>
              </a:rPr>
              <a:t/>
            </a:r>
            <a:br>
              <a:rPr lang="uk-UA" sz="2000" b="1" dirty="0">
                <a:solidFill>
                  <a:schemeClr val="tx1"/>
                </a:solidFill>
                <a:latin typeface="Times New Roman" panose="02020603050405020304" pitchFamily="18" charset="0"/>
                <a:cs typeface="Times New Roman" panose="02020603050405020304" pitchFamily="18" charset="0"/>
              </a:rPr>
            </a:br>
            <a:endParaRPr lang="uk-UA" sz="2000" dirty="0">
              <a:solidFill>
                <a:schemeClr val="tx1"/>
              </a:solidFill>
            </a:endParaRPr>
          </a:p>
        </p:txBody>
      </p:sp>
    </p:spTree>
    <p:extLst>
      <p:ext uri="{BB962C8B-B14F-4D97-AF65-F5344CB8AC3E}">
        <p14:creationId xmlns:p14="http://schemas.microsoft.com/office/powerpoint/2010/main" val="847101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0" y="0"/>
            <a:ext cx="12192000" cy="6858000"/>
          </a:xfrm>
        </p:spPr>
        <p:txBody>
          <a:bodyPr>
            <a:noAutofit/>
          </a:bodyPr>
          <a:lstStyle/>
          <a:p>
            <a:r>
              <a:rPr lang="uk-UA" sz="1650" b="1" dirty="0">
                <a:solidFill>
                  <a:schemeClr val="tx1"/>
                </a:solidFill>
                <a:latin typeface="Times New Roman" panose="02020603050405020304" pitchFamily="18" charset="0"/>
                <a:cs typeface="Times New Roman" panose="02020603050405020304" pitchFamily="18" charset="0"/>
              </a:rPr>
              <a:t>На початку січня 1918 р. Раднарком Росії , незважаючи на формальне визнання незалежності, послав на Україну червоні війська під командуванням колишнього офіцера жандармерії підполковника Муравйова. Підпорядковані йому з’єднання і частини вели наступ на головному напрямку – Полтава –Київ . Їх підтримували більшовицькі організації і частина населення , насамперед біднота . Відчайдушний опір наступаючому радянському війську під м. Гребінка чинили петлюрівські загони . 12 січня вони залишили важливий залізничний вузол, що відкрило шлях 1-й революційній армії на Київ. В середині січня 1918 р. до Пирятина із Гребінки прибув ешелон </a:t>
            </a:r>
            <a:r>
              <a:rPr lang="uk-UA" sz="1650" b="1" dirty="0" err="1">
                <a:solidFill>
                  <a:schemeClr val="tx1"/>
                </a:solidFill>
                <a:latin typeface="Times New Roman" panose="02020603050405020304" pitchFamily="18" charset="0"/>
                <a:cs typeface="Times New Roman" panose="02020603050405020304" pitchFamily="18" charset="0"/>
              </a:rPr>
              <a:t>муравйовців</a:t>
            </a:r>
            <a:r>
              <a:rPr lang="uk-UA" sz="1650" b="1" dirty="0">
                <a:solidFill>
                  <a:schemeClr val="tx1"/>
                </a:solidFill>
                <a:latin typeface="Times New Roman" panose="02020603050405020304" pitchFamily="18" charset="0"/>
                <a:cs typeface="Times New Roman" panose="02020603050405020304" pitchFamily="18" charset="0"/>
              </a:rPr>
              <a:t>, а з Прилук бронепоїзд – революційний загін . За їх підтримки місцеві більшовики розігнали орган Центральної Ради – повітову раду – і створили військово – революційний комітет із трьох секцій: військової для організації збройної відсічі контрреволюції, фінансової для викачування контрибуції з багатіїв і харчової для вилучення хліба у заможних селян і відправки його до Росії . До Пирятина з Полтави прибув військово – революційний загін (Пирятин. Путівник. – Харків: Прапор , 1988. – С. 41- 42).</a:t>
            </a:r>
            <a:br>
              <a:rPr lang="uk-UA" sz="1650" b="1" dirty="0">
                <a:solidFill>
                  <a:schemeClr val="tx1"/>
                </a:solidFill>
                <a:latin typeface="Times New Roman" panose="02020603050405020304" pitchFamily="18" charset="0"/>
                <a:cs typeface="Times New Roman" panose="02020603050405020304" pitchFamily="18" charset="0"/>
              </a:rPr>
            </a:br>
            <a:r>
              <a:rPr lang="uk-UA" sz="1650" b="1" dirty="0">
                <a:solidFill>
                  <a:schemeClr val="tx1"/>
                </a:solidFill>
                <a:latin typeface="Times New Roman" panose="02020603050405020304" pitchFamily="18" charset="0"/>
                <a:cs typeface="Times New Roman" panose="02020603050405020304" pitchFamily="18" charset="0"/>
              </a:rPr>
              <a:t> Центральна Рада продовжувала процес державотворення. 22 січня 1918 р. на </a:t>
            </a:r>
            <a:r>
              <a:rPr lang="uk-UA" sz="1650" b="1" dirty="0" err="1">
                <a:solidFill>
                  <a:schemeClr val="tx1"/>
                </a:solidFill>
                <a:latin typeface="Times New Roman" panose="02020603050405020304" pitchFamily="18" charset="0"/>
                <a:cs typeface="Times New Roman" panose="02020603050405020304" pitchFamily="18" charset="0"/>
              </a:rPr>
              <a:t>совєму</a:t>
            </a:r>
            <a:r>
              <a:rPr lang="uk-UA" sz="1650" b="1" dirty="0">
                <a:solidFill>
                  <a:schemeClr val="tx1"/>
                </a:solidFill>
                <a:latin typeface="Times New Roman" panose="02020603050405020304" pitchFamily="18" charset="0"/>
                <a:cs typeface="Times New Roman" panose="02020603050405020304" pitchFamily="18" charset="0"/>
              </a:rPr>
              <a:t> засідання Мала Рада прийняла IV Універсал ,яким Українська Народна Республіка проголошувалась «самостійною, ні від кого незалежною, вільною, суверенною державою українського народу» . 4 -5 лютого 1918 р. у Пирятині відбувся перший повітовий з’їзд Рад робітничих ,солдатських і селянських депутатів , делегати якого представляли різні політичні сили . Після гострих суперечок про владу в Україні між представниками крайніх лівих партій і прибічниками Центральної Ради з’їзд прийняв більшовицьку резолюцію , обрав виконавчий комітет із 23 осіб, утворив військовій, освіти, продовольства , фінансовий та інші повітові комісаріати. Головою виконкому став робітник </a:t>
            </a:r>
            <a:r>
              <a:rPr lang="uk-UA" sz="1650" b="1" dirty="0" err="1">
                <a:solidFill>
                  <a:schemeClr val="tx1"/>
                </a:solidFill>
                <a:latin typeface="Times New Roman" panose="02020603050405020304" pitchFamily="18" charset="0"/>
                <a:cs typeface="Times New Roman" panose="02020603050405020304" pitchFamily="18" charset="0"/>
              </a:rPr>
              <a:t>Шрамківського</a:t>
            </a:r>
            <a:r>
              <a:rPr lang="uk-UA" sz="1650" b="1" dirty="0">
                <a:solidFill>
                  <a:schemeClr val="tx1"/>
                </a:solidFill>
                <a:latin typeface="Times New Roman" panose="02020603050405020304" pitchFamily="18" charset="0"/>
                <a:cs typeface="Times New Roman" panose="02020603050405020304" pitchFamily="18" charset="0"/>
              </a:rPr>
              <a:t> цукрового заводу , більшовик І. Фрейлін ( «Шляхом Ілліча», 7 листопада 1982 р.). Ревком розпустив Пирятинську міську Думу і повітове земство, котрі </a:t>
            </a:r>
            <a:r>
              <a:rPr lang="uk-UA" sz="1650" b="1" dirty="0" err="1">
                <a:solidFill>
                  <a:schemeClr val="tx1"/>
                </a:solidFill>
                <a:latin typeface="Times New Roman" panose="02020603050405020304" pitchFamily="18" charset="0"/>
                <a:cs typeface="Times New Roman" panose="02020603050405020304" pitchFamily="18" charset="0"/>
              </a:rPr>
              <a:t>професійно</a:t>
            </a:r>
            <a:r>
              <a:rPr lang="uk-UA" sz="1650" b="1" dirty="0">
                <a:solidFill>
                  <a:schemeClr val="tx1"/>
                </a:solidFill>
                <a:latin typeface="Times New Roman" panose="02020603050405020304" pitchFamily="18" charset="0"/>
                <a:cs typeface="Times New Roman" panose="02020603050405020304" pitchFamily="18" charset="0"/>
              </a:rPr>
              <a:t> займалися вирішенням господарських справ, роззброїв загін самооборони по підтриманню правопорядку , запобіганню злочинності і спекуляції. Замість нього почав діяти червоногвардійський загін.</a:t>
            </a:r>
            <a:br>
              <a:rPr lang="uk-UA" sz="1650" b="1" dirty="0">
                <a:solidFill>
                  <a:schemeClr val="tx1"/>
                </a:solidFill>
                <a:latin typeface="Times New Roman" panose="02020603050405020304" pitchFamily="18" charset="0"/>
                <a:cs typeface="Times New Roman" panose="02020603050405020304" pitchFamily="18" charset="0"/>
              </a:rPr>
            </a:br>
            <a:r>
              <a:rPr lang="uk-UA" sz="1650" b="1" dirty="0">
                <a:solidFill>
                  <a:schemeClr val="tx1"/>
                </a:solidFill>
                <a:latin typeface="Times New Roman" panose="02020603050405020304" pitchFamily="18" charset="0"/>
                <a:cs typeface="Times New Roman" panose="02020603050405020304" pitchFamily="18" charset="0"/>
              </a:rPr>
              <a:t> Місцева влада націоналізувала млин Дунаєвського, цегельний завод Волховського, інші промислові </a:t>
            </a:r>
            <a:r>
              <a:rPr lang="uk-UA" sz="1650" b="1" dirty="0" err="1">
                <a:solidFill>
                  <a:schemeClr val="tx1"/>
                </a:solidFill>
                <a:latin typeface="Times New Roman" panose="02020603050405020304" pitchFamily="18" charset="0"/>
                <a:cs typeface="Times New Roman" panose="02020603050405020304" pitchFamily="18" charset="0"/>
              </a:rPr>
              <a:t>піприємства</a:t>
            </a:r>
            <a:r>
              <a:rPr lang="uk-UA" sz="1650" b="1" dirty="0">
                <a:solidFill>
                  <a:schemeClr val="tx1"/>
                </a:solidFill>
                <a:latin typeface="Times New Roman" panose="02020603050405020304" pitchFamily="18" charset="0"/>
                <a:cs typeface="Times New Roman" panose="02020603050405020304" pitchFamily="18" charset="0"/>
              </a:rPr>
              <a:t> і взялася за розподіл </a:t>
            </a:r>
            <a:r>
              <a:rPr lang="uk-UA" sz="1650" b="1" dirty="0" err="1">
                <a:solidFill>
                  <a:schemeClr val="tx1"/>
                </a:solidFill>
                <a:latin typeface="Times New Roman" panose="02020603050405020304" pitchFamily="18" charset="0"/>
                <a:cs typeface="Times New Roman" panose="02020603050405020304" pitchFamily="18" charset="0"/>
              </a:rPr>
              <a:t>поміщецьких</a:t>
            </a:r>
            <a:r>
              <a:rPr lang="uk-UA" sz="1650" b="1" dirty="0">
                <a:solidFill>
                  <a:schemeClr val="tx1"/>
                </a:solidFill>
                <a:latin typeface="Times New Roman" panose="02020603050405020304" pitchFamily="18" charset="0"/>
                <a:cs typeface="Times New Roman" panose="02020603050405020304" pitchFamily="18" charset="0"/>
              </a:rPr>
              <a:t> земель між селянами.</a:t>
            </a:r>
            <a:br>
              <a:rPr lang="uk-UA" sz="1650" b="1" dirty="0">
                <a:solidFill>
                  <a:schemeClr val="tx1"/>
                </a:solidFill>
                <a:latin typeface="Times New Roman" panose="02020603050405020304" pitchFamily="18" charset="0"/>
                <a:cs typeface="Times New Roman" panose="02020603050405020304" pitchFamily="18" charset="0"/>
              </a:rPr>
            </a:br>
            <a:r>
              <a:rPr lang="uk-UA" sz="1650" b="1" dirty="0">
                <a:solidFill>
                  <a:schemeClr val="tx1"/>
                </a:solidFill>
                <a:latin typeface="Times New Roman" panose="02020603050405020304" pitchFamily="18" charset="0"/>
                <a:cs typeface="Times New Roman" panose="02020603050405020304" pitchFamily="18" charset="0"/>
              </a:rPr>
              <a:t>Події змінювались швидше, ніж пори року. Через сорок днів перший повітовий комітет перестав існувати : до Пирятина вступили австро-німецькі війська . Німецькі коменданти відбирали у селянства майно . Населення чинило опір окупантам та їх посібникам . Ширився партизанський рух , його вміло використали більшовики , котрі перебували у підпіллі , для досягнення своєї мети . Партизанські загони під командуванням К. </a:t>
            </a:r>
            <a:r>
              <a:rPr lang="uk-UA" sz="1650" b="1" dirty="0" err="1">
                <a:solidFill>
                  <a:schemeClr val="tx1"/>
                </a:solidFill>
                <a:latin typeface="Times New Roman" panose="02020603050405020304" pitchFamily="18" charset="0"/>
                <a:cs typeface="Times New Roman" panose="02020603050405020304" pitchFamily="18" charset="0"/>
              </a:rPr>
              <a:t>Купрія</a:t>
            </a:r>
            <a:r>
              <a:rPr lang="uk-UA" sz="1650" b="1" dirty="0">
                <a:solidFill>
                  <a:schemeClr val="tx1"/>
                </a:solidFill>
                <a:latin typeface="Times New Roman" panose="02020603050405020304" pitchFamily="18" charset="0"/>
                <a:cs typeface="Times New Roman" panose="02020603050405020304" pitchFamily="18" charset="0"/>
              </a:rPr>
              <a:t> , І, Голобородька , С. </a:t>
            </a:r>
            <a:r>
              <a:rPr lang="uk-UA" sz="1650" b="1" dirty="0" err="1">
                <a:solidFill>
                  <a:schemeClr val="tx1"/>
                </a:solidFill>
                <a:latin typeface="Times New Roman" panose="02020603050405020304" pitchFamily="18" charset="0"/>
                <a:cs typeface="Times New Roman" panose="02020603050405020304" pitchFamily="18" charset="0"/>
              </a:rPr>
              <a:t>Кожевник</a:t>
            </a:r>
            <a:r>
              <a:rPr lang="uk-UA" sz="1650" b="1" dirty="0">
                <a:solidFill>
                  <a:schemeClr val="tx1"/>
                </a:solidFill>
                <a:latin typeface="Times New Roman" panose="02020603050405020304" pitchFamily="18" charset="0"/>
                <a:cs typeface="Times New Roman" panose="02020603050405020304" pitchFamily="18" charset="0"/>
              </a:rPr>
              <a:t> вчинили наліт на станцію Пирятин і зруйнували залізничну колію .</a:t>
            </a:r>
            <a:endParaRPr lang="uk-UA" sz="1650" dirty="0"/>
          </a:p>
        </p:txBody>
      </p:sp>
    </p:spTree>
    <p:extLst>
      <p:ext uri="{BB962C8B-B14F-4D97-AF65-F5344CB8AC3E}">
        <p14:creationId xmlns:p14="http://schemas.microsoft.com/office/powerpoint/2010/main" val="2202503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927" y="57665"/>
            <a:ext cx="10515600" cy="1128584"/>
          </a:xfrm>
        </p:spPr>
        <p:txBody>
          <a:bodyPr>
            <a:noAutofit/>
          </a:bodyPr>
          <a:lstStyle/>
          <a:p>
            <a:pPr algn="ctr"/>
            <a:r>
              <a:rPr lang="uk-UA" sz="4000" b="1" u="sng" dirty="0" smtClean="0">
                <a:solidFill>
                  <a:schemeClr val="tx2">
                    <a:lumMod val="10000"/>
                  </a:schemeClr>
                </a:solidFill>
              </a:rPr>
              <a:t> </a:t>
            </a:r>
            <a:r>
              <a:rPr lang="uk-UA" sz="4000" b="1" i="1" u="sng" dirty="0">
                <a:solidFill>
                  <a:schemeClr val="tx2">
                    <a:lumMod val="10000"/>
                  </a:schemeClr>
                </a:solidFill>
              </a:rPr>
              <a:t>2.Встановлення радянської влади в 1919р</a:t>
            </a:r>
            <a:endParaRPr lang="uk-UA" sz="4000" i="1" dirty="0">
              <a:solidFill>
                <a:schemeClr val="tx2">
                  <a:lumMod val="10000"/>
                </a:schemeClr>
              </a:solidFill>
            </a:endParaRPr>
          </a:p>
        </p:txBody>
      </p:sp>
      <p:sp>
        <p:nvSpPr>
          <p:cNvPr id="3" name="Місце для вмісту 2"/>
          <p:cNvSpPr>
            <a:spLocks noGrp="1"/>
          </p:cNvSpPr>
          <p:nvPr>
            <p:ph idx="1"/>
          </p:nvPr>
        </p:nvSpPr>
        <p:spPr>
          <a:xfrm>
            <a:off x="219927" y="1484508"/>
            <a:ext cx="10379676" cy="4504401"/>
          </a:xfrm>
        </p:spPr>
        <p:txBody>
          <a:bodyPr>
            <a:normAutofit/>
          </a:bodyPr>
          <a:lstStyle/>
          <a:p>
            <a:pPr algn="ctr"/>
            <a:r>
              <a:rPr lang="uk-UA" dirty="0"/>
              <a:t>На початку лютого 1919 р. вся влада Пирятина перейшла до рук щойно створеного військово-революційного комітету . Комендантом міста було призначено </a:t>
            </a:r>
            <a:r>
              <a:rPr lang="uk-UA" dirty="0" err="1"/>
              <a:t>Безпалова</a:t>
            </a:r>
            <a:r>
              <a:rPr lang="uk-UA" dirty="0"/>
              <a:t> . Революційний комітет організував продовольчу , фінансову , юридичну комісії і попередив населення , що будь які злочини проти радянської влади , безчинства , пограбування та насильство каратиметься за всією суворістю революційного закону . приступивши до виконання повноважень , </a:t>
            </a:r>
            <a:r>
              <a:rPr lang="uk-UA" dirty="0" err="1"/>
              <a:t>Безпалов</a:t>
            </a:r>
            <a:r>
              <a:rPr lang="uk-UA" dirty="0"/>
              <a:t> видав наказ про недійсність щойно обраного ревкому як невідповідного за національністю і віком його складу і запропонував громадянам міста негайно переобрати комітет . Зі штабу військ Муравйова для розслідування незвичайної події у Пирятин приїхала спеціальна комісія , яка арештувала бунтівного коменданта .</a:t>
            </a:r>
            <a:endParaRPr lang="uk-UA" dirty="0" smtClean="0">
              <a:effectLst/>
            </a:endParaRPr>
          </a:p>
          <a:p>
            <a:pPr algn="ctr"/>
            <a:r>
              <a:rPr lang="uk-UA" dirty="0"/>
              <a:t>           У місті відбулося три мітинги на підтримку революційних завоювань, було відновлено комуністичний осередок . Радянські установи поступово налагоджували свою роботу . 6 Березня 1919 р. відбувся перший черговий повітовий з’їзд Рад селянських і червоноармійських депутатів, який розглянув питання про посилення допомоги Червоній Армії продовольством і кіньми . У Пирятині , як і в інших містах Полтавщини , формувався запасний батальйон , призначений для фронту .</a:t>
            </a:r>
            <a:endParaRPr lang="uk-UA" dirty="0">
              <a:effectLst/>
            </a:endParaRPr>
          </a:p>
        </p:txBody>
      </p:sp>
    </p:spTree>
    <p:extLst>
      <p:ext uri="{BB962C8B-B14F-4D97-AF65-F5344CB8AC3E}">
        <p14:creationId xmlns:p14="http://schemas.microsoft.com/office/powerpoint/2010/main" val="21680130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562" y="65902"/>
            <a:ext cx="9404723" cy="1062681"/>
          </a:xfrm>
        </p:spPr>
        <p:txBody>
          <a:bodyPr>
            <a:noAutofit/>
          </a:bodyPr>
          <a:lstStyle/>
          <a:p>
            <a:pPr algn="ctr"/>
            <a:r>
              <a:rPr lang="uk-UA" sz="3200" b="1" i="1" u="sng" dirty="0">
                <a:solidFill>
                  <a:schemeClr val="tx2">
                    <a:lumMod val="10000"/>
                  </a:schemeClr>
                </a:solidFill>
              </a:rPr>
              <a:t>3.Наступ білогвардійських військ. Денікінський режим</a:t>
            </a:r>
            <a:endParaRPr lang="uk-UA" sz="3200" i="1" dirty="0">
              <a:solidFill>
                <a:schemeClr val="tx2">
                  <a:lumMod val="10000"/>
                </a:schemeClr>
              </a:solidFill>
            </a:endParaRPr>
          </a:p>
        </p:txBody>
      </p:sp>
      <p:sp>
        <p:nvSpPr>
          <p:cNvPr id="3" name="Місце для вмісту 2"/>
          <p:cNvSpPr>
            <a:spLocks noGrp="1"/>
          </p:cNvSpPr>
          <p:nvPr>
            <p:ph idx="1"/>
          </p:nvPr>
        </p:nvSpPr>
        <p:spPr>
          <a:xfrm>
            <a:off x="386620" y="1128583"/>
            <a:ext cx="8946541" cy="3690552"/>
          </a:xfrm>
        </p:spPr>
        <p:txBody>
          <a:bodyPr>
            <a:noAutofit/>
          </a:bodyPr>
          <a:lstStyle/>
          <a:p>
            <a:pPr algn="ctr"/>
            <a:r>
              <a:rPr lang="uk-UA" sz="1100" dirty="0"/>
              <a:t>Червона армія відступила під натиском денікінських військ . Наприкінці серпня 1919 р. у Пирятинський повіт вступили білогвардійські війська. Влада перейшла до рук відновленої військової Думи і нашвидкуруч створених підрозділів Державної варти . Денікінці розігнали Ради , повітовий і волосний ревкоми, інші радянські установи і профспілки. Каральні загони чинили єврейські погроми, грабували мирне населення , розстріляли понад півтисячі пирятинців , в тому числі співробітника місцевої міліції Дмитра Лук’яновича , голову </a:t>
            </a:r>
            <a:r>
              <a:rPr lang="uk-UA" sz="1100" dirty="0" err="1"/>
              <a:t>Грабарівського</a:t>
            </a:r>
            <a:r>
              <a:rPr lang="uk-UA" sz="1100" dirty="0"/>
              <a:t> комітету бідноти Луку Грищенка, члена </a:t>
            </a:r>
            <a:r>
              <a:rPr lang="uk-UA" sz="1100" dirty="0" err="1"/>
              <a:t>Городищенського</a:t>
            </a:r>
            <a:r>
              <a:rPr lang="uk-UA" sz="1100" dirty="0"/>
              <a:t> комітету бідноти Варвару </a:t>
            </a:r>
            <a:r>
              <a:rPr lang="uk-UA" sz="1100" dirty="0" err="1"/>
              <a:t>Рохманійко</a:t>
            </a:r>
            <a:r>
              <a:rPr lang="uk-UA" sz="1100" dirty="0"/>
              <a:t> та інших радянських активістів.  </a:t>
            </a:r>
            <a:endParaRPr lang="uk-UA" sz="1100" dirty="0" smtClean="0">
              <a:effectLst/>
            </a:endParaRPr>
          </a:p>
          <a:p>
            <a:pPr algn="ctr"/>
            <a:r>
              <a:rPr lang="uk-UA" sz="1100" dirty="0"/>
              <a:t>              Приватна власність оголошувалася недоторканою. Хто сіяв ,хто працював - той і збирає, що сіяв, - проголошували </a:t>
            </a:r>
            <a:r>
              <a:rPr lang="uk-UA" sz="1100" dirty="0" err="1"/>
              <a:t>деніківські</a:t>
            </a:r>
            <a:r>
              <a:rPr lang="uk-UA" sz="1100" dirty="0"/>
              <a:t> власті у відозві до селян. – Але власникові землі треба дати за землю необхідну частину врожаю, Немодно задарма у чужих людей відбирати землю, доки її не одержите по закону Установчих зборів, щоб усе було без бійки, без грабунків, міцно, навіки. Отже, Бог у поміч № (</a:t>
            </a:r>
            <a:r>
              <a:rPr lang="uk-UA" sz="1100" dirty="0" err="1"/>
              <a:t>Ідлін</a:t>
            </a:r>
            <a:r>
              <a:rPr lang="uk-UA" sz="1100" dirty="0"/>
              <a:t> І., там же, С. 185) після цього поміщики почали повертати свою власність, землю та інвентар.</a:t>
            </a:r>
            <a:endParaRPr lang="uk-UA" sz="1100" dirty="0" smtClean="0">
              <a:effectLst/>
            </a:endParaRPr>
          </a:p>
          <a:p>
            <a:pPr algn="ctr"/>
            <a:r>
              <a:rPr lang="uk-UA" sz="1100" dirty="0"/>
              <a:t>      Головний штаб повстанського радянського війська Лівобережної України перебував у с. </a:t>
            </a:r>
            <a:r>
              <a:rPr lang="uk-UA" sz="1100" dirty="0" err="1"/>
              <a:t>Білошапки</a:t>
            </a:r>
            <a:r>
              <a:rPr lang="uk-UA" sz="1100" dirty="0"/>
              <a:t> Пирятинського повіту на чолі з </a:t>
            </a:r>
            <a:r>
              <a:rPr lang="uk-UA" sz="1100" dirty="0" err="1"/>
              <a:t>Каверо-Чарим</a:t>
            </a:r>
            <a:r>
              <a:rPr lang="uk-UA" sz="1100" dirty="0"/>
              <a:t> . Йому підпорядковувалися 25 польових штабів, в тому числі </a:t>
            </a:r>
            <a:r>
              <a:rPr lang="uk-UA" sz="1100" dirty="0" err="1"/>
              <a:t>Пирятинсько</a:t>
            </a:r>
            <a:r>
              <a:rPr lang="uk-UA" sz="1100" dirty="0"/>
              <a:t>-Прилуцький , очолюваний комуністами Стеценком, Полянським та </a:t>
            </a:r>
            <a:r>
              <a:rPr lang="uk-UA" sz="1100" dirty="0" err="1"/>
              <a:t>Мальовим</a:t>
            </a:r>
            <a:r>
              <a:rPr lang="uk-UA" sz="1100" dirty="0"/>
              <a:t>. На підступах до Пирятина повстанці роздали зброю селянам .Під Пирятином успішно діяли загони </a:t>
            </a:r>
            <a:r>
              <a:rPr lang="uk-UA" sz="1100" dirty="0" err="1"/>
              <a:t>Бергавінова</a:t>
            </a:r>
            <a:r>
              <a:rPr lang="uk-UA" sz="1100" dirty="0"/>
              <a:t> і Куліша , загін якого спочатку налічували 80 бійців , а невдовзі – 600. Партизани нападали на </a:t>
            </a:r>
            <a:r>
              <a:rPr lang="uk-UA" sz="1100" dirty="0" err="1"/>
              <a:t>деніківські</a:t>
            </a:r>
            <a:r>
              <a:rPr lang="uk-UA" sz="1100" dirty="0"/>
              <a:t> гарнізони у Яготині, </a:t>
            </a:r>
            <a:r>
              <a:rPr lang="uk-UA" sz="1100" dirty="0" err="1"/>
              <a:t>Згурівці</a:t>
            </a:r>
            <a:r>
              <a:rPr lang="uk-UA" sz="1100" dirty="0"/>
              <a:t>, Гребінці, </a:t>
            </a:r>
            <a:r>
              <a:rPr lang="uk-UA" sz="1100" dirty="0" err="1"/>
              <a:t>Шрамківці</a:t>
            </a:r>
            <a:r>
              <a:rPr lang="uk-UA" sz="1100" dirty="0"/>
              <a:t> та в інших населених пунктах. У листопаді 1919р. </a:t>
            </a:r>
            <a:r>
              <a:rPr lang="uk-UA" sz="1100" dirty="0" err="1"/>
              <a:t>деніківці</a:t>
            </a:r>
            <a:r>
              <a:rPr lang="uk-UA" sz="1100" dirty="0"/>
              <a:t> відступили ( </a:t>
            </a:r>
            <a:r>
              <a:rPr lang="uk-UA" sz="1100" dirty="0" err="1"/>
              <a:t>Ідлін</a:t>
            </a:r>
            <a:r>
              <a:rPr lang="uk-UA" sz="1100" dirty="0"/>
              <a:t> І., там же ,С. 197).</a:t>
            </a:r>
            <a:endParaRPr lang="uk-UA" sz="1100" dirty="0" smtClean="0">
              <a:effectLst/>
            </a:endParaRPr>
          </a:p>
          <a:p>
            <a:pPr algn="ctr"/>
            <a:r>
              <a:rPr lang="uk-UA" sz="1100" dirty="0"/>
              <a:t>    Головний повітовий чекіст у шкірянці </a:t>
            </a:r>
            <a:r>
              <a:rPr lang="uk-UA" sz="1100" dirty="0" err="1"/>
              <a:t>Бергавінов</a:t>
            </a:r>
            <a:r>
              <a:rPr lang="uk-UA" sz="1100" dirty="0"/>
              <a:t> не розлучався з маузером ні на хвилину і без розбору застосовував проти «контри», наганяючи страх на обивателів . Часто під його гарячу руку потрапляли безневинні люди . У Пирятині </a:t>
            </a:r>
            <a:r>
              <a:rPr lang="uk-UA" sz="1100" dirty="0" err="1"/>
              <a:t>Бергавінов</a:t>
            </a:r>
            <a:r>
              <a:rPr lang="uk-UA" sz="1100" dirty="0"/>
              <a:t> залишив по собі недобру пам’ять . </a:t>
            </a:r>
            <a:endParaRPr lang="uk-UA" sz="1100" dirty="0" smtClean="0">
              <a:effectLst/>
            </a:endParaRPr>
          </a:p>
          <a:p>
            <a:pPr algn="ctr"/>
            <a:r>
              <a:rPr lang="uk-UA" sz="1100" dirty="0"/>
              <a:t>     Внаслідок братовбивчої війни , іноземної інтервенції , хаосу й анархії економічне життя у повіті по суті завмерло . Процвітали безчинства . спекуляція , голод . Та навіть за таких умов повітовій військово-революційний комітет своїм наказом від 21 грудня 1919 р. розпорядився: «… всім освітнім установам і організаціям ( школам , просвітам, книгозбірням , читальням ) негайно розпочати свою діяльність . Сільським громадам завезти паливо для шкіл чи то з економіки , чи то з власних господарств . Хто більше має , той повинен і більше дати . Всіма можливими заходами допомогти вчительству в його святому ділі» ( Діяльність партійних організацій Полтавщини у відбудовний період ( 1921-1925рр.) . Збірник документів і матеріалів .- Харків, 1961.- С.164).</a:t>
            </a:r>
            <a:endParaRPr lang="uk-UA" sz="1100" dirty="0">
              <a:effectLst/>
            </a:endParaRPr>
          </a:p>
        </p:txBody>
      </p:sp>
    </p:spTree>
    <p:extLst>
      <p:ext uri="{BB962C8B-B14F-4D97-AF65-F5344CB8AC3E}">
        <p14:creationId xmlns:p14="http://schemas.microsoft.com/office/powerpoint/2010/main" val="3251965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12192000" cy="821267"/>
          </a:xfrm>
        </p:spPr>
        <p:txBody>
          <a:bodyPr>
            <a:normAutofit/>
          </a:bodyPr>
          <a:lstStyle/>
          <a:p>
            <a:pPr algn="ctr"/>
            <a:r>
              <a:rPr lang="uk-UA" sz="3200" b="1" u="sng" dirty="0">
                <a:solidFill>
                  <a:schemeClr val="tx2">
                    <a:lumMod val="10000"/>
                  </a:schemeClr>
                </a:solidFill>
                <a:latin typeface="Times New Roman" panose="02020603050405020304" pitchFamily="18" charset="0"/>
                <a:cs typeface="Times New Roman" panose="02020603050405020304" pitchFamily="18" charset="0"/>
              </a:rPr>
              <a:t>4.Остаточне встановлення Радянської влади на </a:t>
            </a:r>
            <a:r>
              <a:rPr lang="uk-UA" sz="3200" b="1" u="sng" dirty="0" err="1">
                <a:solidFill>
                  <a:schemeClr val="tx2">
                    <a:lumMod val="10000"/>
                  </a:schemeClr>
                </a:solidFill>
                <a:latin typeface="Times New Roman" panose="02020603050405020304" pitchFamily="18" charset="0"/>
                <a:cs typeface="Times New Roman" panose="02020603050405020304" pitchFamily="18" charset="0"/>
              </a:rPr>
              <a:t>Пирятинщині</a:t>
            </a:r>
            <a:endParaRPr lang="uk-UA" sz="3200"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74141" y="719667"/>
            <a:ext cx="11965460" cy="6011333"/>
          </a:xfrm>
          <a:solidFill>
            <a:schemeClr val="bg1"/>
          </a:solidFill>
        </p:spPr>
        <p:txBody>
          <a:bodyPr>
            <a:noAutofit/>
          </a:bodyPr>
          <a:lstStyle/>
          <a:p>
            <a:pPr algn="ctr"/>
            <a:r>
              <a:rPr lang="uk-UA" sz="1400" dirty="0"/>
              <a:t>З метою зміцнення Червоної Армії наприкінці 1920 р. у повітах пройшов “Тиждень </a:t>
            </a:r>
            <a:r>
              <a:rPr lang="uk-UA" sz="1400" dirty="0" err="1"/>
              <a:t>фронту”.Для</a:t>
            </a:r>
            <a:r>
              <a:rPr lang="uk-UA" sz="1400" dirty="0"/>
              <a:t> залучення широких верств населення до відбудови народного господарства ревком і партком скликали повітову безпартійну селянську і червоноармійську конференцію. Делегати представницького зібрання обрали робітничо-селянську інспекцію, що здійснювала контроль за правильним розподілом продовольства і палива. У повітові створювалися комітети незаможних селян- КНС ,або, як їх називали в народі, комнезами. Нові громадські об’єднання під кінець 1920 р. налічували понад 33 тис. осіб.</a:t>
            </a:r>
            <a:endParaRPr lang="uk-UA" sz="1400" dirty="0" smtClean="0">
              <a:effectLst/>
            </a:endParaRPr>
          </a:p>
          <a:p>
            <a:pPr algn="ctr"/>
            <a:r>
              <a:rPr lang="uk-UA" sz="1400" dirty="0"/>
              <a:t>     Протистояння політичних сил не припинялося , поширювався український повстанський рух (1918-1922 рр.) проти радянської влади. Цей рух замовчувався у працях радянських істориків або ж знесилювався перед населенням як бандитизм, а його учасники без будь-якої аргументації називалися бандитами. Звісно, за анархії, розрухи і хаосу того періоду з-поміж повстанців зустрічалися грабіжники, погромники , кримінальні елементи- любителі нажитися на загальній біді. Та не вони визначали політичне обличчя основної маси українських месників ,котрі виступали за право на вільне володіння землею, за народну владу, національне та соціальне самовизначення.     Повстанські загони нерідко обороняли своє село або кілька суміжних населених пунктів. Амбіційні отамани нерідко не визнавали будь-якої влади, ставали під різні прапори, не узгоджували своїх дій( Енциклопедія українознавства професора В.кубійовича.-Т.6._С.2117-2121)</a:t>
            </a:r>
            <a:endParaRPr lang="uk-UA" sz="1400" dirty="0" smtClean="0">
              <a:effectLst/>
            </a:endParaRPr>
          </a:p>
          <a:p>
            <a:pPr algn="ctr"/>
            <a:r>
              <a:rPr lang="uk-UA" sz="1400" dirty="0"/>
              <a:t>       У повітові не раз з’являвся загін Марусі Чорної. На початку 1920 р. повстанці розібрали залізничну колію за чотири версти від </a:t>
            </a:r>
            <a:r>
              <a:rPr lang="uk-UA" sz="1400" dirty="0" err="1"/>
              <a:t>Линовиці</a:t>
            </a:r>
            <a:r>
              <a:rPr lang="uk-UA" sz="1400" dirty="0"/>
              <a:t>, на перегоні Пирятин-Прилуки , внаслідок чого перекинувся пасажирський поїзд. Загін </a:t>
            </a:r>
            <a:r>
              <a:rPr lang="uk-UA" sz="1400" dirty="0" err="1"/>
              <a:t>чонівців</a:t>
            </a:r>
            <a:r>
              <a:rPr lang="uk-UA" sz="1400" dirty="0"/>
              <a:t> і співробітників пирятинської і прилуцької міліції наздогнав повстанців поблизу станції </a:t>
            </a:r>
            <a:r>
              <a:rPr lang="uk-UA" sz="1400" dirty="0" err="1"/>
              <a:t>Грабарівка</a:t>
            </a:r>
            <a:r>
              <a:rPr lang="uk-UA" sz="1400" dirty="0"/>
              <a:t>,  зав’язався жорстокий бій, під час якого 23 бійці загону Марусі Чорної були вбиті і 48- поранені. Особливо поширився антирадянський рух у Черняхівській волості, де повстанці забили 25 червоноармійців . Для придушення виступу прибув особливий загін , який обстріляв </a:t>
            </a:r>
            <a:r>
              <a:rPr lang="uk-UA" sz="1400" dirty="0" err="1"/>
              <a:t>Черняхівку</a:t>
            </a:r>
            <a:r>
              <a:rPr lang="uk-UA" sz="1400" dirty="0"/>
              <a:t> з гармат. Загін Гонти без жодного пострілу роззброїв міліцію у </a:t>
            </a:r>
            <a:r>
              <a:rPr lang="uk-UA" sz="1400" dirty="0" err="1"/>
              <a:t>с,Білоцерківці</a:t>
            </a:r>
            <a:r>
              <a:rPr lang="uk-UA" sz="1400" dirty="0"/>
              <a:t>(‘Зоря Полтавщини’, 22 листопада 2002 р.)</a:t>
            </a:r>
            <a:endParaRPr lang="uk-UA" sz="1400" dirty="0" smtClean="0">
              <a:effectLst/>
            </a:endParaRPr>
          </a:p>
          <a:p>
            <a:pPr algn="ctr"/>
            <a:r>
              <a:rPr lang="uk-UA" sz="1400" dirty="0"/>
              <a:t>     Продовжували нагадувати про себе й петлюрівські партизани. Однієї березневої ночі 1921 р. вони пробралися до </a:t>
            </a:r>
            <a:r>
              <a:rPr lang="uk-UA" sz="1400" dirty="0" err="1"/>
              <a:t>с.Гурбинці</a:t>
            </a:r>
            <a:r>
              <a:rPr lang="uk-UA" sz="1400" dirty="0"/>
              <a:t>, знищили діловодство сільради. Розрізнені виступи борців за соборну Україну </a:t>
            </a:r>
            <a:r>
              <a:rPr lang="uk-UA" sz="1400" dirty="0" err="1"/>
              <a:t>булижорстоко</a:t>
            </a:r>
            <a:r>
              <a:rPr lang="uk-UA" sz="1400" dirty="0"/>
              <a:t> придушені. Пленум губвиконкому Полтавщини вручив Пирятинському повіту Червоний прапор Всеукраїнського з’їзду Рад за енергійну боротьбу з бандитами та куркулями,- читаємо у стінній газеті Пирятинського відділу Україно-Роста від 13 квітня 1926р.- </a:t>
            </a:r>
            <a:r>
              <a:rPr lang="uk-UA" sz="1400" dirty="0" err="1"/>
              <a:t>Кам’ячейки</a:t>
            </a:r>
            <a:r>
              <a:rPr lang="uk-UA" sz="1400" dirty="0"/>
              <a:t> та комнезами-гордість червоної </a:t>
            </a:r>
            <a:r>
              <a:rPr lang="uk-UA" sz="1400" dirty="0" err="1"/>
              <a:t>Пирятинщини</a:t>
            </a:r>
            <a:r>
              <a:rPr lang="uk-UA" sz="1400" dirty="0"/>
              <a:t> – заслужили цього. За останні місяці своєю самовідданою боротьбою та напруженою робою вони очистили повіт від бандитів Ю виконали 70 процентів розверстки і затягли петлю на шиї куркуля.(Стінна газета Пирятинського відділу Україно-Роста ‘</a:t>
            </a:r>
            <a:r>
              <a:rPr lang="uk-UA" sz="1400" dirty="0" err="1"/>
              <a:t>Укроста</a:t>
            </a:r>
            <a:r>
              <a:rPr lang="uk-UA" sz="1400" dirty="0"/>
              <a:t>’, 13 квітня 1926р.)</a:t>
            </a:r>
          </a:p>
        </p:txBody>
      </p:sp>
    </p:spTree>
    <p:extLst>
      <p:ext uri="{BB962C8B-B14F-4D97-AF65-F5344CB8AC3E}">
        <p14:creationId xmlns:p14="http://schemas.microsoft.com/office/powerpoint/2010/main" val="4669458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1526" y="0"/>
            <a:ext cx="8596668" cy="1320800"/>
          </a:xfrm>
        </p:spPr>
        <p:txBody>
          <a:bodyPr/>
          <a:lstStyle/>
          <a:p>
            <a:pPr algn="ctr"/>
            <a:r>
              <a:rPr lang="uk-UA" sz="4400" b="1" u="sng" dirty="0">
                <a:solidFill>
                  <a:schemeClr val="tx2">
                    <a:lumMod val="10000"/>
                  </a:schemeClr>
                </a:solidFill>
              </a:rPr>
              <a:t>ВИСНОВКИ</a:t>
            </a:r>
          </a:p>
        </p:txBody>
      </p:sp>
      <p:sp>
        <p:nvSpPr>
          <p:cNvPr id="3" name="Місце для вмісту 2"/>
          <p:cNvSpPr>
            <a:spLocks noGrp="1"/>
          </p:cNvSpPr>
          <p:nvPr>
            <p:ph idx="1"/>
          </p:nvPr>
        </p:nvSpPr>
        <p:spPr>
          <a:xfrm>
            <a:off x="214531" y="839669"/>
            <a:ext cx="9462870" cy="4195481"/>
          </a:xfrm>
        </p:spPr>
        <p:txBody>
          <a:bodyPr>
            <a:noAutofit/>
          </a:bodyPr>
          <a:lstStyle/>
          <a:p>
            <a:pPr marL="0" indent="0" algn="ctr">
              <a:buNone/>
            </a:pPr>
            <a:r>
              <a:rPr lang="uk-UA" sz="2400" dirty="0"/>
              <a:t>Таким чином, результати нашого дослідження </a:t>
            </a:r>
            <a:r>
              <a:rPr lang="uk-UA" sz="2400" dirty="0" smtClean="0"/>
              <a:t>підтверджують</a:t>
            </a:r>
            <a:r>
              <a:rPr lang="uk-UA" sz="2400" dirty="0"/>
              <a:t>, </a:t>
            </a:r>
            <a:r>
              <a:rPr lang="uk-UA" sz="2400" dirty="0" smtClean="0"/>
              <a:t>що:</a:t>
            </a:r>
          </a:p>
          <a:p>
            <a:pPr marL="0" indent="449263" algn="just"/>
            <a:r>
              <a:rPr lang="uk-UA" sz="2400" dirty="0" smtClean="0"/>
              <a:t>1.</a:t>
            </a:r>
            <a:r>
              <a:rPr lang="uk-UA" sz="2400" dirty="0" smtClean="0"/>
              <a:t> В Пирятинському краї в період 1917-1921 рр. відбувалася боротьба за збереження державної незалежності. </a:t>
            </a:r>
          </a:p>
          <a:p>
            <a:pPr marL="0" indent="449263" algn="just"/>
            <a:r>
              <a:rPr lang="uk-UA" sz="2400" dirty="0" smtClean="0"/>
              <a:t>2. </a:t>
            </a:r>
            <a:r>
              <a:rPr lang="uk-UA" sz="2400" dirty="0" smtClean="0"/>
              <a:t>Незважаючи на широкий розмах, ця боротьба закінчилася поразкою. </a:t>
            </a:r>
          </a:p>
          <a:p>
            <a:pPr marL="0" indent="449263" algn="just"/>
            <a:r>
              <a:rPr lang="uk-UA" sz="2400" dirty="0" smtClean="0"/>
              <a:t>3. </a:t>
            </a:r>
            <a:r>
              <a:rPr lang="uk-UA" sz="2400" dirty="0" smtClean="0"/>
              <a:t>Досвід Української революції 1917 – 1921 рр. має важливе значення для українського державотворення на сучасному етапі. </a:t>
            </a:r>
          </a:p>
          <a:p>
            <a:pPr marL="0" indent="449263" algn="just"/>
            <a:r>
              <a:rPr lang="uk-UA" sz="2400" dirty="0" smtClean="0"/>
              <a:t>4. </a:t>
            </a:r>
            <a:r>
              <a:rPr lang="uk-UA" sz="2400" dirty="0" smtClean="0"/>
              <a:t>Серед досягнень Української революції 1917 – 1921 рр., перш за все, варто відзначити демократизацію суспільства та зростання національної свідомості українського народу.</a:t>
            </a:r>
            <a:endParaRPr lang="uk-UA" sz="2400" dirty="0" smtClean="0">
              <a:effectLst/>
            </a:endParaRPr>
          </a:p>
        </p:txBody>
      </p:sp>
    </p:spTree>
    <p:extLst>
      <p:ext uri="{BB962C8B-B14F-4D97-AF65-F5344CB8AC3E}">
        <p14:creationId xmlns:p14="http://schemas.microsoft.com/office/powerpoint/2010/main" val="29070248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66054" y="0"/>
            <a:ext cx="2488324" cy="754227"/>
          </a:xfrm>
        </p:spPr>
        <p:txBody>
          <a:bodyPr/>
          <a:lstStyle/>
          <a:p>
            <a:r>
              <a:rPr lang="uk-UA" i="1" u="sng" dirty="0" smtClean="0">
                <a:solidFill>
                  <a:schemeClr val="tx2">
                    <a:lumMod val="10000"/>
                  </a:schemeClr>
                </a:solidFill>
              </a:rPr>
              <a:t>Додатки</a:t>
            </a:r>
            <a:endParaRPr lang="uk-UA" i="1" u="sng" dirty="0">
              <a:solidFill>
                <a:schemeClr val="tx2">
                  <a:lumMod val="10000"/>
                </a:schemeClr>
              </a:solidFill>
            </a:endParaRPr>
          </a:p>
        </p:txBody>
      </p:sp>
      <p:pic>
        <p:nvPicPr>
          <p:cNvPr id="4" name="Місце для вмісту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95416" y="735999"/>
            <a:ext cx="3831021" cy="4351338"/>
          </a:xfrm>
          <a:prstGeom prst="rect">
            <a:avLst/>
          </a:prstGeom>
        </p:spPr>
      </p:pic>
      <p:sp>
        <p:nvSpPr>
          <p:cNvPr id="5" name="TextBox 4"/>
          <p:cNvSpPr txBox="1"/>
          <p:nvPr/>
        </p:nvSpPr>
        <p:spPr>
          <a:xfrm>
            <a:off x="197708" y="5087337"/>
            <a:ext cx="3831021" cy="1292662"/>
          </a:xfrm>
          <a:prstGeom prst="rect">
            <a:avLst/>
          </a:prstGeom>
          <a:noFill/>
        </p:spPr>
        <p:txBody>
          <a:bodyPr wrap="square" rtlCol="0">
            <a:spAutoFit/>
          </a:bodyPr>
          <a:lstStyle/>
          <a:p>
            <a:pPr algn="ctr"/>
            <a:r>
              <a:rPr lang="uk-UA" sz="2000" dirty="0">
                <a:solidFill>
                  <a:schemeClr val="tx2">
                    <a:lumMod val="10000"/>
                  </a:schemeClr>
                </a:solidFill>
              </a:rPr>
              <a:t>Титульна сторінка облікового </a:t>
            </a:r>
            <a:r>
              <a:rPr lang="uk-UA" sz="2000" dirty="0" smtClean="0">
                <a:solidFill>
                  <a:schemeClr val="tx2">
                    <a:lumMod val="10000"/>
                  </a:schemeClr>
                </a:solidFill>
              </a:rPr>
              <a:t>документа „</a:t>
            </a:r>
            <a:r>
              <a:rPr lang="uk-UA" sz="2000" dirty="0" err="1" smtClean="0">
                <a:solidFill>
                  <a:schemeClr val="tx2">
                    <a:lumMod val="10000"/>
                  </a:schemeClr>
                </a:solidFill>
              </a:rPr>
              <a:t>Чрезв</a:t>
            </a:r>
            <a:r>
              <a:rPr lang="ru-RU" sz="2000" dirty="0" err="1">
                <a:solidFill>
                  <a:schemeClr val="tx2">
                    <a:lumMod val="10000"/>
                  </a:schemeClr>
                </a:solidFill>
              </a:rPr>
              <a:t>ычайная</a:t>
            </a:r>
            <a:r>
              <a:rPr lang="ru-RU" sz="2000" dirty="0">
                <a:solidFill>
                  <a:schemeClr val="tx2">
                    <a:lumMod val="10000"/>
                  </a:schemeClr>
                </a:solidFill>
              </a:rPr>
              <a:t> Комиссия</a:t>
            </a:r>
            <a:r>
              <a:rPr lang="ru-RU" sz="2000" dirty="0" smtClean="0">
                <a:solidFill>
                  <a:schemeClr val="tx2">
                    <a:lumMod val="10000"/>
                  </a:schemeClr>
                </a:solidFill>
              </a:rPr>
              <a:t>…“</a:t>
            </a:r>
            <a:endParaRPr lang="uk-UA" sz="2000" dirty="0">
              <a:solidFill>
                <a:schemeClr val="tx2">
                  <a:lumMod val="10000"/>
                </a:schemeClr>
              </a:solidFill>
            </a:endParaRPr>
          </a:p>
          <a:p>
            <a:endParaRPr lang="uk-UA" dirty="0"/>
          </a:p>
        </p:txBody>
      </p:sp>
      <p:pic>
        <p:nvPicPr>
          <p:cNvPr id="7" name="Рисунок 6"/>
          <p:cNvPicPr/>
          <p:nvPr/>
        </p:nvPicPr>
        <p:blipFill>
          <a:blip r:embed="rId3">
            <a:extLst>
              <a:ext uri="{28A0092B-C50C-407E-A947-70E740481C1C}">
                <a14:useLocalDpi xmlns:a14="http://schemas.microsoft.com/office/drawing/2010/main" val="0"/>
              </a:ext>
            </a:extLst>
          </a:blip>
          <a:stretch>
            <a:fillRect/>
          </a:stretch>
        </p:blipFill>
        <p:spPr>
          <a:xfrm>
            <a:off x="4887310" y="754227"/>
            <a:ext cx="6650649" cy="4351338"/>
          </a:xfrm>
          <a:prstGeom prst="rect">
            <a:avLst/>
          </a:prstGeom>
        </p:spPr>
      </p:pic>
      <p:sp>
        <p:nvSpPr>
          <p:cNvPr id="8" name="Прямокутник 7"/>
          <p:cNvSpPr/>
          <p:nvPr/>
        </p:nvSpPr>
        <p:spPr>
          <a:xfrm>
            <a:off x="5068542" y="5105565"/>
            <a:ext cx="6650649" cy="800219"/>
          </a:xfrm>
          <a:prstGeom prst="rect">
            <a:avLst/>
          </a:prstGeom>
        </p:spPr>
        <p:txBody>
          <a:bodyPr wrap="square">
            <a:spAutoFit/>
          </a:bodyPr>
          <a:lstStyle/>
          <a:p>
            <a:pPr algn="ctr">
              <a:lnSpc>
                <a:spcPct val="115000"/>
              </a:lnSpc>
              <a:spcAft>
                <a:spcPts val="1000"/>
              </a:spcAft>
            </a:pP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Випуск</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учнів</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Пирятинского</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 початкового народного училища 1919 </a:t>
            </a: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рік</a:t>
            </a:r>
            <a:endParaRPr lang="uk-UA" sz="2000" dirty="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25194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30714" y="720478"/>
            <a:ext cx="5272216" cy="4351338"/>
          </a:xfrm>
          <a:prstGeom prst="rect">
            <a:avLst/>
          </a:prstGeom>
        </p:spPr>
      </p:pic>
      <p:sp>
        <p:nvSpPr>
          <p:cNvPr id="5" name="Прямокутник 4"/>
          <p:cNvSpPr/>
          <p:nvPr/>
        </p:nvSpPr>
        <p:spPr>
          <a:xfrm>
            <a:off x="270784" y="5019052"/>
            <a:ext cx="5801784" cy="800219"/>
          </a:xfrm>
          <a:prstGeom prst="rect">
            <a:avLst/>
          </a:prstGeom>
        </p:spPr>
        <p:txBody>
          <a:bodyPr wrap="square">
            <a:spAutoFit/>
          </a:bodyPr>
          <a:lstStyle/>
          <a:p>
            <a:pPr algn="ctr">
              <a:lnSpc>
                <a:spcPct val="115000"/>
              </a:lnSpc>
              <a:spcAft>
                <a:spcPts val="1000"/>
              </a:spcAft>
            </a:pP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З'їзд</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голов </a:t>
            </a: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комітетів</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незаможних</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селян </a:t>
            </a:r>
            <a:r>
              <a:rPr lang="ru-RU" sz="2000" dirty="0" err="1">
                <a:solidFill>
                  <a:schemeClr val="tx2">
                    <a:lumMod val="10000"/>
                  </a:schemeClr>
                </a:solidFill>
                <a:latin typeface="Calibri" panose="020F0502020204030204" pitchFamily="34" charset="0"/>
                <a:ea typeface="Calibri" panose="020F0502020204030204" pitchFamily="34" charset="0"/>
                <a:cs typeface="Calibri" panose="020F0502020204030204" pitchFamily="34" charset="0"/>
              </a:rPr>
              <a:t>П</a:t>
            </a: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ирятинського</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повіту</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 на </a:t>
            </a: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мельниці</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1920</a:t>
            </a:r>
            <a:endParaRPr lang="uk-UA" sz="2000" dirty="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tretch>
            <a:fillRect/>
          </a:stretch>
        </p:blipFill>
        <p:spPr>
          <a:xfrm>
            <a:off x="6442205" y="773242"/>
            <a:ext cx="5327534" cy="4245810"/>
          </a:xfrm>
          <a:prstGeom prst="rect">
            <a:avLst/>
          </a:prstGeom>
        </p:spPr>
      </p:pic>
      <p:sp>
        <p:nvSpPr>
          <p:cNvPr id="7" name="Прямокутник 6"/>
          <p:cNvSpPr/>
          <p:nvPr/>
        </p:nvSpPr>
        <p:spPr>
          <a:xfrm>
            <a:off x="5950065" y="5071816"/>
            <a:ext cx="6180009" cy="446276"/>
          </a:xfrm>
          <a:prstGeom prst="rect">
            <a:avLst/>
          </a:prstGeom>
        </p:spPr>
        <p:txBody>
          <a:bodyPr wrap="square">
            <a:spAutoFit/>
          </a:bodyPr>
          <a:lstStyle/>
          <a:p>
            <a:pPr algn="ctr">
              <a:lnSpc>
                <a:spcPct val="115000"/>
              </a:lnSpc>
              <a:spcAft>
                <a:spcPts val="1000"/>
              </a:spcAft>
            </a:pP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Фото: „Молодь, </a:t>
            </a: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єднайся</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 в </a:t>
            </a:r>
            <a:r>
              <a:rPr lang="ru-RU" sz="2000" dirty="0" err="1"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колгоспи</a:t>
            </a:r>
            <a:r>
              <a:rPr lang="ru-RU" sz="2000" dirty="0" smtClean="0">
                <a:solidFill>
                  <a:schemeClr val="tx2">
                    <a:lumMod val="10000"/>
                  </a:schemeClr>
                </a:solidFill>
                <a:latin typeface="Calibri" panose="020F0502020204030204" pitchFamily="34" charset="0"/>
                <a:ea typeface="Calibri" panose="020F0502020204030204" pitchFamily="34" charset="0"/>
                <a:cs typeface="Calibri" panose="020F0502020204030204" pitchFamily="34" charset="0"/>
              </a:rPr>
              <a:t>, </a:t>
            </a:r>
            <a:r>
              <a:rPr lang="ru-RU" sz="2000" dirty="0" smtClean="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rPr>
              <a:t>Пирятин“</a:t>
            </a:r>
            <a:endParaRPr lang="uk-UA" sz="2000" dirty="0">
              <a:solidFill>
                <a:schemeClr val="tx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207642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8127999" y="1634068"/>
            <a:ext cx="4064001" cy="5223932"/>
          </a:xfrm>
          <a:prstGeom prst="rect">
            <a:avLst/>
          </a:prstGeom>
          <a:ln>
            <a:solidFill>
              <a:schemeClr val="tx1"/>
            </a:solidFill>
          </a:ln>
        </p:spPr>
      </p:pic>
      <p:pic>
        <p:nvPicPr>
          <p:cNvPr id="5" name="Місце для вмісту 3"/>
          <p:cNvPicPr>
            <a:picLocks/>
          </p:cNvPicPr>
          <p:nvPr/>
        </p:nvPicPr>
        <p:blipFill>
          <a:blip r:embed="rId3">
            <a:extLst>
              <a:ext uri="{28A0092B-C50C-407E-A947-70E740481C1C}">
                <a14:useLocalDpi xmlns:a14="http://schemas.microsoft.com/office/drawing/2010/main" val="0"/>
              </a:ext>
            </a:extLst>
          </a:blip>
          <a:stretch>
            <a:fillRect/>
          </a:stretch>
        </p:blipFill>
        <p:spPr>
          <a:xfrm>
            <a:off x="4210060" y="931333"/>
            <a:ext cx="3803352" cy="5223931"/>
          </a:xfrm>
          <a:prstGeom prst="rect">
            <a:avLst/>
          </a:prstGeom>
          <a:ln>
            <a:solidFill>
              <a:schemeClr val="tx1"/>
            </a:solidFill>
          </a:ln>
        </p:spPr>
      </p:pic>
      <p:pic>
        <p:nvPicPr>
          <p:cNvPr id="6" name="Рисунок 5"/>
          <p:cNvPicPr/>
          <p:nvPr/>
        </p:nvPicPr>
        <p:blipFill>
          <a:blip r:embed="rId4">
            <a:extLst>
              <a:ext uri="{28A0092B-C50C-407E-A947-70E740481C1C}">
                <a14:useLocalDpi xmlns:a14="http://schemas.microsoft.com/office/drawing/2010/main" val="0"/>
              </a:ext>
            </a:extLst>
          </a:blip>
          <a:stretch>
            <a:fillRect/>
          </a:stretch>
        </p:blipFill>
        <p:spPr>
          <a:xfrm>
            <a:off x="0" y="0"/>
            <a:ext cx="4095473" cy="5223932"/>
          </a:xfrm>
          <a:prstGeom prst="rect">
            <a:avLst/>
          </a:prstGeom>
          <a:ln>
            <a:solidFill>
              <a:schemeClr val="tx1"/>
            </a:solidFill>
          </a:ln>
        </p:spPr>
      </p:pic>
    </p:spTree>
    <p:extLst>
      <p:ext uri="{BB962C8B-B14F-4D97-AF65-F5344CB8AC3E}">
        <p14:creationId xmlns:p14="http://schemas.microsoft.com/office/powerpoint/2010/main" val="44608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214</TotalTime>
  <Words>2034</Words>
  <Application>Microsoft Office PowerPoint</Application>
  <PresentationFormat>Широкий екран</PresentationFormat>
  <Paragraphs>51</Paragraphs>
  <Slides>15</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Arial</vt:lpstr>
      <vt:lpstr>Calibri</vt:lpstr>
      <vt:lpstr>Times New Roman</vt:lpstr>
      <vt:lpstr>Trebuchet MS</vt:lpstr>
      <vt:lpstr>Wingdings 3</vt:lpstr>
      <vt:lpstr>Грань</vt:lpstr>
      <vt:lpstr>Міністерство освіти і науки України Національний центр «Мала академія наук України» Всеукраїнський інтерактивний конкурс «МАН-Юніор Дослідник» Номінація «Історик»      2018 р.  </vt:lpstr>
      <vt:lpstr>Актуальність теми</vt:lpstr>
      <vt:lpstr>Мета роботи: Вивчити особливості перебігу державотворчих процесів в Україні у 1917-1920-х роках ХХ століття на Пирятинщині.</vt:lpstr>
      <vt:lpstr>Презентація PowerPoint</vt:lpstr>
      <vt:lpstr>1.Перші кроки  до власної самостійності та незалежності</vt:lpstr>
      <vt:lpstr>Презентація PowerPoint</vt:lpstr>
      <vt:lpstr>Газета більшовиків « Известия Пирятинского Совета робочих, солдатских и крестьянских депутатов» ( редактор М.Г. Скрабанський), що почала виходити в Пирятині з липня 1917 р., закликала згуртуватися навколо Соціал-демократичної робітничої партії для захисту своїх класових інтересів.  Перший Всеукраїнський з’їзд Рад проголосив радянську владу на Україні і створення більшовицького уряду – Народного секретаріату . Членом першого українського уряду (спочатку народним секретарем військових справ ,потім – землеробства ) був виходець із с. Харківці Пирятинського повіту Василь Шахрай .Він здобув вищу освіту і все життя пов’язав із революційною діяльністю : обирався членом виконкому Полтавської Ради , був делегатом харківського з’їзду рад, у складі делегації від радянського уряду України брав участь у мирних переговорах у Брест – Литовську. Як українець – патріот , комуніст Василь Шахрай разом з Юрієм Лапчинським полемізував з В. І. Леніним що до шляхів вирішення національного питання . Особливою публіцистичністю і гострою відзначалася його брошура « До хвилі» . 1919 р. Василя Шахрая розстріляли на Кубані денікінці (Енциклопедія українознавства професора Володимира Кубійовича(1873 р.) – Львів , 1993. – Т. 10. – С. 37 – 96 .)  Посаду народного секретаря військових справ у більшовицькому уряді України ,хоча й недовго, обіймав уродженець м. Пирятин Євген Неронович : у жовтні 1917 р. він входив до складу Центральної Ради , але невдовзі перейшов на бік більшовиків . Невдовзі розійшовся і з більшовиками . І в квітні 1917 р . без слідства і суду був розстріляний у с. Великі Сорочинці на Миргородщині, перейменованому пізніше на Неровичі.  </vt:lpstr>
      <vt:lpstr>Презентація PowerPoint</vt:lpstr>
      <vt:lpstr> 2.Встановлення радянської влади в 1919р</vt:lpstr>
      <vt:lpstr>3.Наступ білогвардійських військ. Денікінський режим</vt:lpstr>
      <vt:lpstr>4.Остаточне встановлення Радянської влади на Пирятинщині</vt:lpstr>
      <vt:lpstr>ВИСНОВКИ</vt:lpstr>
      <vt:lpstr>Додатки</vt:lpstr>
      <vt:lpstr>Презентація PowerPoint</vt:lpstr>
      <vt:lpstr>Презентація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Міністерство освіти і науки України Національний центр «Мала академія наук України» Всеукраїнський інтерактивний конкурс «МАН-Юніор Дослідник» Номінація «Історик»      2018 р.</dc:title>
  <dc:creator>Stud</dc:creator>
  <cp:lastModifiedBy>Stud</cp:lastModifiedBy>
  <cp:revision>16</cp:revision>
  <dcterms:created xsi:type="dcterms:W3CDTF">2018-04-20T06:48:36Z</dcterms:created>
  <dcterms:modified xsi:type="dcterms:W3CDTF">2018-04-20T11:31:45Z</dcterms:modified>
</cp:coreProperties>
</file>