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</p:sldMasterIdLst>
  <p:notesMasterIdLst>
    <p:notesMasterId r:id="rId16"/>
  </p:notesMasterIdLst>
  <p:sldIdLst>
    <p:sldId id="256" r:id="rId2"/>
    <p:sldId id="257" r:id="rId3"/>
    <p:sldId id="260" r:id="rId4"/>
    <p:sldId id="259" r:id="rId5"/>
    <p:sldId id="258" r:id="rId6"/>
    <p:sldId id="261" r:id="rId7"/>
    <p:sldId id="262" r:id="rId8"/>
    <p:sldId id="263" r:id="rId9"/>
    <p:sldId id="264" r:id="rId10"/>
    <p:sldId id="265" r:id="rId11"/>
    <p:sldId id="270" r:id="rId12"/>
    <p:sldId id="267" r:id="rId13"/>
    <p:sldId id="271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40639" autoAdjust="0"/>
  </p:normalViewPr>
  <p:slideViewPr>
    <p:cSldViewPr snapToGrid="0">
      <p:cViewPr>
        <p:scale>
          <a:sx n="75" d="100"/>
          <a:sy n="75" d="100"/>
        </p:scale>
        <p:origin x="-1002" y="-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4673E-752A-4F8A-A10A-A5788987AA1E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AF7381-546B-48D7-BDFE-373625681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753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F7381-546B-48D7-BDFE-37362568181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285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4/16/2018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4/16/2018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4/16/2018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4/16/2018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4/16/2018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4/16/2018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7617FA-9264-354F-91D6-E0F3129E6F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1748" y="800192"/>
            <a:ext cx="7315200" cy="1674994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ПОДІЇ ТА ГЕРОЇ УНР В УРБАНОНІМІЧНОМУ ПРОСТОРІ ХАРКОВА: ІСТОРІЯ ТА СУЧАСНІСТЬ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8626692-F581-054E-9AE0-500B8F40A6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30425" y="3079750"/>
            <a:ext cx="6972628" cy="2764344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Доповідач</a:t>
            </a:r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Лаврик </a:t>
            </a: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Дмитро </a:t>
            </a:r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Олегович, 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Харківська загальноосвітня школа І-ІІІ ступенів 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138 Харківської міської ради Харківської області, 9 клас </a:t>
            </a:r>
            <a:endParaRPr lang="uk-UA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керівник</a:t>
            </a:r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Красько  Ольга </a:t>
            </a:r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Іванівна, 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андидат історичних 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наук, керівник гуртка «Юні історики» 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Комунального 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закладу «Харківська обласна Мала академія 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 Харківської обласної ради»</a:t>
            </a:r>
            <a:endParaRPr lang="uk-UA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Картинки по запросу герб харькова картин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6941" y="1270000"/>
            <a:ext cx="2862834" cy="34671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229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CF71FFF-1A97-A74D-94A8-5FDD57D1A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1999"/>
            <a:ext cx="3556000" cy="5369719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Зміни топоніміки міст в </a:t>
            </a:r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 </a:t>
            </a:r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декомунізації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</a:t>
            </a:r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рр</a:t>
            </a:r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Ідеологічний напрям деномінації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урбанонімів </a:t>
            </a:r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Харків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яке потребує дослідження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A42CD60-835C-CA4F-B635-9CE342D9BD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400" y="199137"/>
            <a:ext cx="7315200" cy="4801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3200" b="1" spc="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</a:t>
            </a:r>
            <a:endParaRPr lang="uk-UA" sz="3200" b="1" spc="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9">
            <a:extLst>
              <a:ext uri="{FF2B5EF4-FFF2-40B4-BE49-F238E27FC236}">
                <a16:creationId xmlns:a16="http://schemas.microsoft.com/office/drawing/2014/main" xmlns="" id="{A425B41D-3C2F-7A4E-A88F-073AC8D3EB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4294"/>
          <a:stretch/>
        </p:blipFill>
        <p:spPr>
          <a:xfrm>
            <a:off x="8012430" y="761999"/>
            <a:ext cx="3440853" cy="20895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92D637B7-4637-BF43-AB56-C130663F4C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" b="61438"/>
          <a:stretch/>
        </p:blipFill>
        <p:spPr>
          <a:xfrm>
            <a:off x="3646046" y="762000"/>
            <a:ext cx="4018845" cy="20895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7">
            <a:extLst>
              <a:ext uri="{FF2B5EF4-FFF2-40B4-BE49-F238E27FC236}">
                <a16:creationId xmlns:a16="http://schemas.microsoft.com/office/drawing/2014/main" xmlns="" id="{46B9F911-6DAF-0243-8914-067C4474083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1438"/>
          <a:stretch/>
        </p:blipFill>
        <p:spPr>
          <a:xfrm>
            <a:off x="3646046" y="4006453"/>
            <a:ext cx="4018845" cy="20895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3">
            <a:extLst>
              <a:ext uri="{FF2B5EF4-FFF2-40B4-BE49-F238E27FC236}">
                <a16:creationId xmlns:a16="http://schemas.microsoft.com/office/drawing/2014/main" xmlns="" id="{81BBE930-F4D1-9C49-AE95-2E906927AFF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51978"/>
          <a:stretch/>
        </p:blipFill>
        <p:spPr>
          <a:xfrm>
            <a:off x="8008102" y="4006453"/>
            <a:ext cx="3443017" cy="20895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7D79BB38-D6F9-694E-AB21-3F77E3FCD3A9}"/>
              </a:ext>
            </a:extLst>
          </p:cNvPr>
          <p:cNvSpPr txBox="1"/>
          <p:nvPr/>
        </p:nvSpPr>
        <p:spPr>
          <a:xfrm>
            <a:off x="4745125" y="3167390"/>
            <a:ext cx="583953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uk-UA" sz="2800" b="1" spc="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 законів про декомунізацію</a:t>
            </a:r>
            <a:endParaRPr lang="uk-UA" sz="2800" b="1" spc="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01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3A6786-09D5-7341-8BF5-E0A96C48C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73907"/>
            <a:ext cx="3417093" cy="5322094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Мета </a:t>
            </a:r>
            <a:r>
              <a:rPr lang="uk-UA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дослідження </a:t>
            </a:r>
            <a:r>
              <a:rPr lang="uk-UA" sz="2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–визначення </a:t>
            </a:r>
            <a:r>
              <a:rPr lang="uk-UA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тенденцій у номінації урбанонімічних об’єктів Харкова назвами, які пов’язані з подіями чи особистостями Української Народної Республіки. 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: багетная рамка 7">
            <a:extLst>
              <a:ext uri="{FF2B5EF4-FFF2-40B4-BE49-F238E27FC236}">
                <a16:creationId xmlns:a16="http://schemas.microsoft.com/office/drawing/2014/main" xmlns="" id="{E749B2A4-B406-0F45-B24D-06FFE1F5428B}"/>
              </a:ext>
            </a:extLst>
          </p:cNvPr>
          <p:cNvSpPr/>
          <p:nvPr/>
        </p:nvSpPr>
        <p:spPr>
          <a:xfrm>
            <a:off x="3523629" y="773907"/>
            <a:ext cx="8263557" cy="1590104"/>
          </a:xfrm>
          <a:prstGeom prst="bevel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Об’єктом </a:t>
            </a:r>
            <a:r>
              <a:rPr lang="uk-UA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дослідження</a:t>
            </a:r>
            <a:r>
              <a:rPr lang="uk-UA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є урбаноніми Харкова.</a:t>
            </a:r>
            <a:endParaRPr lang="ru-RU" sz="24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uk-UA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Предмет </a:t>
            </a:r>
            <a:r>
              <a:rPr lang="uk-UA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дослідження</a:t>
            </a:r>
            <a:r>
              <a:rPr lang="uk-UA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uk-UA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урбаноніми Харкова, які пов’язані з подіями та героями Української народної республіки.</a:t>
            </a:r>
            <a:endParaRPr lang="ru-RU" sz="24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9" name="Прямоугольник: багетная рамка 8">
            <a:extLst>
              <a:ext uri="{FF2B5EF4-FFF2-40B4-BE49-F238E27FC236}">
                <a16:creationId xmlns:a16="http://schemas.microsoft.com/office/drawing/2014/main" xmlns="" id="{13B1EAAC-DD55-3F4C-9310-39887444DAE1}"/>
              </a:ext>
            </a:extLst>
          </p:cNvPr>
          <p:cNvSpPr/>
          <p:nvPr/>
        </p:nvSpPr>
        <p:spPr>
          <a:xfrm>
            <a:off x="3523629" y="3643313"/>
            <a:ext cx="8263557" cy="2440780"/>
          </a:xfrm>
          <a:prstGeom prst="beve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Територіальні межі </a:t>
            </a:r>
            <a:r>
              <a:rPr lang="uk-UA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дослідження </a:t>
            </a:r>
            <a:r>
              <a:rPr lang="uk-UA" sz="24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місто </a:t>
            </a:r>
            <a:r>
              <a:rPr lang="uk-UA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Харків.</a:t>
            </a:r>
            <a:r>
              <a:rPr lang="uk-UA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24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uk-UA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Хронологічні межі</a:t>
            </a:r>
            <a:r>
              <a:rPr lang="uk-UA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24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</a:t>
            </a:r>
            <a:r>
              <a:rPr lang="uk-UA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період 1917 – 2016 рр. Нижня межа </a:t>
            </a:r>
            <a:r>
              <a:rPr lang="uk-UA" sz="24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рік </a:t>
            </a:r>
            <a:r>
              <a:rPr lang="uk-UA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заснування УНР, верхня </a:t>
            </a:r>
            <a:r>
              <a:rPr lang="uk-UA" sz="24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останній етап </a:t>
            </a:r>
            <a:r>
              <a:rPr lang="uk-UA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декомунізації в Україні. </a:t>
            </a:r>
            <a:endParaRPr lang="ru-RU" sz="24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FA2D5C9-7D4F-DC48-A5FC-FFA7FBBEECE6}"/>
              </a:ext>
            </a:extLst>
          </p:cNvPr>
          <p:cNvSpPr txBox="1"/>
          <p:nvPr/>
        </p:nvSpPr>
        <p:spPr>
          <a:xfrm>
            <a:off x="794146" y="0"/>
            <a:ext cx="182880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uk-UA" sz="3200" b="1" spc="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</a:t>
            </a:r>
            <a:endParaRPr lang="uk-UA" sz="3200" b="1" spc="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9B9DF31-6666-084C-8CBC-E058E8C80C91}"/>
              </a:ext>
            </a:extLst>
          </p:cNvPr>
          <p:cNvSpPr txBox="1"/>
          <p:nvPr/>
        </p:nvSpPr>
        <p:spPr>
          <a:xfrm>
            <a:off x="4665152" y="0"/>
            <a:ext cx="7122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3200" b="1" spc="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та предмет дослідження</a:t>
            </a:r>
            <a:endParaRPr lang="uk-UA" sz="3200" b="1" spc="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9A6D0B8-B8A9-6A49-8928-818354A054FD}"/>
              </a:ext>
            </a:extLst>
          </p:cNvPr>
          <p:cNvSpPr txBox="1"/>
          <p:nvPr/>
        </p:nvSpPr>
        <p:spPr>
          <a:xfrm>
            <a:off x="4278510" y="2364011"/>
            <a:ext cx="6753794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uk-UA" sz="3200" b="1" spc="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Територіальні</a:t>
            </a:r>
            <a:r>
              <a:rPr lang="uk-UA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хронологічні межі дослідження</a:t>
            </a:r>
            <a:endParaRPr lang="uk-UA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03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DC7CA37-1173-C347-934D-FD85A84BD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64109"/>
            <a:ext cx="3434953" cy="5120640"/>
          </a:xfrm>
        </p:spPr>
        <p:txBody>
          <a:bodyPr>
            <a:noAutofit/>
          </a:bodyPr>
          <a:lstStyle/>
          <a:p>
            <a:pPr algn="ctr"/>
            <a:r>
              <a:rPr lang="uk-UA" sz="2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 дослідження </a:t>
            </a:r>
            <a:r>
              <a:rPr lang="uk-UA" sz="2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спеціалізовані довідники з вулиць і діловодні документи</a:t>
            </a:r>
            <a:r>
              <a:rPr lang="en-US" sz="2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 стосуються декомунізації</a:t>
            </a:r>
            <a:r>
              <a:rPr lang="en-US" sz="2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Історіографічна база – </a:t>
            </a:r>
            <a:r>
              <a:rPr lang="uk-UA" sz="2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загальноісторичні праці, література з історії вулиць та історично-топонімічні статті по </a:t>
            </a:r>
            <a:r>
              <a:rPr lang="uk-UA" sz="2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місту </a:t>
            </a:r>
            <a:r>
              <a:rPr lang="uk-UA" sz="2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Харк</a:t>
            </a:r>
            <a:r>
              <a:rPr lang="uk-UA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ів</a:t>
            </a:r>
            <a:r>
              <a:rPr lang="en-US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510F4290-FACB-2D48-8D3A-4A9EE7C6B9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950" y="715095"/>
            <a:ext cx="3873038" cy="54186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6">
            <a:extLst>
              <a:ext uri="{FF2B5EF4-FFF2-40B4-BE49-F238E27FC236}">
                <a16:creationId xmlns:a16="http://schemas.microsoft.com/office/drawing/2014/main" xmlns="" id="{EC3795F1-0466-EB4E-AEA0-D46D3941E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5985" y="715094"/>
            <a:ext cx="3806785" cy="54186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5E1178C-89D6-9D48-85E4-941099DAF50B}"/>
              </a:ext>
            </a:extLst>
          </p:cNvPr>
          <p:cNvSpPr txBox="1"/>
          <p:nvPr/>
        </p:nvSpPr>
        <p:spPr>
          <a:xfrm flipH="1">
            <a:off x="4004370" y="41707"/>
            <a:ext cx="418326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uk-UA" sz="3200" b="1" spc="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Джерелознавча</a:t>
            </a:r>
            <a:r>
              <a:rPr lang="en-US" sz="3200" b="1" spc="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spc="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</a:t>
            </a:r>
            <a:endParaRPr lang="uk-UA" sz="3200" b="1" spc="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21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B2CAA3-6704-5D45-ADCA-70A2E428D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’ять етапів номінації </a:t>
            </a:r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урбанонімів </a:t>
            </a:r>
            <a:b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(1917-2016 рр.) </a:t>
            </a:r>
            <a:endParaRPr lang="uk-UA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579DAB0-5445-DA40-83BA-E14CF54CAA6E}"/>
              </a:ext>
            </a:extLst>
          </p:cNvPr>
          <p:cNvSpPr txBox="1"/>
          <p:nvPr/>
        </p:nvSpPr>
        <p:spPr>
          <a:xfrm>
            <a:off x="5129807" y="128721"/>
            <a:ext cx="1932385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uk-UA" sz="3200" b="1" spc="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Етапи</a:t>
            </a:r>
            <a:endParaRPr lang="uk-UA" sz="3200" b="1" spc="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7">
            <a:extLst>
              <a:ext uri="{FF2B5EF4-FFF2-40B4-BE49-F238E27FC236}">
                <a16:creationId xmlns:a16="http://schemas.microsoft.com/office/drawing/2014/main" xmlns="" id="{C96B3880-5E26-7249-95E4-60164EBA3B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8851" y="3855174"/>
            <a:ext cx="4011187" cy="28885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xmlns="" id="{DDAE0059-193C-AA4A-9C72-2CD0C276E5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1406" y="820070"/>
            <a:ext cx="4327445" cy="28885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72316BA1-5975-4A43-8C96-2C11F887D046}"/>
              </a:ext>
            </a:extLst>
          </p:cNvPr>
          <p:cNvSpPr txBox="1"/>
          <p:nvPr/>
        </p:nvSpPr>
        <p:spPr>
          <a:xfrm>
            <a:off x="7863619" y="1571856"/>
            <a:ext cx="3841649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1917-1920 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рр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.－</a:t>
            </a:r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 фактичного існування 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УНР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60686B20-9D09-DC4F-B81A-31BB6A10552B}"/>
              </a:ext>
            </a:extLst>
          </p:cNvPr>
          <p:cNvSpPr txBox="1"/>
          <p:nvPr/>
        </p:nvSpPr>
        <p:spPr>
          <a:xfrm>
            <a:off x="3639320" y="4822406"/>
            <a:ext cx="3951616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1920-1980 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рр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.－</a:t>
            </a:r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 більшовицької влади</a:t>
            </a:r>
            <a:endParaRPr lang="uk-UA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97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10">
            <a:extLst>
              <a:ext uri="{FF2B5EF4-FFF2-40B4-BE49-F238E27FC236}">
                <a16:creationId xmlns:a16="http://schemas.microsoft.com/office/drawing/2014/main" xmlns="" id="{B8508BE3-C7FE-E043-B803-9C1398AE76AB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236483" y="682025"/>
            <a:ext cx="3940165" cy="2732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2">
            <a:extLst>
              <a:ext uri="{FF2B5EF4-FFF2-40B4-BE49-F238E27FC236}">
                <a16:creationId xmlns:a16="http://schemas.microsoft.com/office/drawing/2014/main" xmlns="" id="{8BBB8706-4F38-F04F-96A6-B515C95A24BB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4041169" y="2095993"/>
            <a:ext cx="4128267" cy="2732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4">
            <a:extLst>
              <a:ext uri="{FF2B5EF4-FFF2-40B4-BE49-F238E27FC236}">
                <a16:creationId xmlns:a16="http://schemas.microsoft.com/office/drawing/2014/main" xmlns="" id="{6F9FC548-7200-F14A-9729-8EE08FE91C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0703" y="729649"/>
            <a:ext cx="4124814" cy="2732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171E0A4-30F7-ED44-849E-12639B405F58}"/>
              </a:ext>
            </a:extLst>
          </p:cNvPr>
          <p:cNvSpPr txBox="1"/>
          <p:nvPr/>
        </p:nvSpPr>
        <p:spPr>
          <a:xfrm>
            <a:off x="294032" y="3908127"/>
            <a:ext cx="3383017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1942-1943 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рр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.－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 окупації Харкова німецькими військами</a:t>
            </a:r>
            <a:endParaRPr lang="uk-UA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3C4273A5-0C42-5C49-83B6-CC7E1A3D5F66}"/>
              </a:ext>
            </a:extLst>
          </p:cNvPr>
          <p:cNvSpPr txBox="1"/>
          <p:nvPr/>
        </p:nvSpPr>
        <p:spPr>
          <a:xfrm>
            <a:off x="4215900" y="5076031"/>
            <a:ext cx="3423150" cy="156423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1991-2014 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рр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.－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 пасивної номінації у часи незалежності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413D2460-6BFD-F74E-B21C-D8DC1266F182}"/>
              </a:ext>
            </a:extLst>
          </p:cNvPr>
          <p:cNvSpPr txBox="1"/>
          <p:nvPr/>
        </p:nvSpPr>
        <p:spPr>
          <a:xfrm>
            <a:off x="8423954" y="3893840"/>
            <a:ext cx="3531563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2015-2016 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рр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.－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 активної номінації 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зв’язку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декомунізацією</a:t>
            </a:r>
            <a:endParaRPr lang="uk-UA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CC44BC5-24E4-DC47-8B73-E4DC50EDCBD1}"/>
              </a:ext>
            </a:extLst>
          </p:cNvPr>
          <p:cNvSpPr txBox="1"/>
          <p:nvPr/>
        </p:nvSpPr>
        <p:spPr>
          <a:xfrm>
            <a:off x="5285999" y="236481"/>
            <a:ext cx="1435351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uk-UA" sz="3200" b="1" spc="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Етапи</a:t>
            </a:r>
            <a:endParaRPr lang="uk-UA" sz="3200" b="1" spc="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80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04C823A4-68D6-1D4A-9E29-F0F29E315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3587"/>
            <a:ext cx="3440906" cy="5296694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1917-1920 рр. жодної вулиці не було номіновано на честь УНР (грудень 1917 більшовики зайняли Харків).</a:t>
            </a:r>
            <a:b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1920-1980 топоніміка –  інструмент насадження більшовицької ідеології. Однак було декілька виключень.</a:t>
            </a:r>
            <a:endParaRPr lang="uk-UA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46" y="763587"/>
            <a:ext cx="2741612" cy="3951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4023" y="840531"/>
            <a:ext cx="2859689" cy="3951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B3F1E84-210D-174E-BA4D-71B3A7B5654E}"/>
              </a:ext>
            </a:extLst>
          </p:cNvPr>
          <p:cNvSpPr txBox="1"/>
          <p:nvPr/>
        </p:nvSpPr>
        <p:spPr>
          <a:xfrm>
            <a:off x="3440906" y="4792404"/>
            <a:ext cx="4089492" cy="178510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Володимир Олександрович Антонов-</a:t>
            </a:r>
            <a:r>
              <a:rPr lang="uk-UA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Овсіїнко</a:t>
            </a:r>
            <a:r>
              <a:rPr lang="uk-UA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－ </a:t>
            </a:r>
            <a:r>
              <a:rPr lang="uk-UA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більшовик, який відіграв важливу роль у проголошенні радянської влади в Харкові</a:t>
            </a:r>
            <a:endParaRPr lang="uk-UA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95D4A88-FCA9-EA4D-8675-0D8548E0A3A8}"/>
              </a:ext>
            </a:extLst>
          </p:cNvPr>
          <p:cNvSpPr txBox="1"/>
          <p:nvPr/>
        </p:nvSpPr>
        <p:spPr>
          <a:xfrm>
            <a:off x="7625648" y="4792404"/>
            <a:ext cx="4188618" cy="178510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Гнат</a:t>
            </a:r>
            <a:r>
              <a:rPr lang="uk-UA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Михайличенко － </a:t>
            </a:r>
            <a:r>
              <a:rPr lang="uk-UA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 </a:t>
            </a:r>
          </a:p>
          <a:p>
            <a:pPr algn="ctr"/>
            <a:r>
              <a:rPr lang="uk-UA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Центральної Ради. Одна з вулиць носила його ім’я у 1920-30 рр. за зміну сторони та працю на радянську владу</a:t>
            </a:r>
            <a:endParaRPr lang="uk-UA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107926B-1E9A-1F42-8D64-1764F6A5B022}"/>
              </a:ext>
            </a:extLst>
          </p:cNvPr>
          <p:cNvSpPr txBox="1"/>
          <p:nvPr/>
        </p:nvSpPr>
        <p:spPr>
          <a:xfrm>
            <a:off x="2327672" y="101866"/>
            <a:ext cx="753665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</a:t>
            </a:r>
            <a:r>
              <a:rPr lang="en-US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1917-1920 рр. </a:t>
            </a:r>
            <a:r>
              <a:rPr lang="uk-UA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 1920-1980 рр.</a:t>
            </a:r>
            <a:endParaRPr lang="uk-UA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9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57371"/>
            <a:ext cx="3452813" cy="5334114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1968-1972 рр.</a:t>
            </a:r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Вулиці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Остапа Вишні, Олександра Довженка та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Павла </a:t>
            </a:r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Губенка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отримали такі назви за мистецьку діяльність цих особистостей</a:t>
            </a:r>
            <a:endParaRPr lang="uk-UA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744" y="757712"/>
            <a:ext cx="3168829" cy="4682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360" y="752825"/>
            <a:ext cx="3458366" cy="4686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F5C4ED9-96D3-9A40-A244-5AA986E84DC3}"/>
              </a:ext>
            </a:extLst>
          </p:cNvPr>
          <p:cNvSpPr txBox="1"/>
          <p:nvPr/>
        </p:nvSpPr>
        <p:spPr>
          <a:xfrm>
            <a:off x="3302001" y="5367963"/>
            <a:ext cx="4269600" cy="14465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Остап Вишня (справжнє ім’я － Павло Губенко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ачальник </a:t>
            </a:r>
            <a:r>
              <a:rPr lang="uk-UA" sz="20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медично-санітарного управління Міністерства</a:t>
            </a:r>
            <a:r>
              <a:rPr lang="ru-RU" sz="20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залізниць</a:t>
            </a:r>
            <a:r>
              <a:rPr lang="en-US" sz="20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УНР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2F40991-62DE-8447-8004-3E26B957C57F}"/>
              </a:ext>
            </a:extLst>
          </p:cNvPr>
          <p:cNvSpPr txBox="1"/>
          <p:nvPr/>
        </p:nvSpPr>
        <p:spPr>
          <a:xfrm>
            <a:off x="7706198" y="5408131"/>
            <a:ext cx="4270691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Олександр Довженко 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кінорежисер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роки </a:t>
            </a:r>
            <a:r>
              <a:rPr lang="uk-UA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громадянської війни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служив добровольцем в </a:t>
            </a:r>
            <a:r>
              <a:rPr lang="uk-UA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армії Української Народної Республіки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2148469-EDCA-2141-9992-DBBF35007971}"/>
              </a:ext>
            </a:extLst>
          </p:cNvPr>
          <p:cNvSpPr txBox="1"/>
          <p:nvPr/>
        </p:nvSpPr>
        <p:spPr>
          <a:xfrm>
            <a:off x="4266009" y="168050"/>
            <a:ext cx="4560491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uk-UA" sz="3200" b="1" spc="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</a:t>
            </a:r>
            <a:r>
              <a:rPr lang="en-US" sz="3200" b="1" spc="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spc="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1920-1980 рр.</a:t>
            </a:r>
            <a:endParaRPr lang="ru-RU" sz="3200" b="1" spc="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26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84802"/>
            <a:ext cx="3417094" cy="5299291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 Міської управи від 07.09.1942 поповнило мапу Харкова іменами діячів українського руху. </a:t>
            </a:r>
            <a:endParaRPr lang="uk-UA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323" y="784802"/>
            <a:ext cx="2947813" cy="43706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183" y="784802"/>
            <a:ext cx="2731627" cy="43706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1241646-6239-434D-B597-F2A2C796C9F8}"/>
              </a:ext>
            </a:extLst>
          </p:cNvPr>
          <p:cNvSpPr txBox="1"/>
          <p:nvPr/>
        </p:nvSpPr>
        <p:spPr>
          <a:xfrm>
            <a:off x="3483836" y="5400065"/>
            <a:ext cx="4059963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Сергій Павлович </a:t>
            </a:r>
            <a:r>
              <a:rPr lang="uk-UA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Шелухін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－ </a:t>
            </a:r>
            <a:r>
              <a:rPr lang="uk-UA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 Центральної Ради, міністр судових справ УНР</a:t>
            </a:r>
            <a:endParaRPr lang="uk-UA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978DD19-BAD9-0E4D-B0F9-CB8BC38E00D5}"/>
              </a:ext>
            </a:extLst>
          </p:cNvPr>
          <p:cNvSpPr txBox="1"/>
          <p:nvPr/>
        </p:nvSpPr>
        <p:spPr>
          <a:xfrm>
            <a:off x="7899400" y="5400065"/>
            <a:ext cx="4051300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Андрій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Георгійович </a:t>
            </a:r>
            <a:r>
              <a:rPr 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Покровський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uk-UA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uk-UA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Міністр морських справ 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УНР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1F03C5D-7D5B-6E4C-9155-3EC3F390D306}"/>
              </a:ext>
            </a:extLst>
          </p:cNvPr>
          <p:cNvSpPr txBox="1"/>
          <p:nvPr/>
        </p:nvSpPr>
        <p:spPr>
          <a:xfrm>
            <a:off x="3712963" y="77696"/>
            <a:ext cx="5535811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Роки окупації </a:t>
            </a:r>
            <a:r>
              <a:rPr lang="en-US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1942-1943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рр.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25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773906"/>
            <a:ext cx="3474720" cy="5310187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1991-2014 рр. на честь УНР – жодного урбаноніму. </a:t>
            </a:r>
            <a:b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2016-2016 рр.－ іменами діячів та формувань Української Народної Республіки було названо 13 об’єктів.</a:t>
            </a:r>
            <a:endParaRPr lang="uk-UA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571" y="983239"/>
            <a:ext cx="3808969" cy="4761213"/>
          </a:xfrm>
        </p:spPr>
      </p:pic>
      <p:sp>
        <p:nvSpPr>
          <p:cNvPr id="5" name="Облачко с текстом: прямоугольное 4">
            <a:extLst>
              <a:ext uri="{FF2B5EF4-FFF2-40B4-BE49-F238E27FC236}">
                <a16:creationId xmlns:a16="http://schemas.microsoft.com/office/drawing/2014/main" xmlns="" id="{00F71B26-9AD0-F64E-8325-D0DF34B79BC5}"/>
              </a:ext>
            </a:extLst>
          </p:cNvPr>
          <p:cNvSpPr/>
          <p:nvPr/>
        </p:nvSpPr>
        <p:spPr>
          <a:xfrm rot="5400000">
            <a:off x="7656668" y="1489421"/>
            <a:ext cx="4343400" cy="3870009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7893364" y="1252726"/>
            <a:ext cx="3781289" cy="422224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Калінін Костянтин Олексійович 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uk-UA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пілот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авіаконструктор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1918 </a:t>
            </a:r>
            <a:r>
              <a:rPr lang="uk-UA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призначений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командиром </a:t>
            </a:r>
            <a:r>
              <a:rPr lang="uk-UA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першого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Волинського авіаційного дивізіона армії 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УНР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згодом отримав звання капітана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 декомунізації на його честь було перейменовано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uk-UA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об’єкта топоніміки.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097D61F-899A-6947-AFC1-74941AF2B83E}"/>
              </a:ext>
            </a:extLst>
          </p:cNvPr>
          <p:cNvSpPr txBox="1"/>
          <p:nvPr/>
        </p:nvSpPr>
        <p:spPr>
          <a:xfrm>
            <a:off x="1428750" y="189131"/>
            <a:ext cx="933450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1991-2014 рр.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Декомунізація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2015-2016 рр.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19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624" y="2896520"/>
            <a:ext cx="7425271" cy="3731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2781300" y="170934"/>
            <a:ext cx="63753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spc="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Декомунізація </a:t>
            </a:r>
            <a:r>
              <a:rPr lang="en-US" sz="3200" b="1" spc="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2015-2016 рр.</a:t>
            </a:r>
            <a:endParaRPr lang="ru-RU" sz="3200" b="1" spc="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" y="808395"/>
            <a:ext cx="4790894" cy="29341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3">
            <a:extLst>
              <a:ext uri="{FF2B5EF4-FFF2-40B4-BE49-F238E27FC236}">
                <a16:creationId xmlns:a16="http://schemas.microsoft.com/office/drawing/2014/main" xmlns="" id="{6D338CAF-3CF8-6D49-8D03-88FFE02302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4224" y="808395"/>
            <a:ext cx="4739972" cy="2970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4955994" y="1329889"/>
            <a:ext cx="2381549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Павло </a:t>
            </a:r>
            <a:endParaRPr lang="uk-UA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Скоропадський</a:t>
            </a:r>
            <a:endParaRPr lang="uk-UA" sz="24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5100" y="4753021"/>
            <a:ext cx="3557524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Вулиця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імені Павла Скоропадського. Місто Харків (загальна </a:t>
            </a: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протяжність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1.2 </a:t>
            </a: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35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Діячі, яких з </a:t>
            </a:r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Харковом пов’язує </a:t>
            </a:r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революційна діяльність,</a:t>
            </a:r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честь яких за декомунізацією деноміновали 13 урбанонімів</a:t>
            </a:r>
            <a:endParaRPr lang="uk-UA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349" y="2810353"/>
            <a:ext cx="2850999" cy="36777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989" y="2810353"/>
            <a:ext cx="2455494" cy="36832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5124" y="2810353"/>
            <a:ext cx="2593937" cy="36777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9ECBD3D-917B-0448-90B2-DC4D0CE2BE64}"/>
              </a:ext>
            </a:extLst>
          </p:cNvPr>
          <p:cNvSpPr txBox="1"/>
          <p:nvPr/>
        </p:nvSpPr>
        <p:spPr>
          <a:xfrm>
            <a:off x="3477348" y="747337"/>
            <a:ext cx="2692599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Іван Кобза </a:t>
            </a:r>
          </a:p>
          <a:p>
            <a:pPr algn="ctr"/>
            <a:r>
              <a:rPr lang="uk-UA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формував підрозділи Вольного козачества 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uk-UA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Харківщині </a:t>
            </a:r>
          </a:p>
          <a:p>
            <a:pPr algn="ctr"/>
            <a:r>
              <a:rPr lang="uk-UA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917-1918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36102E8-8576-B749-8C49-DC7BAE604B04}"/>
              </a:ext>
            </a:extLst>
          </p:cNvPr>
          <p:cNvSpPr txBox="1"/>
          <p:nvPr/>
        </p:nvSpPr>
        <p:spPr>
          <a:xfrm>
            <a:off x="6523989" y="755098"/>
            <a:ext cx="2455494" cy="193899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Петро</a:t>
            </a:r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Болбочан</a:t>
            </a:r>
            <a:r>
              <a:rPr lang="uk-UA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командир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2-го </a:t>
            </a:r>
            <a:r>
              <a:rPr lang="uk-UA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Запорізького полку,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брав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участь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звільненні Харкова </a:t>
            </a:r>
            <a:r>
              <a:rPr lang="uk-UA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1918</a:t>
            </a:r>
            <a:r>
              <a:rPr lang="uk-UA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83424A6-16C4-6145-8B46-834873AA1256}"/>
              </a:ext>
            </a:extLst>
          </p:cNvPr>
          <p:cNvSpPr txBox="1"/>
          <p:nvPr/>
        </p:nvSpPr>
        <p:spPr>
          <a:xfrm>
            <a:off x="9276724" y="747336"/>
            <a:ext cx="2492337" cy="193899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Олександр </a:t>
            </a:r>
            <a:r>
              <a:rPr lang="uk-UA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Натієв</a:t>
            </a:r>
            <a:r>
              <a:rPr lang="uk-UA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командир Запорізької дивізії, брав участь у визволенні Харкова (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1918</a:t>
            </a:r>
            <a:r>
              <a:rPr lang="uk-UA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D43DEA5-CAD7-BE4E-8E13-5FA45CE80F52}"/>
              </a:ext>
            </a:extLst>
          </p:cNvPr>
          <p:cNvSpPr txBox="1"/>
          <p:nvPr/>
        </p:nvSpPr>
        <p:spPr>
          <a:xfrm>
            <a:off x="3477348" y="72018"/>
            <a:ext cx="53851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Декомунізація 2015-2016 рр.</a:t>
            </a:r>
            <a:endParaRPr lang="ru-RU" sz="32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16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20949" y="145534"/>
            <a:ext cx="57501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200" b="1" spc="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Декомунізація</a:t>
            </a:r>
            <a:r>
              <a:rPr lang="en-US" sz="3200" b="1" spc="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2015-2016 рр.</a:t>
            </a:r>
            <a:endParaRPr lang="ru-RU" sz="3200" b="1" spc="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78" y="730309"/>
            <a:ext cx="2889059" cy="4330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Объект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901" y="730309"/>
            <a:ext cx="5735638" cy="56241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E742B2A-9497-BD47-9057-3DE616DBE646}"/>
              </a:ext>
            </a:extLst>
          </p:cNvPr>
          <p:cNvSpPr txBox="1"/>
          <p:nvPr/>
        </p:nvSpPr>
        <p:spPr>
          <a:xfrm>
            <a:off x="6705600" y="5801372"/>
            <a:ext cx="4618034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Вулиця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Михайла Грушевського</a:t>
            </a:r>
            <a:r>
              <a:rPr lang="uk-UA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Місто Харків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2401" y="5200134"/>
            <a:ext cx="4940300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vi-VN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Груш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vi-VN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вський Мих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vi-VN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йло Серг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vi-VN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йович</a:t>
            </a: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Голова </a:t>
            </a:r>
            <a:r>
              <a:rPr lang="uk-UA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Української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Центральної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Ради УНР</a:t>
            </a:r>
            <a:endParaRPr lang="uk-UA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40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AC7DA7D-54CC-7445-8384-FC348DF30D0B}"/>
              </a:ext>
            </a:extLst>
          </p:cNvPr>
          <p:cNvSpPr txBox="1"/>
          <p:nvPr/>
        </p:nvSpPr>
        <p:spPr>
          <a:xfrm>
            <a:off x="2217687" y="2767280"/>
            <a:ext cx="7756626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8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</a:t>
            </a:r>
            <a:r>
              <a:rPr lang="en-US" sz="8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sz="8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en-US" sz="8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8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66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амка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501</Words>
  <Application>Microsoft Office PowerPoint</Application>
  <PresentationFormat>Произвольный</PresentationFormat>
  <Paragraphs>60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Рамка</vt:lpstr>
      <vt:lpstr>ПОДІЇ ТА ГЕРОЇ УНР В УРБАНОНІМІЧНОМУ ПРОСТОРІ ХАРКОВА: ІСТОРІЯ ТА СУЧАСНІСТЬ</vt:lpstr>
      <vt:lpstr>Зміни топоніміки міст в період декомунізації  2015-2016 рр.   Ідеологічний напрям деномінації урбанонімів міста Харків, яке потребує дослідження.</vt:lpstr>
      <vt:lpstr>Мета дослідження –визначення тенденцій у номінації урбанонімічних об’єктів Харкова назвами, які пов’язані з подіями чи особистостями Української Народної Республіки. </vt:lpstr>
      <vt:lpstr>Джерела дослідження – спеціалізовані довідники з вулиць і діловодні документи, які стосуються декомунізації.   Історіографічна база – загальноісторичні праці, література з історії вулиць та історично-топонімічні статті по місту Харків.</vt:lpstr>
      <vt:lpstr>П’ять етапів номінації урбанонімів  (1917-2016 рр.) </vt:lpstr>
      <vt:lpstr>Презентация PowerPoint</vt:lpstr>
      <vt:lpstr>1917-1920 рр. жодної вулиці не було номіновано на честь УНР (грудень 1917 більшовики зайняли Харків). 1920-1980 топоніміка –  інструмент насадження більшовицької ідеології. Однак було декілька виключень.</vt:lpstr>
      <vt:lpstr>1968-1972 рр. Вулиці Остапа Вишні, Олександра Довженка та Павла Губенка отримали такі назви за мистецьку діяльність цих особистостей</vt:lpstr>
      <vt:lpstr>Рішення Міської управи від 07.09.1942 поповнило мапу Харкова іменами діячів українського руху. </vt:lpstr>
      <vt:lpstr>1991-2014 рр. на честь УНР – жодного урбаноніму.   2016-2016 рр.－ іменами діячів та формувань Української Народної Республіки було названо 13 об’єктів.</vt:lpstr>
      <vt:lpstr>Презентация PowerPoint</vt:lpstr>
      <vt:lpstr>  Діячі, яких з Харковом пов’язує революційна діяльність, на честь яких за декомунізацією деноміновали 13 урбанонімів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STAS</dc:creator>
  <cp:lastModifiedBy>User</cp:lastModifiedBy>
  <cp:revision>46</cp:revision>
  <dcterms:modified xsi:type="dcterms:W3CDTF">2018-04-16T07:53:26Z</dcterms:modified>
</cp:coreProperties>
</file>