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9" r:id="rId4"/>
    <p:sldId id="279" r:id="rId5"/>
    <p:sldId id="258" r:id="rId6"/>
    <p:sldId id="267" r:id="rId7"/>
    <p:sldId id="280" r:id="rId8"/>
    <p:sldId id="268" r:id="rId9"/>
    <p:sldId id="270" r:id="rId10"/>
    <p:sldId id="281" r:id="rId11"/>
    <p:sldId id="282" r:id="rId12"/>
    <p:sldId id="277" r:id="rId13"/>
    <p:sldId id="278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AE7F4"/>
    <a:srgbClr val="170CA8"/>
    <a:srgbClr val="FFFFB7"/>
    <a:srgbClr val="E1FF8B"/>
    <a:srgbClr val="CCFF33"/>
    <a:srgbClr val="FF5D5D"/>
    <a:srgbClr val="00194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6433" autoAdjust="0"/>
  </p:normalViewPr>
  <p:slideViewPr>
    <p:cSldViewPr snapToGrid="0">
      <p:cViewPr>
        <p:scale>
          <a:sx n="50" d="100"/>
          <a:sy n="50" d="100"/>
        </p:scale>
        <p:origin x="-1051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1 (дист)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День 2</c:v>
                </c:pt>
                <c:pt idx="1">
                  <c:v>День 3</c:v>
                </c:pt>
                <c:pt idx="2">
                  <c:v>День 4</c:v>
                </c:pt>
                <c:pt idx="3">
                  <c:v>День 5</c:v>
                </c:pt>
                <c:pt idx="4">
                  <c:v>день 10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</c:v>
                </c:pt>
                <c:pt idx="1">
                  <c:v>82</c:v>
                </c:pt>
                <c:pt idx="2">
                  <c:v>90</c:v>
                </c:pt>
                <c:pt idx="3">
                  <c:v>85</c:v>
                </c:pt>
                <c:pt idx="4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№ 2 (водопров)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День 2</c:v>
                </c:pt>
                <c:pt idx="1">
                  <c:v>День 3</c:v>
                </c:pt>
                <c:pt idx="2">
                  <c:v>День 4</c:v>
                </c:pt>
                <c:pt idx="3">
                  <c:v>День 5</c:v>
                </c:pt>
                <c:pt idx="4">
                  <c:v>день 10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 formatCode="General">
                  <c:v>88</c:v>
                </c:pt>
                <c:pt idx="1">
                  <c:v>90</c:v>
                </c:pt>
                <c:pt idx="2">
                  <c:v>90</c:v>
                </c:pt>
                <c:pt idx="3">
                  <c:v>95</c:v>
                </c:pt>
                <c:pt idx="4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№ 3 (NaCl)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День 2</c:v>
                </c:pt>
                <c:pt idx="1">
                  <c:v>День 3</c:v>
                </c:pt>
                <c:pt idx="2">
                  <c:v>День 4</c:v>
                </c:pt>
                <c:pt idx="3">
                  <c:v>День 5</c:v>
                </c:pt>
                <c:pt idx="4">
                  <c:v>день 10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№ 4 (річк)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День 2</c:v>
                </c:pt>
                <c:pt idx="1">
                  <c:v>День 3</c:v>
                </c:pt>
                <c:pt idx="2">
                  <c:v>День 4</c:v>
                </c:pt>
                <c:pt idx="3">
                  <c:v>День 5</c:v>
                </c:pt>
                <c:pt idx="4">
                  <c:v>день 10</c:v>
                </c:pt>
              </c:strCache>
            </c:strRef>
          </c:cat>
          <c:val>
            <c:numRef>
              <c:f>Лист1!$E$2:$E$6</c:f>
              <c:numCache>
                <c:formatCode>0.00</c:formatCode>
                <c:ptCount val="5"/>
                <c:pt idx="0" formatCode="General">
                  <c:v>80</c:v>
                </c:pt>
                <c:pt idx="1">
                  <c:v>82</c:v>
                </c:pt>
                <c:pt idx="2">
                  <c:v>85</c:v>
                </c:pt>
                <c:pt idx="3" formatCode="General">
                  <c:v>85</c:v>
                </c:pt>
                <c:pt idx="4" formatCode="General">
                  <c:v>85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№ 5 (колод)</c:v>
                </c:pt>
              </c:strCache>
            </c:strRef>
          </c:tx>
          <c:spPr>
            <a:solidFill>
              <a:srgbClr val="9AE7F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День 2</c:v>
                </c:pt>
                <c:pt idx="1">
                  <c:v>День 3</c:v>
                </c:pt>
                <c:pt idx="2">
                  <c:v>День 4</c:v>
                </c:pt>
                <c:pt idx="3">
                  <c:v>День 5</c:v>
                </c:pt>
                <c:pt idx="4">
                  <c:v>день 10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6995968"/>
        <c:axId val="97038720"/>
      </c:barChart>
      <c:catAx>
        <c:axId val="96995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7038720"/>
        <c:crosses val="autoZero"/>
        <c:auto val="1"/>
        <c:lblAlgn val="ctr"/>
        <c:lblOffset val="100"/>
        <c:noMultiLvlLbl val="0"/>
      </c:catAx>
      <c:valAx>
        <c:axId val="9703872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ru-RU" sz="1800" b="1">
                    <a:solidFill>
                      <a:srgbClr val="FF0000"/>
                    </a:solidFill>
                  </a:rPr>
                  <a:t>Проростання,</a:t>
                </a:r>
                <a:r>
                  <a:rPr lang="ru-RU" sz="1800" b="1" baseline="0">
                    <a:solidFill>
                      <a:srgbClr val="FF0000"/>
                    </a:solidFill>
                  </a:rPr>
                  <a:t> %</a:t>
                </a:r>
                <a:endParaRPr lang="ru-RU" sz="1800" b="1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99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72752811792059"/>
          <c:y val="0.33675931534199249"/>
          <c:w val="0.18576676846002615"/>
          <c:h val="0.4746292931332301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1 (дист)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День 3</c:v>
                </c:pt>
                <c:pt idx="1">
                  <c:v>День 5</c:v>
                </c:pt>
                <c:pt idx="2">
                  <c:v>День 7</c:v>
                </c:pt>
                <c:pt idx="3">
                  <c:v>День 9</c:v>
                </c:pt>
                <c:pt idx="4">
                  <c:v>День 11</c:v>
                </c:pt>
                <c:pt idx="5">
                  <c:v>День 15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2.2999999999999998</c:v>
                </c:pt>
                <c:pt idx="2">
                  <c:v>3.1</c:v>
                </c:pt>
                <c:pt idx="3">
                  <c:v>3.6</c:v>
                </c:pt>
                <c:pt idx="4">
                  <c:v>4.7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№ 2 (водопров)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День 3</c:v>
                </c:pt>
                <c:pt idx="1">
                  <c:v>День 5</c:v>
                </c:pt>
                <c:pt idx="2">
                  <c:v>День 7</c:v>
                </c:pt>
                <c:pt idx="3">
                  <c:v>День 9</c:v>
                </c:pt>
                <c:pt idx="4">
                  <c:v>День 11</c:v>
                </c:pt>
                <c:pt idx="5">
                  <c:v>День 15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General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</c:v>
                </c:pt>
                <c:pt idx="4">
                  <c:v>4.8</c:v>
                </c:pt>
                <c:pt idx="5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№ 3 (NaCl)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День 3</c:v>
                </c:pt>
                <c:pt idx="1">
                  <c:v>День 5</c:v>
                </c:pt>
                <c:pt idx="2">
                  <c:v>День 7</c:v>
                </c:pt>
                <c:pt idx="3">
                  <c:v>День 9</c:v>
                </c:pt>
                <c:pt idx="4">
                  <c:v>День 11</c:v>
                </c:pt>
                <c:pt idx="5">
                  <c:v>День 15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№ 4 (річк)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День 3</c:v>
                </c:pt>
                <c:pt idx="1">
                  <c:v>День 5</c:v>
                </c:pt>
                <c:pt idx="2">
                  <c:v>День 7</c:v>
                </c:pt>
                <c:pt idx="3">
                  <c:v>День 9</c:v>
                </c:pt>
                <c:pt idx="4">
                  <c:v>День 11</c:v>
                </c:pt>
                <c:pt idx="5">
                  <c:v>День 15</c:v>
                </c:pt>
              </c:strCache>
            </c:strRef>
          </c:cat>
          <c:val>
            <c:numRef>
              <c:f>Лист1!$E$2:$E$7</c:f>
              <c:numCache>
                <c:formatCode>0.00</c:formatCode>
                <c:ptCount val="6"/>
                <c:pt idx="0" formatCode="General">
                  <c:v>0.9</c:v>
                </c:pt>
                <c:pt idx="1">
                  <c:v>2.2000000000000002</c:v>
                </c:pt>
                <c:pt idx="2">
                  <c:v>3</c:v>
                </c:pt>
                <c:pt idx="3" formatCode="General">
                  <c:v>3.5</c:v>
                </c:pt>
                <c:pt idx="4" formatCode="General">
                  <c:v>4.5</c:v>
                </c:pt>
                <c:pt idx="5" formatCode="General">
                  <c:v>6.5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№ 5 (колод)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День 3</c:v>
                </c:pt>
                <c:pt idx="1">
                  <c:v>День 5</c:v>
                </c:pt>
                <c:pt idx="2">
                  <c:v>День 7</c:v>
                </c:pt>
                <c:pt idx="3">
                  <c:v>День 9</c:v>
                </c:pt>
                <c:pt idx="4">
                  <c:v>День 11</c:v>
                </c:pt>
                <c:pt idx="5">
                  <c:v>День 15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0.5</c:v>
                </c:pt>
                <c:pt idx="1">
                  <c:v>2</c:v>
                </c:pt>
                <c:pt idx="2">
                  <c:v>2.8</c:v>
                </c:pt>
                <c:pt idx="3">
                  <c:v>3.5</c:v>
                </c:pt>
                <c:pt idx="4">
                  <c:v>4.2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7092352"/>
        <c:axId val="97093888"/>
      </c:barChart>
      <c:catAx>
        <c:axId val="97092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093888"/>
        <c:crosses val="autoZero"/>
        <c:auto val="1"/>
        <c:lblAlgn val="ctr"/>
        <c:lblOffset val="100"/>
        <c:noMultiLvlLbl val="0"/>
      </c:catAx>
      <c:valAx>
        <c:axId val="97093888"/>
        <c:scaling>
          <c:orientation val="minMax"/>
          <c:max val="8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>
                    <a:solidFill>
                      <a:srgbClr val="FF0000"/>
                    </a:solidFill>
                  </a:rPr>
                  <a:t>Довжина</a:t>
                </a:r>
                <a:r>
                  <a:rPr lang="ru-RU" sz="1800" baseline="0">
                    <a:solidFill>
                      <a:srgbClr val="FF0000"/>
                    </a:solidFill>
                  </a:rPr>
                  <a:t> вегетативних органів, см</a:t>
                </a:r>
                <a:endParaRPr lang="ru-RU" sz="180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092352"/>
        <c:crosses val="autoZero"/>
        <c:crossBetween val="between"/>
      </c:valAx>
      <c:spPr>
        <a:solidFill>
          <a:srgbClr val="9AE7F4"/>
        </a:solidFill>
      </c:spPr>
    </c:plotArea>
    <c:legend>
      <c:legendPos val="r"/>
      <c:layout>
        <c:manualLayout>
          <c:xMode val="edge"/>
          <c:yMode val="edge"/>
          <c:x val="0.79674815585707648"/>
          <c:y val="0.34653764773343415"/>
          <c:w val="0.19327678179878388"/>
          <c:h val="0.3819183830046946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2.jpe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6.png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29.jpeg"/><Relationship Id="rId4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5" Type="http://schemas.openxmlformats.org/officeDocument/2006/relationships/image" Target="../media/image31.jpeg"/><Relationship Id="rId4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7.wdp"/><Relationship Id="rId5" Type="http://schemas.openxmlformats.org/officeDocument/2006/relationships/image" Target="../media/image33.jpeg"/><Relationship Id="rId4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3707" y="1785728"/>
            <a:ext cx="6196632" cy="1446550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 err="1">
                <a:solidFill>
                  <a:srgbClr val="FF0000"/>
                </a:solidFill>
              </a:rPr>
              <a:t>Біоіндикація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стану водних </a:t>
            </a:r>
            <a:r>
              <a:rPr lang="uk-UA" sz="4400" b="1" dirty="0">
                <a:solidFill>
                  <a:srgbClr val="FF0000"/>
                </a:solidFill>
              </a:rPr>
              <a:t>екосистем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8519" y="126586"/>
            <a:ext cx="5669647" cy="400110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3333CC"/>
                </a:solidFill>
              </a:rPr>
              <a:t>Сумське </a:t>
            </a:r>
            <a:r>
              <a:rPr lang="uk-UA" sz="2000" b="1" dirty="0" err="1" smtClean="0">
                <a:solidFill>
                  <a:srgbClr val="3333CC"/>
                </a:solidFill>
              </a:rPr>
              <a:t>териториальне</a:t>
            </a:r>
            <a:r>
              <a:rPr lang="uk-UA" sz="2000" b="1" dirty="0" smtClean="0">
                <a:solidFill>
                  <a:srgbClr val="3333CC"/>
                </a:solidFill>
              </a:rPr>
              <a:t> відділення МАН України</a:t>
            </a:r>
            <a:endParaRPr lang="ru-RU" sz="2000" dirty="0">
              <a:solidFill>
                <a:srgbClr val="33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9631" y="4429760"/>
            <a:ext cx="5863338" cy="2308324"/>
          </a:xfrm>
          <a:prstGeom prst="rect">
            <a:avLst/>
          </a:prstGeom>
          <a:solidFill>
            <a:srgbClr val="9AE7F4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170CA8"/>
                </a:solidFill>
              </a:rPr>
              <a:t>Роботу виконав:</a:t>
            </a:r>
            <a:endParaRPr lang="ru-RU" sz="2000" b="1" dirty="0">
              <a:solidFill>
                <a:srgbClr val="170CA8"/>
              </a:solidFill>
            </a:endParaRPr>
          </a:p>
          <a:p>
            <a:pPr algn="r"/>
            <a:r>
              <a:rPr lang="uk-UA" sz="2000" b="1" dirty="0">
                <a:solidFill>
                  <a:srgbClr val="170CA8"/>
                </a:solidFill>
              </a:rPr>
              <a:t> </a:t>
            </a:r>
            <a:r>
              <a:rPr lang="uk-UA" sz="2400" b="1" dirty="0" smtClean="0">
                <a:solidFill>
                  <a:srgbClr val="170CA8"/>
                </a:solidFill>
              </a:rPr>
              <a:t>Кириленко </a:t>
            </a:r>
            <a:r>
              <a:rPr lang="uk-UA" sz="2400" b="1" dirty="0">
                <a:solidFill>
                  <a:srgbClr val="170CA8"/>
                </a:solidFill>
              </a:rPr>
              <a:t>Юрій Васильович</a:t>
            </a:r>
            <a:r>
              <a:rPr lang="uk-UA" sz="2000" b="1" dirty="0">
                <a:solidFill>
                  <a:srgbClr val="170CA8"/>
                </a:solidFill>
              </a:rPr>
              <a:t>,</a:t>
            </a:r>
            <a:endParaRPr lang="ru-RU" sz="2000" b="1" dirty="0">
              <a:solidFill>
                <a:srgbClr val="170CA8"/>
              </a:solidFill>
            </a:endParaRPr>
          </a:p>
          <a:p>
            <a:pPr algn="r"/>
            <a:r>
              <a:rPr lang="uk-UA" sz="2000" b="1" dirty="0">
                <a:solidFill>
                  <a:srgbClr val="170CA8"/>
                </a:solidFill>
              </a:rPr>
              <a:t>  </a:t>
            </a:r>
            <a:r>
              <a:rPr lang="uk-UA" sz="2000" b="1" dirty="0" smtClean="0">
                <a:solidFill>
                  <a:srgbClr val="170CA8"/>
                </a:solidFill>
              </a:rPr>
              <a:t>член МАН Охтирського районного центру</a:t>
            </a:r>
          </a:p>
          <a:p>
            <a:pPr algn="r"/>
            <a:r>
              <a:rPr lang="uk-UA" sz="2000" b="1" dirty="0" smtClean="0">
                <a:solidFill>
                  <a:srgbClr val="170CA8"/>
                </a:solidFill>
              </a:rPr>
              <a:t> дитячої та юнацької творчості,</a:t>
            </a:r>
          </a:p>
          <a:p>
            <a:pPr algn="r"/>
            <a:r>
              <a:rPr lang="uk-UA" sz="2000" b="1" dirty="0" smtClean="0">
                <a:solidFill>
                  <a:srgbClr val="170CA8"/>
                </a:solidFill>
              </a:rPr>
              <a:t>учень 10 </a:t>
            </a:r>
            <a:r>
              <a:rPr lang="uk-UA" sz="2000" b="1" dirty="0">
                <a:solidFill>
                  <a:srgbClr val="170CA8"/>
                </a:solidFill>
              </a:rPr>
              <a:t>класу </a:t>
            </a:r>
            <a:r>
              <a:rPr lang="uk-UA" sz="2000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sz="2000" b="1" dirty="0">
                <a:solidFill>
                  <a:srgbClr val="170CA8"/>
                </a:solidFill>
              </a:rPr>
              <a:t> ЗОШ 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uk-UA" sz="2000" b="1" dirty="0" smtClean="0">
                <a:solidFill>
                  <a:srgbClr val="170CA8"/>
                </a:solidFill>
              </a:rPr>
              <a:t>І </a:t>
            </a:r>
            <a:r>
              <a:rPr lang="uk-UA" sz="2000" b="1" dirty="0">
                <a:solidFill>
                  <a:srgbClr val="170CA8"/>
                </a:solidFill>
              </a:rPr>
              <a:t>– ІІІ </a:t>
            </a:r>
            <a:r>
              <a:rPr lang="uk-UA" sz="2000" b="1" dirty="0" err="1">
                <a:solidFill>
                  <a:srgbClr val="170CA8"/>
                </a:solidFill>
              </a:rPr>
              <a:t>супенів</a:t>
            </a:r>
            <a:r>
              <a:rPr lang="uk-UA" sz="2000" b="1" dirty="0">
                <a:solidFill>
                  <a:srgbClr val="170CA8"/>
                </a:solidFill>
              </a:rPr>
              <a:t> </a:t>
            </a:r>
            <a:endParaRPr lang="uk-UA" sz="2000" b="1" dirty="0" smtClean="0">
              <a:solidFill>
                <a:srgbClr val="170CA8"/>
              </a:solidFill>
            </a:endParaRPr>
          </a:p>
          <a:p>
            <a:pPr algn="r"/>
            <a:r>
              <a:rPr lang="uk-UA" sz="2000" b="1" dirty="0" smtClean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sz="2000" b="1" dirty="0" err="1" smtClean="0">
                <a:solidFill>
                  <a:srgbClr val="170CA8"/>
                </a:solidFill>
              </a:rPr>
              <a:t>Пилипенка</a:t>
            </a:r>
            <a:endParaRPr lang="uk-UA" sz="2000" b="1" dirty="0" smtClean="0">
              <a:solidFill>
                <a:srgbClr val="170CA8"/>
              </a:solidFill>
            </a:endParaRPr>
          </a:p>
          <a:p>
            <a:pPr algn="r"/>
            <a:r>
              <a:rPr lang="uk-UA" sz="2000" b="1" dirty="0" smtClean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sz="2000" b="1" dirty="0">
              <a:solidFill>
                <a:srgbClr val="170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58348" y="116632"/>
            <a:ext cx="30781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Практичні дослідження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5" y="1095903"/>
            <a:ext cx="3663079" cy="24771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1" y="1060376"/>
            <a:ext cx="3745611" cy="25126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8" y="3879050"/>
            <a:ext cx="3659096" cy="25022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2" y="3879050"/>
            <a:ext cx="3745610" cy="25022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467380"/>
            <a:ext cx="2520280" cy="400110"/>
          </a:xfrm>
          <a:prstGeom prst="rect">
            <a:avLst/>
          </a:prstGeom>
          <a:solidFill>
            <a:srgbClr val="A8FA7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третій  день 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1871" y="116632"/>
            <a:ext cx="339212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Практичні дослідження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92696"/>
            <a:ext cx="2520280" cy="369332"/>
          </a:xfrm>
          <a:prstGeom prst="rect">
            <a:avLst/>
          </a:prstGeom>
          <a:solidFill>
            <a:srgbClr val="A8FA7A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сьомий  день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ергей\Desktop\Фото0447-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133"/>
            <a:ext cx="2592788" cy="31690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Фото04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3" b="13662"/>
          <a:stretch/>
        </p:blipFill>
        <p:spPr bwMode="auto">
          <a:xfrm>
            <a:off x="3347864" y="1628133"/>
            <a:ext cx="2528831" cy="31690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Фото0449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132"/>
            <a:ext cx="2520280" cy="31690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3" name="Заголовок 6"/>
          <p:cNvSpPr txBox="1">
            <a:spLocks/>
          </p:cNvSpPr>
          <p:nvPr/>
        </p:nvSpPr>
        <p:spPr bwMode="auto">
          <a:xfrm>
            <a:off x="5585638" y="169372"/>
            <a:ext cx="3343275" cy="427859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Практичні дослідження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0671" y="892602"/>
            <a:ext cx="6705600" cy="461665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FF0000"/>
                </a:solidFill>
              </a:rPr>
              <a:t>Практичні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дослідження</a:t>
            </a:r>
            <a:r>
              <a:rPr lang="ru-RU" dirty="0">
                <a:solidFill>
                  <a:srgbClr val="FF0000"/>
                </a:solidFill>
              </a:rPr>
              <a:t> тест-фактору - </a:t>
            </a:r>
            <a:r>
              <a:rPr lang="ru-RU" dirty="0" smtClean="0">
                <a:solidFill>
                  <a:srgbClr val="FF0000"/>
                </a:solidFill>
              </a:rPr>
              <a:t>вода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26120995"/>
              </p:ext>
            </p:extLst>
          </p:nvPr>
        </p:nvGraphicFramePr>
        <p:xfrm>
          <a:off x="563880" y="1651820"/>
          <a:ext cx="8016240" cy="47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7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3" name="Заголовок 6"/>
          <p:cNvSpPr txBox="1">
            <a:spLocks/>
          </p:cNvSpPr>
          <p:nvPr/>
        </p:nvSpPr>
        <p:spPr bwMode="auto">
          <a:xfrm>
            <a:off x="1451080" y="73586"/>
            <a:ext cx="6686550" cy="571500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Практичні дослідження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6371" y="834936"/>
            <a:ext cx="6855969" cy="461665"/>
          </a:xfrm>
          <a:prstGeom prst="rect">
            <a:avLst/>
          </a:prstGeom>
          <a:solidFill>
            <a:srgbClr val="9AE7F4"/>
          </a:solidFill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FF0000"/>
                </a:solidFill>
              </a:rPr>
              <a:t>Практичні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дослідження</a:t>
            </a:r>
            <a:r>
              <a:rPr lang="ru-RU" dirty="0">
                <a:solidFill>
                  <a:srgbClr val="FF0000"/>
                </a:solidFill>
              </a:rPr>
              <a:t> тест-фактору - </a:t>
            </a:r>
            <a:r>
              <a:rPr lang="ru-RU" dirty="0" smtClean="0">
                <a:solidFill>
                  <a:srgbClr val="FF0000"/>
                </a:solidFill>
              </a:rPr>
              <a:t>вода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1812884"/>
              </p:ext>
            </p:extLst>
          </p:nvPr>
        </p:nvGraphicFramePr>
        <p:xfrm>
          <a:off x="658240" y="1608267"/>
          <a:ext cx="7827519" cy="474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7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2938328" y="117011"/>
            <a:ext cx="3628441" cy="571500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Висновки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698" y="988566"/>
            <a:ext cx="8114064" cy="3477875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170CA8"/>
                </a:solidFill>
              </a:rPr>
              <a:t>1. </a:t>
            </a:r>
            <a:r>
              <a:rPr lang="ru-RU" sz="2000" b="1" dirty="0" err="1">
                <a:solidFill>
                  <a:srgbClr val="170CA8"/>
                </a:solidFill>
              </a:rPr>
              <a:t>Кількісним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показником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морфологічних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змін</a:t>
            </a:r>
            <a:r>
              <a:rPr lang="ru-RU" sz="2000" b="1" dirty="0">
                <a:solidFill>
                  <a:srgbClr val="170CA8"/>
                </a:solidFill>
              </a:rPr>
              <a:t> є </a:t>
            </a:r>
            <a:r>
              <a:rPr lang="ru-RU" sz="2000" b="1" dirty="0" err="1">
                <a:solidFill>
                  <a:srgbClr val="170CA8"/>
                </a:solidFill>
              </a:rPr>
              <a:t>показники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розміру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рослин</a:t>
            </a:r>
            <a:r>
              <a:rPr lang="ru-RU" sz="2000" b="1" dirty="0">
                <a:solidFill>
                  <a:srgbClr val="170CA8"/>
                </a:solidFill>
              </a:rPr>
              <a:t> та </a:t>
            </a:r>
            <a:r>
              <a:rPr lang="ru-RU" sz="2000" b="1" dirty="0" smtClean="0">
                <a:solidFill>
                  <a:srgbClr val="170CA8"/>
                </a:solidFill>
              </a:rPr>
              <a:t>приросту.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>
                <a:solidFill>
                  <a:srgbClr val="170CA8"/>
                </a:solidFill>
              </a:rPr>
              <a:t>2</a:t>
            </a:r>
            <a:r>
              <a:rPr lang="ru-RU" sz="2000" b="1" dirty="0" smtClean="0">
                <a:solidFill>
                  <a:srgbClr val="170CA8"/>
                </a:solidFill>
              </a:rPr>
              <a:t>. </a:t>
            </a:r>
            <a:r>
              <a:rPr lang="ru-RU" sz="2000" b="1" dirty="0" err="1" smtClean="0">
                <a:solidFill>
                  <a:srgbClr val="170CA8"/>
                </a:solidFill>
              </a:rPr>
              <a:t>Найкращі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показники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проростання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насіння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виявлено</a:t>
            </a:r>
            <a:r>
              <a:rPr lang="ru-RU" sz="2000" b="1" dirty="0" smtClean="0">
                <a:solidFill>
                  <a:srgbClr val="170CA8"/>
                </a:solidFill>
              </a:rPr>
              <a:t> у пробах № 2 (вода </a:t>
            </a:r>
            <a:r>
              <a:rPr lang="ru-RU" sz="2000" b="1" dirty="0" err="1" smtClean="0">
                <a:solidFill>
                  <a:srgbClr val="170CA8"/>
                </a:solidFill>
              </a:rPr>
              <a:t>водопровідна</a:t>
            </a:r>
            <a:r>
              <a:rPr lang="ru-RU" sz="2000" b="1" dirty="0" smtClean="0">
                <a:solidFill>
                  <a:srgbClr val="170CA8"/>
                </a:solidFill>
              </a:rPr>
              <a:t>) та № 1 (вода </a:t>
            </a:r>
            <a:r>
              <a:rPr lang="ru-RU" sz="2000" b="1" dirty="0" err="1" smtClean="0">
                <a:solidFill>
                  <a:srgbClr val="170CA8"/>
                </a:solidFill>
              </a:rPr>
              <a:t>дистильована</a:t>
            </a:r>
            <a:r>
              <a:rPr lang="ru-RU" sz="2000" b="1" dirty="0" smtClean="0">
                <a:solidFill>
                  <a:srgbClr val="170CA8"/>
                </a:solidFill>
              </a:rPr>
              <a:t>).  </a:t>
            </a:r>
            <a:r>
              <a:rPr lang="ru-RU" sz="2000" b="1" dirty="0" err="1" smtClean="0">
                <a:solidFill>
                  <a:srgbClr val="170CA8"/>
                </a:solidFill>
              </a:rPr>
              <a:t>Гарні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показники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дистиляту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можна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пояснити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тим</a:t>
            </a:r>
            <a:r>
              <a:rPr lang="ru-RU" sz="2000" b="1" dirty="0" smtClean="0">
                <a:solidFill>
                  <a:srgbClr val="170CA8"/>
                </a:solidFill>
              </a:rPr>
              <a:t>, </a:t>
            </a:r>
            <a:r>
              <a:rPr lang="ru-RU" sz="2000" b="1" dirty="0" err="1" smtClean="0">
                <a:solidFill>
                  <a:srgbClr val="170CA8"/>
                </a:solidFill>
              </a:rPr>
              <a:t>що</a:t>
            </a:r>
            <a:r>
              <a:rPr lang="ru-RU" sz="2000" b="1" dirty="0" smtClean="0">
                <a:solidFill>
                  <a:srgbClr val="170CA8"/>
                </a:solidFill>
              </a:rPr>
              <a:t> для </a:t>
            </a:r>
            <a:r>
              <a:rPr lang="ru-RU" sz="2000" b="1" dirty="0" err="1" smtClean="0">
                <a:solidFill>
                  <a:srgbClr val="170CA8"/>
                </a:solidFill>
              </a:rPr>
              <a:t>проростання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насіння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ендосперм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має</a:t>
            </a:r>
            <a:r>
              <a:rPr lang="ru-RU" sz="2000" b="1" dirty="0" smtClean="0">
                <a:solidFill>
                  <a:srgbClr val="170CA8"/>
                </a:solidFill>
              </a:rPr>
              <a:t> запас </a:t>
            </a:r>
            <a:r>
              <a:rPr lang="ru-RU" sz="2000" b="1" dirty="0" err="1" smtClean="0">
                <a:solidFill>
                  <a:srgbClr val="170CA8"/>
                </a:solidFill>
              </a:rPr>
              <a:t>поживних</a:t>
            </a:r>
            <a:r>
              <a:rPr lang="ru-RU" sz="2000" b="1" dirty="0" smtClean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речовин</a:t>
            </a:r>
            <a:r>
              <a:rPr lang="ru-RU" sz="2000" b="1" dirty="0" smtClean="0">
                <a:solidFill>
                  <a:srgbClr val="170CA8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170CA8"/>
                </a:solidFill>
              </a:rPr>
              <a:t>3. Проба води № 4 (річкова) має сліди техногенного навантаження.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170CA8"/>
                </a:solidFill>
              </a:rPr>
              <a:t>4. Проба води № 5 (колодязна)  має підвищену твердість – після її кип’ятіння утворюється накип.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170CA8"/>
                </a:solidFill>
              </a:rPr>
              <a:t>5. Фітотоксичний ефект переважає у пробі № 2 (вода водопровідна), що вказує на якісну </a:t>
            </a:r>
            <a:r>
              <a:rPr lang="uk-UA" sz="2000" b="1" dirty="0" err="1" smtClean="0">
                <a:solidFill>
                  <a:srgbClr val="170CA8"/>
                </a:solidFill>
              </a:rPr>
              <a:t>водопідготовку</a:t>
            </a:r>
            <a:r>
              <a:rPr lang="uk-UA" sz="2000" b="1" dirty="0" smtClean="0">
                <a:solidFill>
                  <a:srgbClr val="170CA8"/>
                </a:solidFill>
              </a:rPr>
              <a:t>.</a:t>
            </a:r>
          </a:p>
        </p:txBody>
      </p:sp>
      <p:pic>
        <p:nvPicPr>
          <p:cNvPr id="1029" name="Picture 5" descr="G:\Крес-салат фото\IMG_25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33696" r="22006" b="19972"/>
          <a:stretch/>
        </p:blipFill>
        <p:spPr bwMode="auto">
          <a:xfrm>
            <a:off x="1861311" y="4936125"/>
            <a:ext cx="2891238" cy="17605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Крес-салат фото\IMG_25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3" t="14445" r="44070" b="34444"/>
          <a:stretch/>
        </p:blipFill>
        <p:spPr bwMode="auto">
          <a:xfrm>
            <a:off x="5212080" y="4936125"/>
            <a:ext cx="2987040" cy="17605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2926079" y="155538"/>
            <a:ext cx="3056741" cy="571500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Висновки</a:t>
            </a:r>
            <a:endParaRPr lang="ru-RU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522" y="884685"/>
            <a:ext cx="7829299" cy="3139321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200" b="1" dirty="0">
                <a:solidFill>
                  <a:srgbClr val="170CA8"/>
                </a:solidFill>
              </a:rPr>
              <a:t>6</a:t>
            </a:r>
            <a:r>
              <a:rPr lang="uk-UA" sz="2200" b="1" dirty="0" smtClean="0">
                <a:solidFill>
                  <a:srgbClr val="170CA8"/>
                </a:solidFill>
              </a:rPr>
              <a:t>. Виявлено </a:t>
            </a:r>
            <a:r>
              <a:rPr lang="uk-UA" sz="2200" b="1" dirty="0">
                <a:solidFill>
                  <a:srgbClr val="170CA8"/>
                </a:solidFill>
              </a:rPr>
              <a:t>реакцію </a:t>
            </a:r>
            <a:r>
              <a:rPr lang="uk-UA" sz="2200" b="1" dirty="0" smtClean="0">
                <a:solidFill>
                  <a:srgbClr val="170CA8"/>
                </a:solidFill>
              </a:rPr>
              <a:t>крес-салату </a:t>
            </a:r>
            <a:r>
              <a:rPr lang="uk-UA" sz="2200" b="1" dirty="0">
                <a:solidFill>
                  <a:srgbClr val="170CA8"/>
                </a:solidFill>
              </a:rPr>
              <a:t>на надлишковий вміст металів:</a:t>
            </a:r>
            <a:endParaRPr lang="ru-RU" sz="2200" b="1" dirty="0">
              <a:solidFill>
                <a:srgbClr val="170CA8"/>
              </a:solidFill>
            </a:endParaRPr>
          </a:p>
          <a:p>
            <a:r>
              <a:rPr lang="uk-UA" sz="2200" b="1" dirty="0" smtClean="0">
                <a:solidFill>
                  <a:srgbClr val="170CA8"/>
                </a:solidFill>
              </a:rPr>
              <a:t>     - </a:t>
            </a:r>
            <a:r>
              <a:rPr lang="uk-UA" sz="2200" b="1" dirty="0">
                <a:solidFill>
                  <a:srgbClr val="170CA8"/>
                </a:solidFill>
              </a:rPr>
              <a:t>міді - хлороз (пожовтіння) листків, пагонів, </a:t>
            </a:r>
            <a:endParaRPr lang="ru-RU" sz="2200" b="1" dirty="0">
              <a:solidFill>
                <a:srgbClr val="170CA8"/>
              </a:solidFill>
            </a:endParaRPr>
          </a:p>
          <a:p>
            <a:r>
              <a:rPr lang="uk-UA" sz="2200" b="1" dirty="0" smtClean="0">
                <a:solidFill>
                  <a:srgbClr val="170CA8"/>
                </a:solidFill>
              </a:rPr>
              <a:t>     - </a:t>
            </a:r>
            <a:r>
              <a:rPr lang="uk-UA" sz="2200" b="1" dirty="0">
                <a:solidFill>
                  <a:srgbClr val="170CA8"/>
                </a:solidFill>
              </a:rPr>
              <a:t>марганцю – хлороз та некроз, зморшкуватість молодих </a:t>
            </a:r>
            <a:r>
              <a:rPr lang="uk-UA" sz="2200" b="1" dirty="0" smtClean="0">
                <a:solidFill>
                  <a:srgbClr val="170CA8"/>
                </a:solidFill>
              </a:rPr>
              <a:t>листків по краям листової пластини, </a:t>
            </a:r>
            <a:endParaRPr lang="ru-RU" sz="2200" b="1" dirty="0">
              <a:solidFill>
                <a:srgbClr val="170CA8"/>
              </a:solidFill>
            </a:endParaRPr>
          </a:p>
          <a:p>
            <a:r>
              <a:rPr lang="uk-UA" sz="2200" b="1" dirty="0" smtClean="0">
                <a:solidFill>
                  <a:srgbClr val="170CA8"/>
                </a:solidFill>
              </a:rPr>
              <a:t>     - </a:t>
            </a:r>
            <a:r>
              <a:rPr lang="uk-UA" sz="2200" b="1" dirty="0">
                <a:solidFill>
                  <a:srgbClr val="170CA8"/>
                </a:solidFill>
              </a:rPr>
              <a:t>цинку – відмирання верхівкових бруньок, забарвлення жилок </a:t>
            </a:r>
            <a:r>
              <a:rPr lang="uk-UA" sz="2200" b="1" dirty="0" smtClean="0">
                <a:solidFill>
                  <a:srgbClr val="170CA8"/>
                </a:solidFill>
              </a:rPr>
              <a:t>у рожевий </a:t>
            </a:r>
            <a:r>
              <a:rPr lang="uk-UA" sz="2200" b="1" dirty="0">
                <a:solidFill>
                  <a:srgbClr val="170CA8"/>
                </a:solidFill>
              </a:rPr>
              <a:t>колір,</a:t>
            </a:r>
            <a:endParaRPr lang="ru-RU" sz="2200" b="1" dirty="0">
              <a:solidFill>
                <a:srgbClr val="170CA8"/>
              </a:solidFill>
            </a:endParaRPr>
          </a:p>
          <a:p>
            <a:r>
              <a:rPr lang="uk-UA" sz="2200" b="1" dirty="0" smtClean="0">
                <a:solidFill>
                  <a:srgbClr val="170CA8"/>
                </a:solidFill>
              </a:rPr>
              <a:t>     - </a:t>
            </a:r>
            <a:r>
              <a:rPr lang="uk-UA" sz="2200" b="1" dirty="0">
                <a:solidFill>
                  <a:srgbClr val="170CA8"/>
                </a:solidFill>
              </a:rPr>
              <a:t>заліза – хлороз листків, при якому жилки залишаються </a:t>
            </a:r>
            <a:endParaRPr lang="uk-UA" sz="2200" b="1" dirty="0" smtClean="0">
              <a:solidFill>
                <a:srgbClr val="170CA8"/>
              </a:solidFill>
            </a:endParaRPr>
          </a:p>
          <a:p>
            <a:r>
              <a:rPr lang="uk-UA" sz="2200" b="1" dirty="0">
                <a:solidFill>
                  <a:srgbClr val="170CA8"/>
                </a:solidFill>
              </a:rPr>
              <a:t> </a:t>
            </a:r>
            <a:r>
              <a:rPr lang="uk-UA" sz="2200" b="1" dirty="0" smtClean="0">
                <a:solidFill>
                  <a:srgbClr val="170CA8"/>
                </a:solidFill>
              </a:rPr>
              <a:t>    зеленими</a:t>
            </a:r>
            <a:r>
              <a:rPr lang="uk-UA" sz="2200" b="1" dirty="0">
                <a:solidFill>
                  <a:srgbClr val="170CA8"/>
                </a:solidFill>
              </a:rPr>
              <a:t>, </a:t>
            </a:r>
            <a:r>
              <a:rPr lang="uk-UA" sz="2200" b="1" dirty="0" smtClean="0">
                <a:solidFill>
                  <a:srgbClr val="170CA8"/>
                </a:solidFill>
              </a:rPr>
              <a:t>побіління </a:t>
            </a:r>
            <a:r>
              <a:rPr lang="uk-UA" sz="2200" b="1" dirty="0">
                <a:solidFill>
                  <a:srgbClr val="170CA8"/>
                </a:solidFill>
              </a:rPr>
              <a:t>листка</a:t>
            </a:r>
            <a:r>
              <a:rPr lang="uk-UA" sz="2200" b="1" dirty="0" smtClean="0">
                <a:solidFill>
                  <a:srgbClr val="170CA8"/>
                </a:solidFill>
              </a:rPr>
              <a:t>.</a:t>
            </a:r>
            <a:endParaRPr lang="ru-RU" sz="2200" b="1" dirty="0">
              <a:solidFill>
                <a:srgbClr val="170CA8"/>
              </a:solidFill>
            </a:endParaRPr>
          </a:p>
        </p:txBody>
      </p:sp>
      <p:pic>
        <p:nvPicPr>
          <p:cNvPr id="2050" name="Picture 2" descr="G:\Крес-салат фото\IMG_25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97" t="53345" r="18284" b="3481"/>
          <a:stretch/>
        </p:blipFill>
        <p:spPr bwMode="auto">
          <a:xfrm>
            <a:off x="1386842" y="4432990"/>
            <a:ext cx="2042158" cy="21005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3" descr="101125_142049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11727"/>
          <a:stretch/>
        </p:blipFill>
        <p:spPr>
          <a:xfrm>
            <a:off x="5054132" y="4634807"/>
            <a:ext cx="3539453" cy="155263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90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2652649" y="231066"/>
            <a:ext cx="3838702" cy="571500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Висновки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722" y="1439899"/>
            <a:ext cx="7956597" cy="2462213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170CA8"/>
                </a:solidFill>
              </a:rPr>
              <a:t>7. Солона </a:t>
            </a:r>
            <a:r>
              <a:rPr lang="ru-RU" sz="2200" b="1" dirty="0">
                <a:solidFill>
                  <a:srgbClr val="170CA8"/>
                </a:solidFill>
              </a:rPr>
              <a:t>вода (</a:t>
            </a:r>
            <a:r>
              <a:rPr lang="ru-RU" sz="2200" b="1" dirty="0" err="1">
                <a:solidFill>
                  <a:srgbClr val="170CA8"/>
                </a:solidFill>
              </a:rPr>
              <a:t>фізіологічний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розчин</a:t>
            </a:r>
            <a:r>
              <a:rPr lang="ru-RU" sz="2200" b="1" dirty="0">
                <a:solidFill>
                  <a:srgbClr val="170CA8"/>
                </a:solidFill>
              </a:rPr>
              <a:t>) </a:t>
            </a:r>
            <a:r>
              <a:rPr lang="ru-RU" sz="2200" b="1" dirty="0" err="1">
                <a:solidFill>
                  <a:srgbClr val="170CA8"/>
                </a:solidFill>
              </a:rPr>
              <a:t>непридатна</a:t>
            </a:r>
            <a:r>
              <a:rPr lang="ru-RU" sz="2200" b="1" dirty="0">
                <a:solidFill>
                  <a:srgbClr val="170CA8"/>
                </a:solidFill>
              </a:rPr>
              <a:t> для поливу </a:t>
            </a:r>
            <a:r>
              <a:rPr lang="ru-RU" sz="2200" b="1" dirty="0" err="1" smtClean="0">
                <a:solidFill>
                  <a:srgbClr val="170CA8"/>
                </a:solidFill>
              </a:rPr>
              <a:t>рослин</a:t>
            </a:r>
            <a:r>
              <a:rPr lang="ru-RU" sz="2200" b="1" dirty="0" smtClean="0">
                <a:solidFill>
                  <a:srgbClr val="170CA8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170CA8"/>
                </a:solidFill>
              </a:rPr>
              <a:t>8. </a:t>
            </a:r>
            <a:r>
              <a:rPr lang="ru-RU" sz="2200" b="1" dirty="0" err="1" smtClean="0">
                <a:solidFill>
                  <a:srgbClr val="170CA8"/>
                </a:solidFill>
              </a:rPr>
              <a:t>Найкращі</a:t>
            </a:r>
            <a:r>
              <a:rPr lang="ru-RU" sz="2200" b="1" dirty="0" smtClean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показники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має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водопроводна</a:t>
            </a:r>
            <a:r>
              <a:rPr lang="ru-RU" sz="2200" b="1" dirty="0">
                <a:solidFill>
                  <a:srgbClr val="170CA8"/>
                </a:solidFill>
              </a:rPr>
              <a:t> вода – </a:t>
            </a:r>
            <a:r>
              <a:rPr lang="ru-RU" sz="22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200" b="1" dirty="0">
                <a:solidFill>
                  <a:srgbClr val="170CA8"/>
                </a:solidFill>
              </a:rPr>
              <a:t> – </a:t>
            </a:r>
            <a:r>
              <a:rPr lang="ru-RU" sz="2200" b="1" dirty="0" smtClean="0">
                <a:solidFill>
                  <a:srgbClr val="170CA8"/>
                </a:solidFill>
              </a:rPr>
              <a:t>95%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170CA8"/>
                </a:solidFill>
              </a:rPr>
              <a:t>9. Великий </a:t>
            </a:r>
            <a:r>
              <a:rPr lang="ru-RU" sz="2200" b="1" dirty="0" err="1">
                <a:solidFill>
                  <a:srgbClr val="170CA8"/>
                </a:solidFill>
              </a:rPr>
              <a:t>вплив</a:t>
            </a:r>
            <a:r>
              <a:rPr lang="ru-RU" sz="2200" b="1" dirty="0">
                <a:solidFill>
                  <a:srgbClr val="170CA8"/>
                </a:solidFill>
              </a:rPr>
              <a:t> на </a:t>
            </a:r>
            <a:r>
              <a:rPr lang="ru-RU" sz="22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насіння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має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кислотність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smtClean="0">
                <a:solidFill>
                  <a:srgbClr val="170CA8"/>
                </a:solidFill>
              </a:rPr>
              <a:t>води</a:t>
            </a:r>
            <a:r>
              <a:rPr lang="ru-RU" sz="2200" b="1" dirty="0">
                <a:solidFill>
                  <a:srgbClr val="170CA8"/>
                </a:solidFill>
              </a:rPr>
              <a:t>. </a:t>
            </a:r>
            <a:r>
              <a:rPr lang="ru-RU" sz="2200" b="1" dirty="0" err="1" smtClean="0">
                <a:solidFill>
                  <a:srgbClr val="170CA8"/>
                </a:solidFill>
              </a:rPr>
              <a:t>Найменший</a:t>
            </a:r>
            <a:r>
              <a:rPr lang="ru-RU" sz="2200" b="1" dirty="0" smtClean="0">
                <a:solidFill>
                  <a:srgbClr val="170CA8"/>
                </a:solidFill>
              </a:rPr>
              <a:t> </a:t>
            </a:r>
            <a:r>
              <a:rPr lang="ru-RU" sz="2200" b="1" dirty="0" err="1" smtClean="0">
                <a:solidFill>
                  <a:srgbClr val="170CA8"/>
                </a:solidFill>
              </a:rPr>
              <a:t>показник</a:t>
            </a:r>
            <a:r>
              <a:rPr lang="ru-RU" sz="2200" b="1" dirty="0" smtClean="0">
                <a:solidFill>
                  <a:srgbClr val="170CA8"/>
                </a:solidFill>
              </a:rPr>
              <a:t> рН </a:t>
            </a:r>
            <a:r>
              <a:rPr lang="ru-RU" sz="2200" b="1" dirty="0" err="1" smtClean="0">
                <a:solidFill>
                  <a:srgbClr val="170CA8"/>
                </a:solidFill>
              </a:rPr>
              <a:t>має</a:t>
            </a:r>
            <a:r>
              <a:rPr lang="ru-RU" sz="2200" b="1" dirty="0" smtClean="0">
                <a:solidFill>
                  <a:srgbClr val="170CA8"/>
                </a:solidFill>
              </a:rPr>
              <a:t> проба № </a:t>
            </a:r>
            <a:r>
              <a:rPr lang="ru-RU" sz="2200" b="1" dirty="0">
                <a:solidFill>
                  <a:srgbClr val="170CA8"/>
                </a:solidFill>
              </a:rPr>
              <a:t>5 </a:t>
            </a:r>
            <a:r>
              <a:rPr lang="ru-RU" sz="2200" b="1" dirty="0" smtClean="0">
                <a:solidFill>
                  <a:srgbClr val="170CA8"/>
                </a:solidFill>
              </a:rPr>
              <a:t>(вода </a:t>
            </a:r>
            <a:r>
              <a:rPr lang="ru-RU" sz="2200" b="1" dirty="0" err="1" smtClean="0">
                <a:solidFill>
                  <a:srgbClr val="170CA8"/>
                </a:solidFill>
              </a:rPr>
              <a:t>колодязьна</a:t>
            </a:r>
            <a:r>
              <a:rPr lang="ru-RU" sz="2200" b="1" dirty="0" smtClean="0">
                <a:solidFill>
                  <a:srgbClr val="170CA8"/>
                </a:solidFill>
              </a:rPr>
              <a:t>). </a:t>
            </a:r>
            <a:endParaRPr lang="ru-RU" sz="2200" b="1" dirty="0">
              <a:solidFill>
                <a:srgbClr val="170CA8"/>
              </a:solidFill>
            </a:endParaRPr>
          </a:p>
        </p:txBody>
      </p:sp>
      <p:pic>
        <p:nvPicPr>
          <p:cNvPr id="5" name="Рисунок 3" descr="C:\Users\Леха\Desktop\DSCN2036ккккккк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4680" r="56052" b="65782"/>
          <a:stretch/>
        </p:blipFill>
        <p:spPr bwMode="auto">
          <a:xfrm>
            <a:off x="7073525" y="4674759"/>
            <a:ext cx="1576295" cy="1242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C:\Users\Леха\Desktop\DSCN20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00"/>
          <a:stretch/>
        </p:blipFill>
        <p:spPr bwMode="auto">
          <a:xfrm>
            <a:off x="1321316" y="4427673"/>
            <a:ext cx="3205853" cy="1736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AE7F4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4628" y="3221477"/>
            <a:ext cx="5163670" cy="646331"/>
          </a:xfrm>
          <a:prstGeom prst="rect">
            <a:avLst/>
          </a:prstGeom>
          <a:solidFill>
            <a:srgbClr val="9AE7F4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D:\ФОТО\МАН фото\Химия Юра\Фото041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65"/>
          <a:stretch/>
        </p:blipFill>
        <p:spPr bwMode="auto">
          <a:xfrm>
            <a:off x="292100" y="239662"/>
            <a:ext cx="3441700" cy="26060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84" descr="D:\ФОТО\я\10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47" y="1687462"/>
            <a:ext cx="2534126" cy="3735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660" y="3017520"/>
            <a:ext cx="5163820" cy="1785104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sz="2000" b="1" dirty="0">
                <a:solidFill>
                  <a:srgbClr val="170CA8"/>
                </a:solidFill>
              </a:rPr>
              <a:t>Кириленко Юрій Васильович</a:t>
            </a:r>
            <a:r>
              <a:rPr lang="uk-UA" b="1" dirty="0">
                <a:solidFill>
                  <a:srgbClr val="170CA8"/>
                </a:solidFill>
              </a:rPr>
              <a:t>,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 член МАН Охтирського районного центру</a:t>
            </a: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дитячої та юнацької творчості,</a:t>
            </a: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учень 10 класу </a:t>
            </a:r>
            <a:r>
              <a:rPr lang="uk-UA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b="1" dirty="0">
                <a:solidFill>
                  <a:srgbClr val="170CA8"/>
                </a:solidFill>
              </a:rPr>
              <a:t> ЗОШ 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uk-UA" b="1" dirty="0">
                <a:solidFill>
                  <a:srgbClr val="170CA8"/>
                </a:solidFill>
              </a:rPr>
              <a:t>І – ІІІ </a:t>
            </a:r>
            <a:r>
              <a:rPr lang="uk-UA" b="1" dirty="0" err="1">
                <a:solidFill>
                  <a:srgbClr val="170CA8"/>
                </a:solidFill>
              </a:rPr>
              <a:t>супенів</a:t>
            </a:r>
            <a:r>
              <a:rPr lang="uk-UA" b="1" dirty="0">
                <a:solidFill>
                  <a:srgbClr val="170CA8"/>
                </a:solidFill>
              </a:rPr>
              <a:t> </a:t>
            </a: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b="1" dirty="0" err="1">
                <a:solidFill>
                  <a:srgbClr val="170CA8"/>
                </a:solidFill>
              </a:rPr>
              <a:t>Пилипенка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b="1" dirty="0">
              <a:solidFill>
                <a:srgbClr val="170CA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0158" y="5565934"/>
            <a:ext cx="6535421" cy="1231106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b="1" dirty="0" smtClean="0">
                <a:solidFill>
                  <a:srgbClr val="170CA8"/>
                </a:solidFill>
              </a:rPr>
              <a:t>Керівник </a:t>
            </a:r>
            <a:r>
              <a:rPr lang="uk-UA" sz="2000" b="1" dirty="0" smtClean="0">
                <a:solidFill>
                  <a:srgbClr val="170CA8"/>
                </a:solidFill>
              </a:rPr>
              <a:t>Михайленко Ірина Володимирівна</a:t>
            </a:r>
            <a:r>
              <a:rPr lang="uk-UA" b="1" dirty="0" smtClean="0">
                <a:solidFill>
                  <a:srgbClr val="170CA8"/>
                </a:solidFill>
              </a:rPr>
              <a:t>,</a:t>
            </a:r>
            <a:endParaRPr lang="ru-RU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  </a:t>
            </a:r>
            <a:r>
              <a:rPr lang="uk-UA" b="1" dirty="0" smtClean="0">
                <a:solidFill>
                  <a:srgbClr val="170CA8"/>
                </a:solidFill>
              </a:rPr>
              <a:t>вчитель хімії та біології  </a:t>
            </a:r>
            <a:r>
              <a:rPr lang="uk-UA" b="1" dirty="0" err="1">
                <a:solidFill>
                  <a:srgbClr val="170CA8"/>
                </a:solidFill>
              </a:rPr>
              <a:t>Чернеччинської</a:t>
            </a:r>
            <a:r>
              <a:rPr lang="uk-UA" b="1" dirty="0">
                <a:solidFill>
                  <a:srgbClr val="170CA8"/>
                </a:solidFill>
              </a:rPr>
              <a:t> ЗОШ 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uk-UA" b="1" dirty="0">
                <a:solidFill>
                  <a:srgbClr val="170CA8"/>
                </a:solidFill>
              </a:rPr>
              <a:t>І – </a:t>
            </a:r>
            <a:r>
              <a:rPr lang="uk-UA" b="1" dirty="0" smtClean="0">
                <a:solidFill>
                  <a:srgbClr val="170CA8"/>
                </a:solidFill>
              </a:rPr>
              <a:t>ІІІ </a:t>
            </a:r>
            <a:r>
              <a:rPr lang="uk-UA" b="1" dirty="0" err="1" smtClean="0">
                <a:solidFill>
                  <a:srgbClr val="170CA8"/>
                </a:solidFill>
              </a:rPr>
              <a:t>супенів</a:t>
            </a:r>
            <a:r>
              <a:rPr lang="uk-UA" b="1" dirty="0" smtClean="0">
                <a:solidFill>
                  <a:srgbClr val="170CA8"/>
                </a:solidFill>
              </a:rPr>
              <a:t> 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ім. Героя Радянського Союзу М.В.</a:t>
            </a:r>
            <a:r>
              <a:rPr lang="uk-UA" b="1" dirty="0" err="1">
                <a:solidFill>
                  <a:srgbClr val="170CA8"/>
                </a:solidFill>
              </a:rPr>
              <a:t>Пилипенка</a:t>
            </a:r>
            <a:endParaRPr lang="uk-UA" b="1" dirty="0">
              <a:solidFill>
                <a:srgbClr val="170CA8"/>
              </a:solidFill>
            </a:endParaRPr>
          </a:p>
          <a:p>
            <a:pPr algn="r"/>
            <a:r>
              <a:rPr lang="uk-UA" b="1" dirty="0">
                <a:solidFill>
                  <a:srgbClr val="170CA8"/>
                </a:solidFill>
              </a:rPr>
              <a:t>Охтирського району Сумської області. </a:t>
            </a:r>
            <a:endParaRPr lang="ru-RU" b="1" dirty="0">
              <a:solidFill>
                <a:srgbClr val="170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0538" y="505122"/>
            <a:ext cx="6601975" cy="5170646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srgbClr val="FFFF00"/>
                </a:solidFill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</a:rPr>
              <a:t>                                  </a:t>
            </a:r>
            <a:r>
              <a:rPr lang="uk-UA" sz="2200" b="1" dirty="0" smtClean="0">
                <a:solidFill>
                  <a:srgbClr val="FF0000"/>
                </a:solidFill>
              </a:rPr>
              <a:t>Мета дослідження: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170CA8"/>
                </a:solidFill>
              </a:rPr>
              <a:t>-     </a:t>
            </a:r>
            <a:r>
              <a:rPr lang="uk-UA" sz="2200" b="1" dirty="0" smtClean="0">
                <a:solidFill>
                  <a:srgbClr val="170CA8"/>
                </a:solidFill>
              </a:rPr>
              <a:t>з’ясувати ефективність методу </a:t>
            </a:r>
            <a:r>
              <a:rPr lang="uk-UA" sz="2200" b="1" dirty="0" err="1" smtClean="0">
                <a:solidFill>
                  <a:srgbClr val="170CA8"/>
                </a:solidFill>
              </a:rPr>
              <a:t>біотестування</a:t>
            </a:r>
            <a:r>
              <a:rPr lang="uk-UA" sz="2200" b="1" dirty="0" smtClean="0">
                <a:solidFill>
                  <a:srgbClr val="170CA8"/>
                </a:solidFill>
              </a:rPr>
              <a:t>,</a:t>
            </a:r>
            <a:endParaRPr lang="ru-RU" sz="2200" b="1" dirty="0" smtClean="0">
              <a:solidFill>
                <a:srgbClr val="170CA8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170CA8"/>
                </a:solidFill>
              </a:rPr>
              <a:t>визначити </a:t>
            </a:r>
            <a:r>
              <a:rPr lang="uk-UA" sz="2200" b="1" dirty="0">
                <a:solidFill>
                  <a:srgbClr val="170CA8"/>
                </a:solidFill>
              </a:rPr>
              <a:t>якість </a:t>
            </a:r>
            <a:r>
              <a:rPr lang="uk-UA" sz="2200" b="1" dirty="0" smtClean="0">
                <a:solidFill>
                  <a:srgbClr val="170CA8"/>
                </a:solidFill>
              </a:rPr>
              <a:t>води </a:t>
            </a:r>
            <a:r>
              <a:rPr lang="uk-UA" sz="2200" b="1" dirty="0">
                <a:solidFill>
                  <a:srgbClr val="170CA8"/>
                </a:solidFill>
              </a:rPr>
              <a:t>на основі порівняння реакції </a:t>
            </a:r>
            <a:r>
              <a:rPr lang="uk-UA" sz="2200" b="1" dirty="0" smtClean="0">
                <a:solidFill>
                  <a:srgbClr val="170CA8"/>
                </a:solidFill>
              </a:rPr>
              <a:t>тест-рослин</a:t>
            </a:r>
            <a:r>
              <a:rPr lang="uk-UA" sz="2200" b="1" dirty="0">
                <a:solidFill>
                  <a:srgbClr val="170CA8"/>
                </a:solidFill>
              </a:rPr>
              <a:t>, їхніх морфологічних та фізіологічних </a:t>
            </a:r>
            <a:r>
              <a:rPr lang="uk-UA" sz="2200" b="1" dirty="0" smtClean="0">
                <a:solidFill>
                  <a:srgbClr val="170CA8"/>
                </a:solidFill>
              </a:rPr>
              <a:t>особливостей,</a:t>
            </a:r>
            <a:endParaRPr lang="ru-RU" sz="2200" b="1" dirty="0">
              <a:solidFill>
                <a:srgbClr val="170CA8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170CA8"/>
                </a:solidFill>
              </a:rPr>
              <a:t>визначити </a:t>
            </a:r>
            <a:r>
              <a:rPr lang="uk-UA" sz="2200" b="1" dirty="0">
                <a:solidFill>
                  <a:srgbClr val="170CA8"/>
                </a:solidFill>
              </a:rPr>
              <a:t>на окремих ділянках рівень забруднення </a:t>
            </a:r>
            <a:r>
              <a:rPr lang="uk-UA" sz="2200" b="1" dirty="0" smtClean="0">
                <a:solidFill>
                  <a:srgbClr val="170CA8"/>
                </a:solidFill>
              </a:rPr>
              <a:t>води кислотними оксидами.</a:t>
            </a:r>
            <a:endParaRPr lang="uk-UA" sz="2200" dirty="0" smtClean="0">
              <a:solidFill>
                <a:srgbClr val="170CA8"/>
              </a:solidFill>
            </a:endParaRPr>
          </a:p>
          <a:p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</a:t>
            </a:r>
            <a:r>
              <a:rPr lang="uk-UA" sz="2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 Дослідницькі </a:t>
            </a:r>
            <a:r>
              <a:rPr lang="uk-UA" sz="2200" b="1" dirty="0">
                <a:solidFill>
                  <a:srgbClr val="FF0000"/>
                </a:solidFill>
              </a:rPr>
              <a:t>завдання:</a:t>
            </a:r>
            <a:endParaRPr lang="ru-RU" sz="22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170CA8"/>
                </a:solidFill>
              </a:rPr>
              <a:t>проаналізувати </a:t>
            </a:r>
            <a:r>
              <a:rPr lang="uk-UA" sz="2200" b="1" dirty="0">
                <a:solidFill>
                  <a:srgbClr val="170CA8"/>
                </a:solidFill>
              </a:rPr>
              <a:t>вплив </a:t>
            </a:r>
            <a:r>
              <a:rPr lang="uk-UA" sz="2200" b="1" dirty="0" err="1">
                <a:solidFill>
                  <a:srgbClr val="170CA8"/>
                </a:solidFill>
              </a:rPr>
              <a:t>полютантів</a:t>
            </a:r>
            <a:r>
              <a:rPr lang="uk-UA" sz="2200" b="1" dirty="0">
                <a:solidFill>
                  <a:srgbClr val="170CA8"/>
                </a:solidFill>
              </a:rPr>
              <a:t> на </a:t>
            </a:r>
            <a:r>
              <a:rPr lang="uk-UA" sz="2200" b="1" dirty="0" smtClean="0">
                <a:solidFill>
                  <a:srgbClr val="170CA8"/>
                </a:solidFill>
              </a:rPr>
              <a:t>фізіологію</a:t>
            </a:r>
          </a:p>
          <a:p>
            <a:pPr lvl="0"/>
            <a:r>
              <a:rPr lang="uk-UA" sz="2200" b="1" dirty="0">
                <a:solidFill>
                  <a:srgbClr val="170CA8"/>
                </a:solidFill>
              </a:rPr>
              <a:t> </a:t>
            </a:r>
            <a:r>
              <a:rPr lang="uk-UA" sz="2200" b="1" dirty="0" smtClean="0">
                <a:solidFill>
                  <a:srgbClr val="170CA8"/>
                </a:solidFill>
              </a:rPr>
              <a:t>     </a:t>
            </a:r>
            <a:r>
              <a:rPr lang="uk-UA" sz="2200" b="1" dirty="0">
                <a:solidFill>
                  <a:srgbClr val="170CA8"/>
                </a:solidFill>
              </a:rPr>
              <a:t>та </a:t>
            </a:r>
            <a:r>
              <a:rPr lang="uk-UA" sz="2200" b="1" dirty="0" smtClean="0">
                <a:solidFill>
                  <a:srgbClr val="170CA8"/>
                </a:solidFill>
              </a:rPr>
              <a:t>морфологію  тест-об’єкту,</a:t>
            </a:r>
            <a:endParaRPr lang="ru-RU" sz="2200" b="1" dirty="0">
              <a:solidFill>
                <a:srgbClr val="170CA8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170CA8"/>
                </a:solidFill>
              </a:rPr>
              <a:t>довести </a:t>
            </a:r>
            <a:r>
              <a:rPr lang="uk-UA" sz="2200" b="1" dirty="0">
                <a:solidFill>
                  <a:srgbClr val="170CA8"/>
                </a:solidFill>
              </a:rPr>
              <a:t>ефективність </a:t>
            </a:r>
            <a:r>
              <a:rPr lang="uk-UA" sz="2200" b="1" dirty="0" err="1">
                <a:solidFill>
                  <a:srgbClr val="170CA8"/>
                </a:solidFill>
              </a:rPr>
              <a:t>біотестування</a:t>
            </a:r>
            <a:r>
              <a:rPr lang="uk-UA" sz="2200" b="1" dirty="0">
                <a:solidFill>
                  <a:srgbClr val="170CA8"/>
                </a:solidFill>
              </a:rPr>
              <a:t> </a:t>
            </a:r>
            <a:r>
              <a:rPr lang="uk-UA" sz="2200" b="1" dirty="0" smtClean="0">
                <a:solidFill>
                  <a:srgbClr val="170CA8"/>
                </a:solidFill>
              </a:rPr>
              <a:t>як доступного </a:t>
            </a:r>
            <a:r>
              <a:rPr lang="uk-UA" sz="2200" b="1" dirty="0">
                <a:solidFill>
                  <a:srgbClr val="170CA8"/>
                </a:solidFill>
              </a:rPr>
              <a:t>та </a:t>
            </a:r>
            <a:r>
              <a:rPr lang="uk-UA" sz="2200" b="1" dirty="0" smtClean="0">
                <a:solidFill>
                  <a:srgbClr val="170CA8"/>
                </a:solidFill>
              </a:rPr>
              <a:t>економного методу </a:t>
            </a:r>
            <a:r>
              <a:rPr lang="uk-UA" sz="2200" b="1" dirty="0">
                <a:solidFill>
                  <a:srgbClr val="170CA8"/>
                </a:solidFill>
              </a:rPr>
              <a:t>для визначення </a:t>
            </a:r>
            <a:r>
              <a:rPr lang="uk-UA" sz="2200" b="1" dirty="0" err="1" smtClean="0">
                <a:solidFill>
                  <a:srgbClr val="170CA8"/>
                </a:solidFill>
              </a:rPr>
              <a:t>полютантів</a:t>
            </a:r>
            <a:r>
              <a:rPr lang="uk-UA" sz="2200" b="1" dirty="0" smtClean="0">
                <a:solidFill>
                  <a:srgbClr val="170CA8"/>
                </a:solidFill>
              </a:rPr>
              <a:t>, їх </a:t>
            </a:r>
            <a:r>
              <a:rPr lang="uk-UA" sz="2200" b="1" dirty="0">
                <a:solidFill>
                  <a:srgbClr val="170CA8"/>
                </a:solidFill>
              </a:rPr>
              <a:t>концентрацій на окремих </a:t>
            </a:r>
            <a:r>
              <a:rPr lang="uk-UA" sz="2200" b="1" dirty="0" smtClean="0">
                <a:solidFill>
                  <a:srgbClr val="170CA8"/>
                </a:solidFill>
              </a:rPr>
              <a:t>ділянках.</a:t>
            </a:r>
            <a:endParaRPr lang="ru-RU" sz="2200" b="1" dirty="0">
              <a:solidFill>
                <a:srgbClr val="170CA8"/>
              </a:solidFill>
            </a:endParaRPr>
          </a:p>
        </p:txBody>
      </p:sp>
      <p:pic>
        <p:nvPicPr>
          <p:cNvPr id="4" name="Рисунок 7" descr="http://seedland.ru/data/medium/danskiy-1_en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660"/>
          <a:stretch/>
        </p:blipFill>
        <p:spPr bwMode="auto">
          <a:xfrm>
            <a:off x="7360921" y="534605"/>
            <a:ext cx="1627094" cy="3829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miragro.com/sites/default/files/imagecache/lightbox/fotoinstory/kress_salat_svoystv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1" y="4604126"/>
            <a:ext cx="1627094" cy="1707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722" y="1310025"/>
            <a:ext cx="7138401" cy="3477875"/>
          </a:xfrm>
          <a:prstGeom prst="rect">
            <a:avLst/>
          </a:prstGeom>
          <a:solidFill>
            <a:srgbClr val="8BE1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</a:rPr>
              <a:t>                                Об’єкт </a:t>
            </a:r>
            <a:r>
              <a:rPr lang="uk-UA" sz="2200" b="1" dirty="0">
                <a:solidFill>
                  <a:srgbClr val="FF0000"/>
                </a:solidFill>
              </a:rPr>
              <a:t>дослідження: </a:t>
            </a:r>
            <a:endParaRPr lang="uk-UA" sz="2200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0C08A0"/>
                </a:solidFill>
              </a:rPr>
              <a:t>крес-салат </a:t>
            </a:r>
            <a:r>
              <a:rPr lang="uk-UA" sz="2200" b="1" i="1" dirty="0">
                <a:solidFill>
                  <a:srgbClr val="0C08A0"/>
                </a:solidFill>
              </a:rPr>
              <a:t>(</a:t>
            </a:r>
            <a:r>
              <a:rPr lang="uk-UA" sz="2200" b="1" i="1" dirty="0" err="1">
                <a:solidFill>
                  <a:srgbClr val="0C08A0"/>
                </a:solidFill>
              </a:rPr>
              <a:t>Lepidium</a:t>
            </a:r>
            <a:r>
              <a:rPr lang="uk-UA" sz="2200" b="1" i="1" dirty="0">
                <a:solidFill>
                  <a:srgbClr val="0C08A0"/>
                </a:solidFill>
              </a:rPr>
              <a:t> </a:t>
            </a:r>
            <a:r>
              <a:rPr lang="uk-UA" sz="2200" b="1" i="1" dirty="0" err="1">
                <a:solidFill>
                  <a:srgbClr val="0C08A0"/>
                </a:solidFill>
              </a:rPr>
              <a:t>sativum</a:t>
            </a:r>
            <a:r>
              <a:rPr lang="uk-UA" sz="2200" b="1" i="1" dirty="0">
                <a:solidFill>
                  <a:srgbClr val="0C08A0"/>
                </a:solidFill>
              </a:rPr>
              <a:t> </a:t>
            </a:r>
            <a:r>
              <a:rPr lang="ru-RU" sz="2200" b="1" i="1" dirty="0">
                <a:solidFill>
                  <a:srgbClr val="0C08A0"/>
                </a:solidFill>
              </a:rPr>
              <a:t>L</a:t>
            </a:r>
            <a:r>
              <a:rPr lang="uk-UA" sz="2200" b="1" i="1" dirty="0">
                <a:solidFill>
                  <a:srgbClr val="0C08A0"/>
                </a:solidFill>
              </a:rPr>
              <a:t>.)</a:t>
            </a:r>
            <a:r>
              <a:rPr lang="uk-UA" sz="2200" b="1" dirty="0">
                <a:solidFill>
                  <a:srgbClr val="0C08A0"/>
                </a:solidFill>
              </a:rPr>
              <a:t> сорту «</a:t>
            </a:r>
            <a:r>
              <a:rPr lang="uk-UA" sz="2200" b="1" dirty="0" err="1">
                <a:solidFill>
                  <a:srgbClr val="0C08A0"/>
                </a:solidFill>
              </a:rPr>
              <a:t>Афродита</a:t>
            </a:r>
            <a:r>
              <a:rPr lang="uk-UA" sz="2200" b="1" dirty="0" smtClean="0">
                <a:solidFill>
                  <a:srgbClr val="0C08A0"/>
                </a:solidFill>
              </a:rPr>
              <a:t>»,</a:t>
            </a:r>
          </a:p>
          <a:p>
            <a:pPr marL="342900" lvl="0" indent="-342900">
              <a:buFontTx/>
              <a:buChar char="-"/>
            </a:pPr>
            <a:r>
              <a:rPr lang="ru-RU" sz="2200" b="1" dirty="0">
                <a:solidFill>
                  <a:srgbClr val="0C08A0"/>
                </a:solidFill>
              </a:rPr>
              <a:t>р</a:t>
            </a:r>
            <a:r>
              <a:rPr lang="ru-RU" sz="2200" b="1" dirty="0" smtClean="0">
                <a:solidFill>
                  <a:srgbClr val="0C08A0"/>
                </a:solidFill>
              </a:rPr>
              <a:t>едька </a:t>
            </a:r>
            <a:r>
              <a:rPr lang="ru-RU" sz="2200" b="1" dirty="0" err="1" smtClean="0">
                <a:solidFill>
                  <a:srgbClr val="0C08A0"/>
                </a:solidFill>
              </a:rPr>
              <a:t>посівна</a:t>
            </a:r>
            <a:r>
              <a:rPr lang="ru-RU" sz="2200" b="1" dirty="0" smtClean="0">
                <a:solidFill>
                  <a:srgbClr val="0C08A0"/>
                </a:solidFill>
              </a:rPr>
              <a:t> (</a:t>
            </a:r>
            <a:r>
              <a:rPr lang="en-US" sz="2200" b="1" i="1" dirty="0" err="1">
                <a:solidFill>
                  <a:srgbClr val="0C08A0"/>
                </a:solidFill>
              </a:rPr>
              <a:t>Raphanus</a:t>
            </a:r>
            <a:r>
              <a:rPr lang="en-US" sz="2200" b="1" i="1" dirty="0">
                <a:solidFill>
                  <a:srgbClr val="0C08A0"/>
                </a:solidFill>
              </a:rPr>
              <a:t> </a:t>
            </a:r>
            <a:r>
              <a:rPr lang="en-US" sz="2200" b="1" i="1" dirty="0" err="1">
                <a:solidFill>
                  <a:srgbClr val="0C08A0"/>
                </a:solidFill>
              </a:rPr>
              <a:t>sativus</a:t>
            </a:r>
            <a:r>
              <a:rPr lang="en-US" sz="2200" b="1" dirty="0" smtClean="0">
                <a:solidFill>
                  <a:srgbClr val="0C08A0"/>
                </a:solidFill>
              </a:rPr>
              <a:t>)</a:t>
            </a:r>
            <a:r>
              <a:rPr lang="uk-UA" sz="2200" b="1" dirty="0" smtClean="0">
                <a:solidFill>
                  <a:srgbClr val="0C08A0"/>
                </a:solidFill>
              </a:rPr>
              <a:t>.</a:t>
            </a:r>
            <a:r>
              <a:rPr lang="ru-RU" sz="2200" b="1" dirty="0">
                <a:solidFill>
                  <a:srgbClr val="0C08A0"/>
                </a:solidFill>
              </a:rPr>
              <a:t/>
            </a:r>
            <a:br>
              <a:rPr lang="ru-RU" sz="2200" b="1" dirty="0">
                <a:solidFill>
                  <a:srgbClr val="0C08A0"/>
                </a:solidFill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                        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rgbClr val="FF0000"/>
                </a:solidFill>
              </a:rPr>
              <a:t>Предмет дослідження: </a:t>
            </a:r>
            <a:endParaRPr lang="uk-UA" sz="2200" b="1" dirty="0" smtClean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b="1" dirty="0" smtClean="0">
                <a:solidFill>
                  <a:srgbClr val="0C08A0"/>
                </a:solidFill>
              </a:rPr>
              <a:t>тест-реакція об’єкта </a:t>
            </a:r>
            <a:r>
              <a:rPr lang="uk-UA" sz="2200" b="1" dirty="0">
                <a:solidFill>
                  <a:srgbClr val="0C08A0"/>
                </a:solidFill>
              </a:rPr>
              <a:t>на </a:t>
            </a:r>
            <a:r>
              <a:rPr lang="uk-UA" sz="2200" b="1" dirty="0" smtClean="0">
                <a:solidFill>
                  <a:srgbClr val="0C08A0"/>
                </a:solidFill>
              </a:rPr>
              <a:t>комплекс факторів води.</a:t>
            </a:r>
            <a:r>
              <a:rPr lang="ru-RU" sz="2200" b="1" dirty="0">
                <a:solidFill>
                  <a:srgbClr val="0C08A0"/>
                </a:solidFill>
              </a:rPr>
              <a:t/>
            </a:r>
            <a:br>
              <a:rPr lang="ru-RU" sz="2200" b="1" dirty="0">
                <a:solidFill>
                  <a:srgbClr val="0C08A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                            </a:t>
            </a:r>
            <a:r>
              <a:rPr lang="uk-UA" sz="2200" b="1" dirty="0" smtClean="0">
                <a:solidFill>
                  <a:srgbClr val="FF0000"/>
                </a:solidFill>
              </a:rPr>
              <a:t>Методи </a:t>
            </a:r>
            <a:r>
              <a:rPr lang="uk-UA" sz="2200" b="1" dirty="0">
                <a:solidFill>
                  <a:srgbClr val="FF0000"/>
                </a:solidFill>
              </a:rPr>
              <a:t>дослідження: </a:t>
            </a:r>
            <a:endParaRPr lang="ru-RU" sz="2200" b="1" dirty="0">
              <a:solidFill>
                <a:srgbClr val="FF0000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C08A0"/>
                </a:solidFill>
              </a:rPr>
              <a:t>- </a:t>
            </a:r>
            <a:r>
              <a:rPr lang="uk-UA" sz="2200" b="1" dirty="0" smtClean="0">
                <a:solidFill>
                  <a:srgbClr val="0C08A0"/>
                </a:solidFill>
              </a:rPr>
              <a:t>аналіз </a:t>
            </a:r>
            <a:r>
              <a:rPr lang="uk-UA" sz="2200" b="1" dirty="0">
                <a:solidFill>
                  <a:srgbClr val="0C08A0"/>
                </a:solidFill>
              </a:rPr>
              <a:t>теоретичних методик </a:t>
            </a:r>
            <a:r>
              <a:rPr lang="uk-UA" sz="2200" b="1" dirty="0" smtClean="0">
                <a:solidFill>
                  <a:srgbClr val="0C08A0"/>
                </a:solidFill>
              </a:rPr>
              <a:t>постановки експерименту</a:t>
            </a:r>
            <a:r>
              <a:rPr lang="uk-UA" sz="2200" b="1" dirty="0">
                <a:solidFill>
                  <a:srgbClr val="0C08A0"/>
                </a:solidFill>
              </a:rPr>
              <a:t>,</a:t>
            </a:r>
            <a:endParaRPr lang="ru-RU" sz="2200" b="1" dirty="0">
              <a:solidFill>
                <a:srgbClr val="0C08A0"/>
              </a:solidFill>
            </a:endParaRPr>
          </a:p>
          <a:p>
            <a:r>
              <a:rPr lang="uk-UA" sz="2200" b="1" dirty="0" smtClean="0">
                <a:solidFill>
                  <a:srgbClr val="0C08A0"/>
                </a:solidFill>
              </a:rPr>
              <a:t>- експеримент, </a:t>
            </a:r>
          </a:p>
          <a:p>
            <a:r>
              <a:rPr lang="uk-UA" sz="2200" b="1" dirty="0" smtClean="0">
                <a:solidFill>
                  <a:srgbClr val="0C08A0"/>
                </a:solidFill>
              </a:rPr>
              <a:t>- статистична </a:t>
            </a:r>
            <a:r>
              <a:rPr lang="uk-UA" sz="2200" b="1" dirty="0">
                <a:solidFill>
                  <a:srgbClr val="0C08A0"/>
                </a:solidFill>
              </a:rPr>
              <a:t>обробка </a:t>
            </a:r>
            <a:r>
              <a:rPr lang="uk-UA" sz="2200" b="1" dirty="0" smtClean="0">
                <a:solidFill>
                  <a:srgbClr val="0C08A0"/>
                </a:solidFill>
              </a:rPr>
              <a:t>результатів,</a:t>
            </a:r>
          </a:p>
          <a:p>
            <a:r>
              <a:rPr lang="uk-UA" sz="2200" b="1" dirty="0" smtClean="0">
                <a:solidFill>
                  <a:srgbClr val="0C08A0"/>
                </a:solidFill>
              </a:rPr>
              <a:t>- аналітична робота, висновки.</a:t>
            </a:r>
            <a:endParaRPr lang="ru-RU" sz="2200" b="1" dirty="0">
              <a:solidFill>
                <a:srgbClr val="0C08A0"/>
              </a:solidFill>
            </a:endParaRPr>
          </a:p>
        </p:txBody>
      </p:sp>
      <p:pic>
        <p:nvPicPr>
          <p:cNvPr id="7" name="Picture 2" descr="C:\Users\Сергей\Desktop\Фото0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4427" r="13543" b="7357"/>
          <a:stretch/>
        </p:blipFill>
        <p:spPr bwMode="auto">
          <a:xfrm>
            <a:off x="7777641" y="88594"/>
            <a:ext cx="1257287" cy="21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МАН фото\ФОТО ЮРА\25317033_1952759188097517_2111911852_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78" y="47879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2867" y="797510"/>
            <a:ext cx="7368988" cy="4893647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    </a:t>
            </a:r>
            <a:r>
              <a:rPr lang="uk-UA" sz="2400" b="1" dirty="0" err="1" smtClean="0">
                <a:solidFill>
                  <a:srgbClr val="FF0000"/>
                </a:solidFill>
              </a:rPr>
              <a:t>Біоіндикація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uk-UA" sz="2400" b="1" dirty="0" smtClean="0">
                <a:solidFill>
                  <a:srgbClr val="170CA8"/>
                </a:solidFill>
              </a:rPr>
              <a:t> </a:t>
            </a:r>
            <a:r>
              <a:rPr lang="uk-UA" sz="2400" b="1" dirty="0">
                <a:solidFill>
                  <a:srgbClr val="170CA8"/>
                </a:solidFill>
              </a:rPr>
              <a:t>оцінка якості природного середовища за станом </a:t>
            </a:r>
            <a:r>
              <a:rPr lang="uk-UA" sz="2400" b="1" dirty="0" smtClean="0">
                <a:solidFill>
                  <a:srgbClr val="170CA8"/>
                </a:solidFill>
              </a:rPr>
              <a:t>його </a:t>
            </a:r>
            <a:r>
              <a:rPr lang="uk-UA" sz="2400" b="1" dirty="0">
                <a:solidFill>
                  <a:srgbClr val="170CA8"/>
                </a:solidFill>
              </a:rPr>
              <a:t>біоти. Метод </a:t>
            </a:r>
            <a:r>
              <a:rPr lang="uk-UA" sz="2400" b="1" dirty="0" err="1">
                <a:solidFill>
                  <a:srgbClr val="170CA8"/>
                </a:solidFill>
              </a:rPr>
              <a:t>біоіндикаторів</a:t>
            </a:r>
            <a:r>
              <a:rPr lang="uk-UA" sz="2400" b="1" dirty="0">
                <a:solidFill>
                  <a:srgbClr val="170CA8"/>
                </a:solidFill>
              </a:rPr>
              <a:t> заснований  на  дослідженні  впливу  </a:t>
            </a:r>
            <a:r>
              <a:rPr lang="uk-UA" sz="2400" b="1" dirty="0" smtClean="0">
                <a:solidFill>
                  <a:srgbClr val="170CA8"/>
                </a:solidFill>
              </a:rPr>
              <a:t>екологічних факторів на певні </a:t>
            </a:r>
            <a:r>
              <a:rPr lang="uk-UA" sz="2400" b="1" dirty="0">
                <a:solidFill>
                  <a:srgbClr val="170CA8"/>
                </a:solidFill>
              </a:rPr>
              <a:t>характеристики біологічних об'єктів і систем.</a:t>
            </a:r>
            <a:br>
              <a:rPr lang="uk-UA" sz="2400" b="1" dirty="0">
                <a:solidFill>
                  <a:srgbClr val="170CA8"/>
                </a:solidFill>
              </a:rPr>
            </a:b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uk-UA" sz="2400" b="1" dirty="0" smtClean="0">
                <a:solidFill>
                  <a:srgbClr val="FF0000"/>
                </a:solidFill>
              </a:rPr>
              <a:t>Актуальність </a:t>
            </a:r>
            <a:r>
              <a:rPr lang="uk-UA" sz="2400" b="1" dirty="0">
                <a:solidFill>
                  <a:srgbClr val="FF0000"/>
                </a:solidFill>
              </a:rPr>
              <a:t>теми. </a:t>
            </a:r>
            <a:r>
              <a:rPr lang="uk-UA" sz="2400" b="1" dirty="0">
                <a:solidFill>
                  <a:srgbClr val="170CA8"/>
                </a:solidFill>
              </a:rPr>
              <a:t>Проблема забрудненості навколишнього середовища є глобальною проблемою сучасності. Одним з найважливіших критеріїв сприятливої екологічної ситуації є чистота </a:t>
            </a:r>
            <a:r>
              <a:rPr lang="uk-UA" sz="2400" b="1" dirty="0" smtClean="0">
                <a:solidFill>
                  <a:srgbClr val="170CA8"/>
                </a:solidFill>
              </a:rPr>
              <a:t>повітря, </a:t>
            </a:r>
            <a:r>
              <a:rPr lang="uk-UA" sz="2400" b="1" dirty="0" err="1" smtClean="0">
                <a:solidFill>
                  <a:srgbClr val="170CA8"/>
                </a:solidFill>
              </a:rPr>
              <a:t>грунту</a:t>
            </a:r>
            <a:r>
              <a:rPr lang="uk-UA" sz="2400" b="1" dirty="0" smtClean="0">
                <a:solidFill>
                  <a:srgbClr val="170CA8"/>
                </a:solidFill>
              </a:rPr>
              <a:t> та води. </a:t>
            </a:r>
            <a:r>
              <a:rPr lang="uk-UA" sz="2400" b="1" dirty="0">
                <a:solidFill>
                  <a:srgbClr val="170CA8"/>
                </a:solidFill>
              </a:rPr>
              <a:t>Ступінь чистоти </a:t>
            </a:r>
            <a:r>
              <a:rPr lang="uk-UA" sz="2400" b="1" dirty="0" smtClean="0">
                <a:solidFill>
                  <a:srgbClr val="170CA8"/>
                </a:solidFill>
              </a:rPr>
              <a:t>можна </a:t>
            </a:r>
            <a:r>
              <a:rPr lang="uk-UA" sz="2400" b="1" dirty="0">
                <a:solidFill>
                  <a:srgbClr val="170CA8"/>
                </a:solidFill>
              </a:rPr>
              <a:t>визначити </a:t>
            </a:r>
            <a:r>
              <a:rPr lang="uk-UA" sz="2400" b="1" dirty="0" smtClean="0">
                <a:solidFill>
                  <a:srgbClr val="170CA8"/>
                </a:solidFill>
              </a:rPr>
              <a:t>багатьма методами</a:t>
            </a:r>
            <a:r>
              <a:rPr lang="uk-UA" sz="2400" b="1" dirty="0">
                <a:solidFill>
                  <a:srgbClr val="170CA8"/>
                </a:solidFill>
              </a:rPr>
              <a:t>, але більшість з них дуже складні або затратні. </a:t>
            </a:r>
            <a:r>
              <a:rPr lang="uk-UA" sz="2400" b="1" dirty="0" smtClean="0">
                <a:solidFill>
                  <a:srgbClr val="170CA8"/>
                </a:solidFill>
              </a:rPr>
              <a:t>Є </a:t>
            </a:r>
            <a:r>
              <a:rPr lang="uk-UA" sz="2400" b="1" dirty="0">
                <a:solidFill>
                  <a:srgbClr val="170CA8"/>
                </a:solidFill>
              </a:rPr>
              <a:t>альтернатива – </a:t>
            </a:r>
            <a:r>
              <a:rPr lang="uk-UA" sz="2400" b="1" dirty="0" err="1" smtClean="0">
                <a:solidFill>
                  <a:srgbClr val="170CA8"/>
                </a:solidFill>
              </a:rPr>
              <a:t>біоіндикація</a:t>
            </a:r>
            <a:r>
              <a:rPr lang="uk-UA" sz="2400" b="1" dirty="0" smtClean="0">
                <a:solidFill>
                  <a:srgbClr val="170CA8"/>
                </a:solidFill>
              </a:rPr>
              <a:t>. </a:t>
            </a:r>
            <a:endParaRPr lang="ru-RU" sz="2400" dirty="0">
              <a:solidFill>
                <a:srgbClr val="170CA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6"/>
          <p:cNvSpPr txBox="1">
            <a:spLocks/>
          </p:cNvSpPr>
          <p:nvPr/>
        </p:nvSpPr>
        <p:spPr bwMode="auto">
          <a:xfrm>
            <a:off x="5164956" y="98032"/>
            <a:ext cx="3844212" cy="447658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Практичні дослідження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680" y="763121"/>
            <a:ext cx="8119455" cy="2123658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200" b="1" dirty="0" smtClean="0">
                <a:solidFill>
                  <a:srgbClr val="170CA8"/>
                </a:solidFill>
              </a:rPr>
              <a:t>1.</a:t>
            </a:r>
            <a:r>
              <a:rPr lang="uk-UA" sz="2200" b="1" dirty="0">
                <a:solidFill>
                  <a:srgbClr val="170CA8"/>
                </a:solidFill>
              </a:rPr>
              <a:t> </a:t>
            </a:r>
            <a:r>
              <a:rPr lang="uk-UA" sz="2200" b="1" dirty="0" smtClean="0">
                <a:solidFill>
                  <a:srgbClr val="170CA8"/>
                </a:solidFill>
              </a:rPr>
              <a:t>Перевірка насіння</a:t>
            </a:r>
            <a:r>
              <a:rPr lang="ru-RU" sz="2200" b="1" dirty="0" smtClean="0">
                <a:solidFill>
                  <a:srgbClr val="170CA8"/>
                </a:solidFill>
              </a:rPr>
              <a:t> </a:t>
            </a:r>
            <a:r>
              <a:rPr lang="ru-RU" sz="2200" b="1" dirty="0">
                <a:solidFill>
                  <a:srgbClr val="170CA8"/>
                </a:solidFill>
              </a:rPr>
              <a:t>на </a:t>
            </a:r>
            <a:r>
              <a:rPr lang="ru-RU" sz="22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200" b="1" dirty="0">
                <a:solidFill>
                  <a:srgbClr val="170CA8"/>
                </a:solidFill>
              </a:rPr>
              <a:t>. На шар </a:t>
            </a:r>
            <a:r>
              <a:rPr lang="ru-RU" sz="2200" b="1" dirty="0" err="1">
                <a:solidFill>
                  <a:srgbClr val="170CA8"/>
                </a:solidFill>
              </a:rPr>
              <a:t>піску</a:t>
            </a:r>
            <a:r>
              <a:rPr lang="ru-RU" sz="2200" b="1" dirty="0">
                <a:solidFill>
                  <a:srgbClr val="170CA8"/>
                </a:solidFill>
              </a:rPr>
              <a:t> (1 см), </a:t>
            </a:r>
            <a:r>
              <a:rPr lang="ru-RU" sz="2200" b="1" dirty="0" err="1">
                <a:solidFill>
                  <a:srgbClr val="170CA8"/>
                </a:solidFill>
              </a:rPr>
              <a:t>накритий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фільтрувальним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папером</a:t>
            </a:r>
            <a:r>
              <a:rPr lang="ru-RU" sz="2200" b="1" dirty="0">
                <a:solidFill>
                  <a:srgbClr val="170CA8"/>
                </a:solidFill>
              </a:rPr>
              <a:t>, </a:t>
            </a:r>
            <a:r>
              <a:rPr lang="ru-RU" sz="2200" b="1" dirty="0" err="1">
                <a:solidFill>
                  <a:srgbClr val="170CA8"/>
                </a:solidFill>
              </a:rPr>
              <a:t>розкладають</a:t>
            </a:r>
            <a:r>
              <a:rPr lang="ru-RU" sz="2200" b="1" dirty="0">
                <a:solidFill>
                  <a:srgbClr val="170CA8"/>
                </a:solidFill>
              </a:rPr>
              <a:t> 50 </a:t>
            </a:r>
            <a:r>
              <a:rPr lang="ru-RU" sz="2200" b="1" dirty="0" err="1">
                <a:solidFill>
                  <a:srgbClr val="170CA8"/>
                </a:solidFill>
              </a:rPr>
              <a:t>насінин</a:t>
            </a:r>
            <a:r>
              <a:rPr lang="ru-RU" sz="2200" b="1" dirty="0">
                <a:solidFill>
                  <a:srgbClr val="170CA8"/>
                </a:solidFill>
              </a:rPr>
              <a:t>.</a:t>
            </a:r>
            <a:r>
              <a:rPr lang="uk-UA" sz="2200" b="1" dirty="0">
                <a:solidFill>
                  <a:srgbClr val="170CA8"/>
                </a:solidFill>
              </a:rPr>
              <a:t> Пісок</a:t>
            </a:r>
            <a:r>
              <a:rPr lang="ru-RU" sz="2200" b="1" dirty="0">
                <a:solidFill>
                  <a:srgbClr val="170CA8"/>
                </a:solidFill>
              </a:rPr>
              <a:t> і </a:t>
            </a:r>
            <a:r>
              <a:rPr lang="ru-RU" sz="2200" b="1" dirty="0" err="1">
                <a:solidFill>
                  <a:srgbClr val="170CA8"/>
                </a:solidFill>
              </a:rPr>
              <a:t>папір</a:t>
            </a:r>
            <a:r>
              <a:rPr lang="ru-RU" sz="2200" b="1" dirty="0">
                <a:solidFill>
                  <a:srgbClr val="170CA8"/>
                </a:solidFill>
              </a:rPr>
              <a:t> </a:t>
            </a:r>
            <a:r>
              <a:rPr lang="ru-RU" sz="2200" b="1" dirty="0" err="1" smtClean="0">
                <a:solidFill>
                  <a:srgbClr val="170CA8"/>
                </a:solidFill>
              </a:rPr>
              <a:t>зволожують</a:t>
            </a:r>
            <a:r>
              <a:rPr lang="ru-RU" sz="2200" b="1" dirty="0" smtClean="0">
                <a:solidFill>
                  <a:srgbClr val="170CA8"/>
                </a:solidFill>
              </a:rPr>
              <a:t>.</a:t>
            </a:r>
            <a:r>
              <a:rPr lang="uk-UA" sz="2200" b="1" dirty="0" smtClean="0">
                <a:solidFill>
                  <a:srgbClr val="170CA8"/>
                </a:solidFill>
              </a:rPr>
              <a:t> </a:t>
            </a:r>
            <a:r>
              <a:rPr lang="ru-RU" sz="2200" b="1" dirty="0" err="1" smtClean="0">
                <a:solidFill>
                  <a:srgbClr val="170CA8"/>
                </a:solidFill>
              </a:rPr>
              <a:t>Пророщування</a:t>
            </a:r>
            <a:r>
              <a:rPr lang="ru-RU" sz="2200" b="1" dirty="0" smtClean="0">
                <a:solidFill>
                  <a:srgbClr val="170CA8"/>
                </a:solidFill>
              </a:rPr>
              <a:t> </a:t>
            </a:r>
            <a:r>
              <a:rPr lang="ru-RU" sz="2200" b="1" dirty="0" err="1">
                <a:solidFill>
                  <a:srgbClr val="170CA8"/>
                </a:solidFill>
              </a:rPr>
              <a:t>проводять</a:t>
            </a:r>
            <a:r>
              <a:rPr lang="ru-RU" sz="2200" b="1" dirty="0">
                <a:solidFill>
                  <a:srgbClr val="170CA8"/>
                </a:solidFill>
              </a:rPr>
              <a:t> 3 - 4 </a:t>
            </a:r>
            <a:r>
              <a:rPr lang="ru-RU" sz="2200" b="1" dirty="0" err="1">
                <a:solidFill>
                  <a:srgbClr val="170CA8"/>
                </a:solidFill>
              </a:rPr>
              <a:t>доби</a:t>
            </a:r>
            <a:r>
              <a:rPr lang="ru-RU" sz="2200" b="1" dirty="0">
                <a:solidFill>
                  <a:srgbClr val="170CA8"/>
                </a:solidFill>
              </a:rPr>
              <a:t> при </a:t>
            </a:r>
            <a:r>
              <a:rPr lang="ru-RU" sz="2200" b="1" dirty="0" smtClean="0">
                <a:solidFill>
                  <a:srgbClr val="170CA8"/>
                </a:solidFill>
              </a:rPr>
              <a:t>15 </a:t>
            </a:r>
            <a:r>
              <a:rPr lang="ru-RU" sz="2200" b="1" dirty="0">
                <a:solidFill>
                  <a:srgbClr val="170CA8"/>
                </a:solidFill>
              </a:rPr>
              <a:t>– </a:t>
            </a:r>
            <a:r>
              <a:rPr lang="ru-RU" sz="2200" b="1" dirty="0" smtClean="0">
                <a:solidFill>
                  <a:srgbClr val="170CA8"/>
                </a:solidFill>
              </a:rPr>
              <a:t>20</a:t>
            </a:r>
            <a:r>
              <a:rPr lang="uk-UA" sz="2200" b="1" dirty="0" smtClean="0">
                <a:solidFill>
                  <a:srgbClr val="170CA8"/>
                </a:solidFill>
              </a:rPr>
              <a:t>°С</a:t>
            </a:r>
            <a:r>
              <a:rPr lang="uk-UA" sz="2200" b="1" dirty="0">
                <a:solidFill>
                  <a:srgbClr val="170CA8"/>
                </a:solidFill>
              </a:rPr>
              <a:t>. Нормою вважається проростання 90 – 95 % насіння.</a:t>
            </a:r>
            <a:endParaRPr lang="ru-RU" sz="2200" b="1" dirty="0">
              <a:solidFill>
                <a:srgbClr val="170CA8"/>
              </a:solidFill>
            </a:endParaRPr>
          </a:p>
          <a:p>
            <a:r>
              <a:rPr lang="uk-UA" sz="2200" b="1" dirty="0">
                <a:solidFill>
                  <a:srgbClr val="170CA8"/>
                </a:solidFill>
              </a:rPr>
              <a:t>	2. </a:t>
            </a:r>
            <a:r>
              <a:rPr lang="uk-UA" sz="2200" b="1" dirty="0" smtClean="0">
                <a:solidFill>
                  <a:srgbClr val="170CA8"/>
                </a:solidFill>
              </a:rPr>
              <a:t>Для експерименту обрано п’ять проб води.</a:t>
            </a:r>
            <a:endParaRPr lang="ru-RU" sz="2200" b="1" dirty="0">
              <a:solidFill>
                <a:srgbClr val="170CA8"/>
              </a:solidFill>
            </a:endParaRPr>
          </a:p>
        </p:txBody>
      </p:sp>
      <p:pic>
        <p:nvPicPr>
          <p:cNvPr id="1026" name="Picture 2" descr="D:\ФОТО\МАН фото\ФОТО ЮРА\25286042_1952759871430782_57937289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" y="3149161"/>
            <a:ext cx="1666875" cy="2222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МАН фото\ФОТО ЮРА\25317182_1952759311430838_1207905012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48" y="3149161"/>
            <a:ext cx="2469372" cy="18520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МАН фото\ФОТО ЮРА\25317073_1952759344764168_903626585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35" y="5469262"/>
            <a:ext cx="879787" cy="11730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\МАН фото\ФОТО ЮРА\25353119_1952759324764170_996859866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6229" y="5272316"/>
            <a:ext cx="1174068" cy="15654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48" y="3106938"/>
            <a:ext cx="1652028" cy="22027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2" descr="C:\Users\Сергей\Desktop\Фото0217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7189" y="4986696"/>
            <a:ext cx="1471094" cy="2000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Сергей\Desktop\Фото02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"/>
          <a:stretch/>
        </p:blipFill>
        <p:spPr bwMode="auto">
          <a:xfrm rot="16200000">
            <a:off x="8057250" y="5430341"/>
            <a:ext cx="790744" cy="11130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9552" y="620688"/>
                <a:ext cx="8136904" cy="2737929"/>
              </a:xfrm>
              <a:prstGeom prst="rect">
                <a:avLst/>
              </a:prstGeom>
              <a:solidFill>
                <a:srgbClr val="8BE1FF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uk-UA" sz="2000" b="1" dirty="0">
                    <a:solidFill>
                      <a:srgbClr val="0C08A0"/>
                    </a:solidFill>
                  </a:rPr>
                  <a:t>	</a:t>
                </a:r>
                <a:r>
                  <a:rPr lang="ru-RU" sz="2000" b="1" dirty="0" err="1" smtClean="0">
                    <a:solidFill>
                      <a:srgbClr val="0C08A0"/>
                    </a:solidFill>
                  </a:rPr>
                  <a:t>Вегетація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rgbClr val="0C08A0"/>
                    </a:solidFill>
                  </a:rPr>
                  <a:t>здійснюється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 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за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однакових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температури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й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освітленості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протягом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10 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– 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15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діб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із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щоденним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спостереженням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. </a:t>
                </a:r>
                <a:r>
                  <a:rPr lang="uk-UA" sz="2000" b="1" dirty="0" smtClean="0">
                    <a:solidFill>
                      <a:srgbClr val="0C08A0"/>
                    </a:solidFill>
                  </a:rPr>
                  <a:t>Для експерименту обрано комплексний підготовлений </a:t>
                </a:r>
                <a:r>
                  <a:rPr lang="uk-UA" sz="2000" b="1" dirty="0" err="1" smtClean="0">
                    <a:solidFill>
                      <a:srgbClr val="0C08A0"/>
                    </a:solidFill>
                  </a:rPr>
                  <a:t>грунт</a:t>
                </a:r>
                <a:r>
                  <a:rPr lang="uk-UA" sz="2000" b="1" dirty="0" smtClean="0">
                    <a:solidFill>
                      <a:srgbClr val="0C08A0"/>
                    </a:solidFill>
                  </a:rPr>
                  <a:t>.</a:t>
                </a:r>
                <a:endParaRPr lang="ru-RU" sz="2000" b="1" dirty="0">
                  <a:solidFill>
                    <a:srgbClr val="0C08A0"/>
                  </a:solidFill>
                </a:endParaRPr>
              </a:p>
              <a:p>
                <a:r>
                  <a:rPr lang="uk-UA" sz="2000" b="1" dirty="0">
                    <a:solidFill>
                      <a:srgbClr val="0C08A0"/>
                    </a:solidFill>
                  </a:rPr>
                  <a:t>	</a:t>
                </a:r>
                <a:r>
                  <a:rPr lang="ru-RU" sz="2000" b="1" dirty="0" err="1" smtClean="0">
                    <a:solidFill>
                      <a:srgbClr val="0C08A0"/>
                    </a:solidFill>
                  </a:rPr>
                  <a:t>Фітотоксичний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ефект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rgbClr val="0C08A0"/>
                    </a:solidFill>
                  </a:rPr>
                  <a:t>обчислювали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за формулою:</a:t>
                </a:r>
              </a:p>
              <a:p>
                <a:r>
                  <a:rPr lang="ru-RU" sz="2000" b="1" dirty="0">
                    <a:solidFill>
                      <a:srgbClr val="0C08A0"/>
                    </a:solidFill>
                  </a:rPr>
                  <a:t>                                 Т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rgbClr val="0C08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>
                            <a:solidFill>
                              <a:srgbClr val="0C08A0"/>
                            </a:solidFill>
                            <a:latin typeface="Cambria Math"/>
                          </a:rPr>
                          <m:t>Х (контр.) – Х (дослідж.)</m:t>
                        </m:r>
                      </m:num>
                      <m:den>
                        <m:r>
                          <a:rPr lang="ru-RU" sz="2000" b="1">
                            <a:solidFill>
                              <a:srgbClr val="0C08A0"/>
                            </a:solidFill>
                            <a:latin typeface="Cambria Math"/>
                          </a:rPr>
                          <m:t>Х (контр.)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rgbClr val="0C08A0"/>
                    </a:solidFill>
                  </a:rPr>
                  <a:t>    х  100 %,</a:t>
                </a:r>
              </a:p>
              <a:p>
                <a:r>
                  <a:rPr lang="ru-RU" sz="2000" b="1" dirty="0">
                    <a:solidFill>
                      <a:srgbClr val="0C08A0"/>
                    </a:solidFill>
                  </a:rPr>
                  <a:t>де:  Х (контр.) —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показник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для тест-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об'єкту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у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контрольній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пробі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,</a:t>
                </a:r>
              </a:p>
              <a:p>
                <a:r>
                  <a:rPr lang="ru-RU" sz="2000" b="1" dirty="0">
                    <a:solidFill>
                      <a:srgbClr val="0C08A0"/>
                    </a:solidFill>
                  </a:rPr>
                  <a:t>        Х (досл.) —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показник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для тест-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об'єкту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у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дослідж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.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зразку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. </a:t>
                </a:r>
              </a:p>
              <a:p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              Для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аналізу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експерименту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 smtClean="0">
                    <a:solidFill>
                      <a:srgbClr val="0C08A0"/>
                    </a:solidFill>
                  </a:rPr>
                  <a:t>обробляли</a:t>
                </a:r>
                <a:r>
                  <a:rPr lang="ru-RU" sz="2000" b="1" dirty="0" smtClean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статистичні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0C08A0"/>
                    </a:solidFill>
                  </a:rPr>
                  <a:t>дані</a:t>
                </a:r>
                <a:r>
                  <a:rPr lang="ru-RU" sz="2000" b="1" dirty="0">
                    <a:solidFill>
                      <a:srgbClr val="0C08A0"/>
                    </a:solidFill>
                  </a:rPr>
                  <a:t>. </a:t>
                </a:r>
                <a:endParaRPr lang="ru-RU" sz="2400" b="1" dirty="0">
                  <a:solidFill>
                    <a:srgbClr val="0C08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8136904" cy="2737929"/>
              </a:xfrm>
              <a:prstGeom prst="rect">
                <a:avLst/>
              </a:prstGeom>
              <a:blipFill rotWithShape="1">
                <a:blip r:embed="rId3"/>
                <a:stretch>
                  <a:fillRect l="-749" t="-887" b="-28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796136" y="116632"/>
            <a:ext cx="32403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Практичні дослідження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0762"/>
            <a:ext cx="1426841" cy="19024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74349"/>
            <a:ext cx="1412893" cy="17950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2597"/>
            <a:ext cx="1440160" cy="19202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0771" y="3341507"/>
            <a:ext cx="2011189" cy="23402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 descr="D:\ФОТО\МАН фото\ФОТО ЮРА\25344450_1952759861430783_2121102942_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44" y="3526256"/>
            <a:ext cx="1493231" cy="19909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5727700" y="172262"/>
            <a:ext cx="3224871" cy="386538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b="1" dirty="0" smtClean="0">
                <a:solidFill>
                  <a:srgbClr val="FF0000"/>
                </a:solidFill>
              </a:rPr>
              <a:t>Практичні дослідження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706" y="960209"/>
            <a:ext cx="7799294" cy="4739759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0CA8"/>
                </a:solidFill>
              </a:rPr>
              <a:t>Для </a:t>
            </a:r>
            <a:r>
              <a:rPr lang="ru-RU" sz="2000" b="1" dirty="0" err="1">
                <a:solidFill>
                  <a:srgbClr val="170CA8"/>
                </a:solidFill>
              </a:rPr>
              <a:t>діагностики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рівня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токсичності</a:t>
            </a:r>
            <a:r>
              <a:rPr lang="ru-RU" sz="2000" b="1" dirty="0">
                <a:solidFill>
                  <a:srgbClr val="170CA8"/>
                </a:solidFill>
              </a:rPr>
              <a:t> тест-фактору </a:t>
            </a:r>
            <a:r>
              <a:rPr lang="ru-RU" sz="2000" b="1" dirty="0" err="1">
                <a:solidFill>
                  <a:srgbClr val="170CA8"/>
                </a:solidFill>
              </a:rPr>
              <a:t>використовуємо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градацію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i="1" dirty="0">
                <a:solidFill>
                  <a:srgbClr val="170CA8"/>
                </a:solidFill>
              </a:rPr>
              <a:t>Федорова </a:t>
            </a:r>
            <a:r>
              <a:rPr lang="ru-RU" sz="2000" b="1" dirty="0">
                <a:solidFill>
                  <a:srgbClr val="170CA8"/>
                </a:solidFill>
              </a:rPr>
              <a:t>А. І. </a:t>
            </a:r>
          </a:p>
          <a:p>
            <a:r>
              <a:rPr lang="ru-RU" sz="2000" b="1" dirty="0">
                <a:solidFill>
                  <a:srgbClr val="170CA8"/>
                </a:solidFill>
              </a:rPr>
              <a:t>	1 </a:t>
            </a:r>
            <a:r>
              <a:rPr lang="ru-RU" sz="2000" b="1" dirty="0" err="1">
                <a:solidFill>
                  <a:srgbClr val="170CA8"/>
                </a:solidFill>
              </a:rPr>
              <a:t>стадія</a:t>
            </a:r>
            <a:r>
              <a:rPr lang="ru-RU" sz="2000" b="1" dirty="0">
                <a:solidFill>
                  <a:srgbClr val="170CA8"/>
                </a:solidFill>
              </a:rPr>
              <a:t> – </a:t>
            </a:r>
            <a:r>
              <a:rPr lang="ru-RU" sz="2000" b="1" dirty="0" err="1">
                <a:solidFill>
                  <a:srgbClr val="170CA8"/>
                </a:solidFill>
              </a:rPr>
              <a:t>токсичність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відсутня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дія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 smtClean="0">
                <a:solidFill>
                  <a:srgbClr val="170CA8"/>
                </a:solidFill>
              </a:rPr>
              <a:t>факторів</a:t>
            </a:r>
            <a:r>
              <a:rPr lang="ru-RU" sz="2000" b="1" dirty="0" smtClean="0">
                <a:solidFill>
                  <a:srgbClr val="170CA8"/>
                </a:solidFill>
              </a:rPr>
              <a:t> не </a:t>
            </a:r>
            <a:r>
              <a:rPr lang="ru-RU" sz="2000" b="1" dirty="0" err="1">
                <a:solidFill>
                  <a:srgbClr val="170CA8"/>
                </a:solidFill>
              </a:rPr>
              <a:t>впливає</a:t>
            </a:r>
            <a:r>
              <a:rPr lang="ru-RU" sz="2000" b="1" dirty="0">
                <a:solidFill>
                  <a:srgbClr val="170CA8"/>
                </a:solidFill>
              </a:rPr>
              <a:t> на </a:t>
            </a:r>
            <a:r>
              <a:rPr lang="ru-RU" sz="2000" b="1" dirty="0" err="1" smtClean="0">
                <a:solidFill>
                  <a:srgbClr val="170CA8"/>
                </a:solidFill>
              </a:rPr>
              <a:t>вегетацію</a:t>
            </a:r>
            <a:r>
              <a:rPr lang="ru-RU" sz="2000" b="1" dirty="0" smtClean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насіння</a:t>
            </a:r>
            <a:r>
              <a:rPr lang="ru-RU" sz="2000" b="1" dirty="0">
                <a:solidFill>
                  <a:srgbClr val="170CA8"/>
                </a:solidFill>
              </a:rPr>
              <a:t> – 90 – 100 %, </a:t>
            </a:r>
            <a:r>
              <a:rPr lang="ru-RU" sz="2000" b="1" dirty="0" err="1">
                <a:solidFill>
                  <a:srgbClr val="170CA8"/>
                </a:solidFill>
              </a:rPr>
              <a:t>паростки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міцні</a:t>
            </a:r>
            <a:r>
              <a:rPr lang="ru-RU" sz="2000" b="1" dirty="0">
                <a:solidFill>
                  <a:srgbClr val="170CA8"/>
                </a:solidFill>
              </a:rPr>
              <a:t>, з </a:t>
            </a:r>
            <a:r>
              <a:rPr lang="ru-RU" sz="2000" b="1" dirty="0" err="1">
                <a:solidFill>
                  <a:srgbClr val="170CA8"/>
                </a:solidFill>
              </a:rPr>
              <a:t>ровним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стеблом</a:t>
            </a:r>
            <a:r>
              <a:rPr lang="ru-RU" sz="2000" b="1" dirty="0">
                <a:solidFill>
                  <a:srgbClr val="170CA8"/>
                </a:solidFill>
              </a:rPr>
              <a:t>,</a:t>
            </a:r>
          </a:p>
          <a:p>
            <a:r>
              <a:rPr lang="ru-RU" sz="2000" b="1" dirty="0">
                <a:solidFill>
                  <a:srgbClr val="170CA8"/>
                </a:solidFill>
              </a:rPr>
              <a:t>	2 </a:t>
            </a:r>
            <a:r>
              <a:rPr lang="ru-RU" sz="2000" b="1" dirty="0" err="1">
                <a:solidFill>
                  <a:srgbClr val="170CA8"/>
                </a:solidFill>
              </a:rPr>
              <a:t>стадія</a:t>
            </a:r>
            <a:r>
              <a:rPr lang="ru-RU" sz="2000" b="1" dirty="0">
                <a:solidFill>
                  <a:srgbClr val="170CA8"/>
                </a:solidFill>
              </a:rPr>
              <a:t> – </a:t>
            </a:r>
            <a:r>
              <a:rPr lang="ru-RU" sz="2000" b="1" dirty="0" err="1">
                <a:solidFill>
                  <a:srgbClr val="170CA8"/>
                </a:solidFill>
              </a:rPr>
              <a:t>дуже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слабка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токсичність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smtClean="0">
                <a:solidFill>
                  <a:srgbClr val="170CA8"/>
                </a:solidFill>
              </a:rPr>
              <a:t>– </a:t>
            </a:r>
            <a:r>
              <a:rPr lang="ru-RU" sz="2000" b="1" dirty="0">
                <a:solidFill>
                  <a:srgbClr val="170CA8"/>
                </a:solidFill>
              </a:rPr>
              <a:t>80 – 90 %, </a:t>
            </a:r>
            <a:r>
              <a:rPr lang="ru-RU" sz="2000" b="1" dirty="0" err="1">
                <a:solidFill>
                  <a:srgbClr val="170CA8"/>
                </a:solidFill>
              </a:rPr>
              <a:t>паростки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міцні</a:t>
            </a:r>
            <a:r>
              <a:rPr lang="ru-RU" sz="2000" b="1" dirty="0">
                <a:solidFill>
                  <a:srgbClr val="170CA8"/>
                </a:solidFill>
              </a:rPr>
              <a:t>, з </a:t>
            </a:r>
            <a:r>
              <a:rPr lang="ru-RU" sz="2000" b="1" dirty="0" err="1">
                <a:solidFill>
                  <a:srgbClr val="170CA8"/>
                </a:solidFill>
              </a:rPr>
              <a:t>ровним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стеблом</a:t>
            </a:r>
            <a:r>
              <a:rPr lang="ru-RU" sz="2000" b="1" dirty="0">
                <a:solidFill>
                  <a:srgbClr val="170CA8"/>
                </a:solidFill>
              </a:rPr>
              <a:t>,</a:t>
            </a:r>
          </a:p>
          <a:p>
            <a:r>
              <a:rPr lang="ru-RU" sz="2000" b="1" dirty="0">
                <a:solidFill>
                  <a:srgbClr val="170CA8"/>
                </a:solidFill>
              </a:rPr>
              <a:t>	3 </a:t>
            </a:r>
            <a:r>
              <a:rPr lang="ru-RU" sz="2000" b="1" dirty="0" err="1">
                <a:solidFill>
                  <a:srgbClr val="170CA8"/>
                </a:solidFill>
              </a:rPr>
              <a:t>стадія</a:t>
            </a:r>
            <a:r>
              <a:rPr lang="ru-RU" sz="2000" b="1" dirty="0">
                <a:solidFill>
                  <a:srgbClr val="170CA8"/>
                </a:solidFill>
              </a:rPr>
              <a:t> – </a:t>
            </a:r>
            <a:r>
              <a:rPr lang="ru-RU" sz="2000" b="1" dirty="0" err="1">
                <a:solidFill>
                  <a:srgbClr val="170CA8"/>
                </a:solidFill>
              </a:rPr>
              <a:t>середня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токсичність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smtClean="0">
                <a:solidFill>
                  <a:srgbClr val="170CA8"/>
                </a:solidFill>
              </a:rPr>
              <a:t>– </a:t>
            </a:r>
            <a:r>
              <a:rPr lang="ru-RU" sz="2000" b="1" dirty="0">
                <a:solidFill>
                  <a:srgbClr val="170CA8"/>
                </a:solidFill>
              </a:rPr>
              <a:t>50 – 80 %, </a:t>
            </a:r>
            <a:r>
              <a:rPr lang="ru-RU" sz="2000" b="1" dirty="0" err="1">
                <a:solidFill>
                  <a:srgbClr val="170CA8"/>
                </a:solidFill>
              </a:rPr>
              <a:t>паростки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порівняно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із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контрольними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нижчі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стебла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нерівні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тоненькі</a:t>
            </a:r>
            <a:r>
              <a:rPr lang="ru-RU" sz="2000" b="1" dirty="0">
                <a:solidFill>
                  <a:srgbClr val="170CA8"/>
                </a:solidFill>
              </a:rPr>
              <a:t>,</a:t>
            </a:r>
          </a:p>
          <a:p>
            <a:r>
              <a:rPr lang="ru-RU" sz="2000" b="1" dirty="0">
                <a:solidFill>
                  <a:srgbClr val="170CA8"/>
                </a:solidFill>
              </a:rPr>
              <a:t>	4 </a:t>
            </a:r>
            <a:r>
              <a:rPr lang="ru-RU" sz="2000" b="1" dirty="0" err="1">
                <a:solidFill>
                  <a:srgbClr val="170CA8"/>
                </a:solidFill>
              </a:rPr>
              <a:t>стадія</a:t>
            </a:r>
            <a:r>
              <a:rPr lang="ru-RU" sz="2000" b="1" dirty="0">
                <a:solidFill>
                  <a:srgbClr val="170CA8"/>
                </a:solidFill>
              </a:rPr>
              <a:t> – </a:t>
            </a:r>
            <a:r>
              <a:rPr lang="ru-RU" sz="2000" b="1" dirty="0" err="1">
                <a:solidFill>
                  <a:srgbClr val="170CA8"/>
                </a:solidFill>
              </a:rPr>
              <a:t>висока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токсичність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smtClean="0">
                <a:solidFill>
                  <a:srgbClr val="170CA8"/>
                </a:solidFill>
              </a:rPr>
              <a:t>– </a:t>
            </a:r>
            <a:r>
              <a:rPr lang="ru-RU" sz="2000" b="1" dirty="0">
                <a:solidFill>
                  <a:srgbClr val="170CA8"/>
                </a:solidFill>
              </a:rPr>
              <a:t>20 – 50 %, </a:t>
            </a:r>
            <a:r>
              <a:rPr lang="ru-RU" sz="2000" b="1" dirty="0" err="1">
                <a:solidFill>
                  <a:srgbClr val="170CA8"/>
                </a:solidFill>
              </a:rPr>
              <a:t>паростки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порівняно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із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контрольними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набагато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нижчі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стебло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нерівне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тоненьке</a:t>
            </a:r>
            <a:r>
              <a:rPr lang="ru-RU" sz="2000" b="1" dirty="0">
                <a:solidFill>
                  <a:srgbClr val="170CA8"/>
                </a:solidFill>
              </a:rPr>
              <a:t>, </a:t>
            </a:r>
            <a:r>
              <a:rPr lang="ru-RU" sz="2000" b="1" dirty="0" err="1">
                <a:solidFill>
                  <a:srgbClr val="170CA8"/>
                </a:solidFill>
              </a:rPr>
              <a:t>деякі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пагони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мають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ознаки</a:t>
            </a:r>
            <a:r>
              <a:rPr lang="ru-RU" sz="2000" b="1" dirty="0">
                <a:solidFill>
                  <a:srgbClr val="170CA8"/>
                </a:solidFill>
              </a:rPr>
              <a:t> хлорозу та некрозу,</a:t>
            </a:r>
          </a:p>
          <a:p>
            <a:r>
              <a:rPr lang="ru-RU" sz="2000" b="1" dirty="0">
                <a:solidFill>
                  <a:srgbClr val="170CA8"/>
                </a:solidFill>
              </a:rPr>
              <a:t>	5 </a:t>
            </a:r>
            <a:r>
              <a:rPr lang="ru-RU" sz="2000" b="1" dirty="0" err="1">
                <a:solidFill>
                  <a:srgbClr val="170CA8"/>
                </a:solidFill>
              </a:rPr>
              <a:t>стадія</a:t>
            </a:r>
            <a:r>
              <a:rPr lang="ru-RU" sz="2000" b="1" dirty="0">
                <a:solidFill>
                  <a:srgbClr val="170CA8"/>
                </a:solidFill>
              </a:rPr>
              <a:t> – </a:t>
            </a:r>
            <a:r>
              <a:rPr lang="ru-RU" sz="2000" b="1" dirty="0" err="1">
                <a:solidFill>
                  <a:srgbClr val="170CA8"/>
                </a:solidFill>
              </a:rPr>
              <a:t>дуже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висока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токсичність</a:t>
            </a:r>
            <a:r>
              <a:rPr lang="ru-RU" sz="2000" b="1" dirty="0">
                <a:solidFill>
                  <a:srgbClr val="170CA8"/>
                </a:solidFill>
              </a:rPr>
              <a:t> - </a:t>
            </a:r>
            <a:r>
              <a:rPr lang="ru-RU" b="1" dirty="0" err="1">
                <a:solidFill>
                  <a:srgbClr val="170CA8"/>
                </a:solidFill>
              </a:rPr>
              <a:t>проростання</a:t>
            </a:r>
            <a:r>
              <a:rPr lang="ru-RU" b="1" dirty="0">
                <a:solidFill>
                  <a:srgbClr val="170CA8"/>
                </a:solidFill>
              </a:rPr>
              <a:t> </a:t>
            </a:r>
            <a:r>
              <a:rPr lang="ru-RU" sz="2000" b="1" dirty="0" smtClean="0">
                <a:solidFill>
                  <a:srgbClr val="170CA8"/>
                </a:solidFill>
              </a:rPr>
              <a:t>– </a:t>
            </a:r>
            <a:r>
              <a:rPr lang="ru-RU" sz="2000" b="1" dirty="0">
                <a:solidFill>
                  <a:srgbClr val="170CA8"/>
                </a:solidFill>
              </a:rPr>
              <a:t>0 – 20 </a:t>
            </a:r>
            <a:r>
              <a:rPr lang="ru-RU" sz="2000" b="1" dirty="0" smtClean="0">
                <a:solidFill>
                  <a:srgbClr val="170CA8"/>
                </a:solidFill>
              </a:rPr>
              <a:t>%, </a:t>
            </a:r>
            <a:r>
              <a:rPr lang="ru-RU" sz="2000" b="1" dirty="0" err="1">
                <a:solidFill>
                  <a:srgbClr val="170CA8"/>
                </a:solidFill>
              </a:rPr>
              <a:t>паростки</a:t>
            </a:r>
            <a:r>
              <a:rPr lang="ru-RU" sz="2000" b="1" dirty="0">
                <a:solidFill>
                  <a:srgbClr val="170CA8"/>
                </a:solidFill>
              </a:rPr>
              <a:t> гинуть </a:t>
            </a:r>
            <a:r>
              <a:rPr lang="ru-RU" sz="2000" b="1" dirty="0" err="1">
                <a:solidFill>
                  <a:srgbClr val="170CA8"/>
                </a:solidFill>
              </a:rPr>
              <a:t>після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проростання</a:t>
            </a:r>
            <a:r>
              <a:rPr lang="ru-RU" sz="2000" b="1" dirty="0">
                <a:solidFill>
                  <a:srgbClr val="170CA8"/>
                </a:solidFill>
              </a:rPr>
              <a:t> на 3 – 5 день.</a:t>
            </a:r>
            <a:endParaRPr lang="ru-RU" sz="2100" b="1" dirty="0">
              <a:solidFill>
                <a:srgbClr val="170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45-we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5257800" y="67235"/>
            <a:ext cx="3244102" cy="419462"/>
          </a:xfrm>
          <a:prstGeom prst="rect">
            <a:avLst/>
          </a:prstGeom>
          <a:solidFill>
            <a:srgbClr val="FFFF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b="1" dirty="0" smtClean="0">
                <a:solidFill>
                  <a:srgbClr val="FF0000"/>
                </a:solidFill>
              </a:rPr>
              <a:t>Практичні дослідження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069" y="853584"/>
            <a:ext cx="7829200" cy="5355312"/>
          </a:xfrm>
          <a:prstGeom prst="rect">
            <a:avLst/>
          </a:prstGeom>
          <a:solidFill>
            <a:srgbClr val="9AE7F4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Практичні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2400" b="1" dirty="0">
                <a:solidFill>
                  <a:srgbClr val="FF0000"/>
                </a:solidFill>
              </a:rPr>
              <a:t> тест-фактору - вода</a:t>
            </a:r>
          </a:p>
          <a:p>
            <a:r>
              <a:rPr lang="uk-UA" b="1" dirty="0">
                <a:solidFill>
                  <a:srgbClr val="170CA8"/>
                </a:solidFill>
              </a:rPr>
              <a:t> </a:t>
            </a:r>
            <a:r>
              <a:rPr lang="uk-UA" b="1" dirty="0" smtClean="0">
                <a:solidFill>
                  <a:srgbClr val="170CA8"/>
                </a:solidFill>
              </a:rPr>
              <a:t>       </a:t>
            </a:r>
            <a:r>
              <a:rPr lang="uk-UA" sz="2000" b="1" dirty="0" smtClean="0">
                <a:solidFill>
                  <a:srgbClr val="170CA8"/>
                </a:solidFill>
              </a:rPr>
              <a:t>Досліджували </a:t>
            </a:r>
            <a:r>
              <a:rPr lang="uk-UA" sz="2000" b="1" dirty="0">
                <a:solidFill>
                  <a:srgbClr val="170CA8"/>
                </a:solidFill>
              </a:rPr>
              <a:t>проби води з різними хімічними показниками. В</a:t>
            </a:r>
            <a:r>
              <a:rPr lang="uk-UA" sz="2000" b="1" dirty="0" smtClean="0">
                <a:solidFill>
                  <a:srgbClr val="170CA8"/>
                </a:solidFill>
              </a:rPr>
              <a:t>икористовували </a:t>
            </a:r>
            <a:r>
              <a:rPr lang="uk-UA" sz="2000" b="1" dirty="0">
                <a:solidFill>
                  <a:srgbClr val="170CA8"/>
                </a:solidFill>
              </a:rPr>
              <a:t>підготовлений комплексний </a:t>
            </a:r>
            <a:r>
              <a:rPr lang="uk-UA" sz="2000" b="1" dirty="0" err="1">
                <a:solidFill>
                  <a:srgbClr val="170CA8"/>
                </a:solidFill>
              </a:rPr>
              <a:t>грунт</a:t>
            </a:r>
            <a:r>
              <a:rPr lang="uk-UA" sz="2000" b="1" dirty="0">
                <a:solidFill>
                  <a:srgbClr val="170CA8"/>
                </a:solidFill>
              </a:rPr>
              <a:t> для кімнатних рослин. </a:t>
            </a:r>
            <a:r>
              <a:rPr lang="uk-UA" sz="2000" b="1" dirty="0" smtClean="0">
                <a:solidFill>
                  <a:srgbClr val="170CA8"/>
                </a:solidFill>
              </a:rPr>
              <a:t>Для </a:t>
            </a:r>
            <a:r>
              <a:rPr lang="uk-UA" sz="2000" b="1" dirty="0" err="1" smtClean="0">
                <a:solidFill>
                  <a:srgbClr val="170CA8"/>
                </a:solidFill>
              </a:rPr>
              <a:t>біотестування</a:t>
            </a:r>
            <a:r>
              <a:rPr lang="uk-UA" sz="2000" b="1" dirty="0" smtClean="0">
                <a:solidFill>
                  <a:srgbClr val="170CA8"/>
                </a:solidFill>
              </a:rPr>
              <a:t> використовуємо об’єм відібраних проб води не меншим </a:t>
            </a:r>
            <a:r>
              <a:rPr lang="uk-UA" sz="2000" b="1" dirty="0">
                <a:solidFill>
                  <a:srgbClr val="170CA8"/>
                </a:solidFill>
              </a:rPr>
              <a:t>500 </a:t>
            </a:r>
            <a:r>
              <a:rPr lang="uk-UA" sz="2000" b="1" dirty="0" err="1">
                <a:solidFill>
                  <a:srgbClr val="170CA8"/>
                </a:solidFill>
              </a:rPr>
              <a:t>см³</a:t>
            </a:r>
            <a:r>
              <a:rPr lang="uk-UA" sz="2000" b="1" dirty="0">
                <a:solidFill>
                  <a:srgbClr val="170CA8"/>
                </a:solidFill>
              </a:rPr>
              <a:t> (</a:t>
            </a:r>
            <a:r>
              <a:rPr lang="uk-UA" sz="2000" b="1" i="1" dirty="0">
                <a:solidFill>
                  <a:srgbClr val="170CA8"/>
                </a:solidFill>
              </a:rPr>
              <a:t>Н. В. </a:t>
            </a:r>
            <a:r>
              <a:rPr lang="uk-UA" sz="2000" b="1" i="1" dirty="0" err="1">
                <a:solidFill>
                  <a:srgbClr val="170CA8"/>
                </a:solidFill>
              </a:rPr>
              <a:t>Смикун</a:t>
            </a:r>
            <a:r>
              <a:rPr lang="uk-UA" sz="2000" b="1" i="1" dirty="0">
                <a:solidFill>
                  <a:srgbClr val="170CA8"/>
                </a:solidFill>
              </a:rPr>
              <a:t>, С. С. Фурман)</a:t>
            </a:r>
            <a:r>
              <a:rPr lang="uk-UA" sz="2000" b="1" dirty="0">
                <a:solidFill>
                  <a:srgbClr val="170CA8"/>
                </a:solidFill>
              </a:rPr>
              <a:t>. </a:t>
            </a:r>
            <a:r>
              <a:rPr lang="ru-RU" sz="2000" b="1" dirty="0" err="1">
                <a:solidFill>
                  <a:srgbClr val="170CA8"/>
                </a:solidFill>
              </a:rPr>
              <a:t>Проби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фільтруємо</a:t>
            </a:r>
            <a:r>
              <a:rPr lang="ru-RU" sz="2000" b="1" dirty="0">
                <a:solidFill>
                  <a:srgbClr val="170CA8"/>
                </a:solidFill>
              </a:rPr>
              <a:t> через </a:t>
            </a:r>
            <a:r>
              <a:rPr lang="ru-RU" sz="2000" b="1" dirty="0" err="1">
                <a:solidFill>
                  <a:srgbClr val="170CA8"/>
                </a:solidFill>
              </a:rPr>
              <a:t>паперові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фільтри</a:t>
            </a:r>
            <a:r>
              <a:rPr lang="ru-RU" sz="2000" b="1" dirty="0">
                <a:solidFill>
                  <a:srgbClr val="170CA8"/>
                </a:solidFill>
              </a:rPr>
              <a:t> для </a:t>
            </a:r>
            <a:r>
              <a:rPr lang="ru-RU" sz="2000" b="1" dirty="0" err="1">
                <a:solidFill>
                  <a:srgbClr val="170CA8"/>
                </a:solidFill>
              </a:rPr>
              <a:t>видалення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завислих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частинок</a:t>
            </a:r>
            <a:r>
              <a:rPr lang="ru-RU" sz="2000" b="1" dirty="0">
                <a:solidFill>
                  <a:srgbClr val="170CA8"/>
                </a:solidFill>
              </a:rPr>
              <a:t> не </a:t>
            </a:r>
            <a:r>
              <a:rPr lang="ru-RU" sz="2000" b="1" dirty="0" err="1">
                <a:solidFill>
                  <a:srgbClr val="170CA8"/>
                </a:solidFill>
              </a:rPr>
              <a:t>пізніше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ніж</a:t>
            </a:r>
            <a:r>
              <a:rPr lang="ru-RU" sz="2000" b="1" dirty="0">
                <a:solidFill>
                  <a:srgbClr val="170CA8"/>
                </a:solidFill>
              </a:rPr>
              <a:t> через 2 год </a:t>
            </a:r>
            <a:r>
              <a:rPr lang="ru-RU" sz="2000" b="1" dirty="0" err="1">
                <a:solidFill>
                  <a:srgbClr val="170CA8"/>
                </a:solidFill>
              </a:rPr>
              <a:t>після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відбору</a:t>
            </a:r>
            <a:r>
              <a:rPr lang="ru-RU" sz="2000" b="1" dirty="0">
                <a:solidFill>
                  <a:srgbClr val="170CA8"/>
                </a:solidFill>
              </a:rPr>
              <a:t>. </a:t>
            </a:r>
            <a:r>
              <a:rPr lang="ru-RU" sz="2000" b="1" dirty="0" err="1">
                <a:solidFill>
                  <a:srgbClr val="170CA8"/>
                </a:solidFill>
              </a:rPr>
              <a:t>Профільтровані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проби</a:t>
            </a:r>
            <a:r>
              <a:rPr lang="ru-RU" sz="2000" b="1" dirty="0">
                <a:solidFill>
                  <a:srgbClr val="170CA8"/>
                </a:solidFill>
              </a:rPr>
              <a:t> </a:t>
            </a:r>
            <a:r>
              <a:rPr lang="ru-RU" sz="2000" b="1" dirty="0" err="1">
                <a:solidFill>
                  <a:srgbClr val="170CA8"/>
                </a:solidFill>
              </a:rPr>
              <a:t>зберігаємо</a:t>
            </a:r>
            <a:r>
              <a:rPr lang="ru-RU" sz="2000" b="1" dirty="0">
                <a:solidFill>
                  <a:srgbClr val="170CA8"/>
                </a:solidFill>
              </a:rPr>
              <a:t> у холодильнику.</a:t>
            </a:r>
          </a:p>
          <a:p>
            <a:r>
              <a:rPr lang="uk-UA" sz="2000" b="1" dirty="0" smtClean="0">
                <a:solidFill>
                  <a:srgbClr val="170CA8"/>
                </a:solidFill>
              </a:rPr>
              <a:t>	Проба </a:t>
            </a:r>
            <a:r>
              <a:rPr lang="uk-UA" sz="2000" b="1" dirty="0">
                <a:solidFill>
                  <a:srgbClr val="170CA8"/>
                </a:solidFill>
              </a:rPr>
              <a:t>№ 1 – вода дистильована (контроль).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 smtClean="0">
                <a:solidFill>
                  <a:srgbClr val="170CA8"/>
                </a:solidFill>
              </a:rPr>
              <a:t>	Проба </a:t>
            </a:r>
            <a:r>
              <a:rPr lang="uk-UA" sz="2000" b="1" dirty="0">
                <a:solidFill>
                  <a:srgbClr val="170CA8"/>
                </a:solidFill>
              </a:rPr>
              <a:t>№ 2 – вода </a:t>
            </a:r>
            <a:r>
              <a:rPr lang="uk-UA" sz="2000" b="1" dirty="0" err="1" smtClean="0">
                <a:solidFill>
                  <a:srgbClr val="170CA8"/>
                </a:solidFill>
              </a:rPr>
              <a:t>водопроводна</a:t>
            </a:r>
            <a:r>
              <a:rPr lang="uk-UA" sz="2000" b="1" dirty="0" smtClean="0">
                <a:solidFill>
                  <a:srgbClr val="170CA8"/>
                </a:solidFill>
              </a:rPr>
              <a:t>.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 smtClean="0">
                <a:solidFill>
                  <a:srgbClr val="170CA8"/>
                </a:solidFill>
              </a:rPr>
              <a:t>	Проба </a:t>
            </a:r>
            <a:r>
              <a:rPr lang="uk-UA" sz="2000" b="1" dirty="0">
                <a:solidFill>
                  <a:srgbClr val="170CA8"/>
                </a:solidFill>
              </a:rPr>
              <a:t>№ 3 – вода з </a:t>
            </a:r>
            <a:r>
              <a:rPr lang="en-US" sz="2000" b="1" dirty="0" smtClean="0">
                <a:solidFill>
                  <a:srgbClr val="170CA8"/>
                </a:solidFill>
              </a:rPr>
              <a:t>W</a:t>
            </a:r>
            <a:r>
              <a:rPr lang="uk-UA" sz="2000" b="1" dirty="0" smtClean="0">
                <a:solidFill>
                  <a:srgbClr val="170CA8"/>
                </a:solidFill>
              </a:rPr>
              <a:t> (</a:t>
            </a:r>
            <a:r>
              <a:rPr lang="en-US" sz="2000" b="1" dirty="0" err="1">
                <a:solidFill>
                  <a:srgbClr val="170CA8"/>
                </a:solidFill>
              </a:rPr>
              <a:t>NaCl</a:t>
            </a:r>
            <a:r>
              <a:rPr lang="uk-UA" sz="2000" b="1" dirty="0">
                <a:solidFill>
                  <a:srgbClr val="170CA8"/>
                </a:solidFill>
              </a:rPr>
              <a:t>) = 0,9 % (фізіологічний розчин).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 smtClean="0">
                <a:solidFill>
                  <a:srgbClr val="170CA8"/>
                </a:solidFill>
              </a:rPr>
              <a:t>	Проба </a:t>
            </a:r>
            <a:r>
              <a:rPr lang="uk-UA" sz="2000" b="1" dirty="0">
                <a:solidFill>
                  <a:srgbClr val="170CA8"/>
                </a:solidFill>
              </a:rPr>
              <a:t>№ 4 – вода відкритої водойми (р. Охтирка)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 smtClean="0">
                <a:solidFill>
                  <a:srgbClr val="170CA8"/>
                </a:solidFill>
              </a:rPr>
              <a:t>	Проба </a:t>
            </a:r>
            <a:r>
              <a:rPr lang="uk-UA" sz="2000" b="1" dirty="0">
                <a:solidFill>
                  <a:srgbClr val="170CA8"/>
                </a:solidFill>
              </a:rPr>
              <a:t>№ 5 – вода </a:t>
            </a:r>
            <a:r>
              <a:rPr lang="uk-UA" sz="2000" b="1" dirty="0" err="1" smtClean="0">
                <a:solidFill>
                  <a:srgbClr val="170CA8"/>
                </a:solidFill>
              </a:rPr>
              <a:t>колодязьна</a:t>
            </a:r>
            <a:r>
              <a:rPr lang="uk-UA" sz="2000" b="1" dirty="0" smtClean="0">
                <a:solidFill>
                  <a:srgbClr val="170CA8"/>
                </a:solidFill>
              </a:rPr>
              <a:t>.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>
                <a:solidFill>
                  <a:srgbClr val="170CA8"/>
                </a:solidFill>
              </a:rPr>
              <a:t> </a:t>
            </a:r>
            <a:r>
              <a:rPr lang="uk-UA" sz="2000" b="1" dirty="0" smtClean="0">
                <a:solidFill>
                  <a:srgbClr val="170CA8"/>
                </a:solidFill>
              </a:rPr>
              <a:t>    Ознаки</a:t>
            </a:r>
            <a:r>
              <a:rPr lang="uk-UA" sz="2000" b="1" dirty="0">
                <a:solidFill>
                  <a:srgbClr val="170CA8"/>
                </a:solidFill>
              </a:rPr>
              <a:t>, за якими було проведено </a:t>
            </a:r>
            <a:r>
              <a:rPr lang="uk-UA" sz="2000" b="1" dirty="0" err="1">
                <a:solidFill>
                  <a:srgbClr val="170CA8"/>
                </a:solidFill>
              </a:rPr>
              <a:t>біотестування</a:t>
            </a:r>
            <a:r>
              <a:rPr lang="uk-UA" sz="2000" b="1" dirty="0">
                <a:solidFill>
                  <a:srgbClr val="170CA8"/>
                </a:solidFill>
              </a:rPr>
              <a:t> води: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>
                <a:solidFill>
                  <a:srgbClr val="170CA8"/>
                </a:solidFill>
              </a:rPr>
              <a:t>- проростання, %</a:t>
            </a:r>
            <a:endParaRPr lang="ru-RU" sz="2000" b="1" dirty="0">
              <a:solidFill>
                <a:srgbClr val="170CA8"/>
              </a:solidFill>
            </a:endParaRPr>
          </a:p>
          <a:p>
            <a:r>
              <a:rPr lang="uk-UA" sz="2000" b="1" dirty="0">
                <a:solidFill>
                  <a:srgbClr val="170CA8"/>
                </a:solidFill>
              </a:rPr>
              <a:t>- щоденний приріст, см</a:t>
            </a:r>
            <a:endParaRPr lang="ru-RU" b="1" dirty="0">
              <a:solidFill>
                <a:srgbClr val="170CA8"/>
              </a:solidFill>
            </a:endParaRPr>
          </a:p>
          <a:p>
            <a:r>
              <a:rPr lang="uk-UA" sz="2000" b="1" dirty="0">
                <a:solidFill>
                  <a:srgbClr val="170CA8"/>
                </a:solidFill>
              </a:rPr>
              <a:t>- довжина вегетаційних органів, см.</a:t>
            </a:r>
            <a:endParaRPr lang="ru-RU" sz="2000" b="1" dirty="0">
              <a:solidFill>
                <a:srgbClr val="170CA8"/>
              </a:solidFill>
            </a:endParaRPr>
          </a:p>
        </p:txBody>
      </p:sp>
      <p:pic>
        <p:nvPicPr>
          <p:cNvPr id="7" name="Picture 2" descr="C:\Users\Сергей\Desktop\Фото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32" y="4877770"/>
            <a:ext cx="1514168" cy="18405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770</TotalTime>
  <Words>517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Сергей</cp:lastModifiedBy>
  <cp:revision>119</cp:revision>
  <dcterms:created xsi:type="dcterms:W3CDTF">2013-11-19T05:52:05Z</dcterms:created>
  <dcterms:modified xsi:type="dcterms:W3CDTF">2018-04-19T17:33:15Z</dcterms:modified>
</cp:coreProperties>
</file>