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 Slab" charset="0"/>
      <p:regular r:id="rId15"/>
      <p:bold r:id="rId16"/>
    </p:embeddedFont>
    <p:embeddedFont>
      <p:font typeface="Roboto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1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15" name="Shape 4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6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2" name="Shape 61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12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3794" name="Shape 12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1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5842" name="Shape 129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13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7890" name="Shape 137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6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0" name="Shape 67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7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7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7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78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8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85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9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5602" name="Shape 9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9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7650" name="Shape 99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9698" name="Shape 107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1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14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/>
          <p:nvPr/>
        </p:nvSpPr>
        <p:spPr>
          <a:xfrm>
            <a:off x="1525588" y="673100"/>
            <a:ext cx="1081087" cy="1123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" name="Shape 11"/>
          <p:cNvSpPr/>
          <p:nvPr/>
        </p:nvSpPr>
        <p:spPr>
          <a:xfrm rot="10800000">
            <a:off x="6537325" y="3343275"/>
            <a:ext cx="1081088" cy="1123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6" name="Shape 12"/>
          <p:cNvCxnSpPr/>
          <p:nvPr/>
        </p:nvCxnSpPr>
        <p:spPr>
          <a:xfrm>
            <a:off x="4359275" y="2817813"/>
            <a:ext cx="42545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/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15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000">
                <a:solidFill>
                  <a:srgbClr val="FFFFFF"/>
                </a:solidFill>
                <a:latin typeface="Roboto" pitchFamily="2" charset="0"/>
                <a:sym typeface="Roboto" pitchFamily="2" charset="0"/>
              </a:defRPr>
            </a:lvl1pPr>
          </a:lstStyle>
          <a:p>
            <a:fld id="{B50243AC-9B98-4E85-9388-1B84DEB1E0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3"/>
          <p:cNvSpPr/>
          <p:nvPr/>
        </p:nvSpPr>
        <p:spPr>
          <a:xfrm>
            <a:off x="0" y="5076825"/>
            <a:ext cx="9144000" cy="66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anchor="ctr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Shape 56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000">
                <a:solidFill>
                  <a:srgbClr val="FFFFFF"/>
                </a:solidFill>
                <a:latin typeface="Roboto" pitchFamily="2" charset="0"/>
                <a:sym typeface="Roboto" pitchFamily="2" charset="0"/>
              </a:defRPr>
            </a:lvl1pPr>
          </a:lstStyle>
          <a:p>
            <a:fld id="{D768417F-F78E-4CE0-A9C5-270EFB655A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17"/>
          <p:cNvCxnSpPr/>
          <p:nvPr/>
        </p:nvCxnSpPr>
        <p:spPr>
          <a:xfrm>
            <a:off x="4359275" y="2817813"/>
            <a:ext cx="42545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000">
                <a:solidFill>
                  <a:srgbClr val="FFFFFF"/>
                </a:solidFill>
                <a:latin typeface="Roboto" pitchFamily="2" charset="0"/>
                <a:sym typeface="Roboto" pitchFamily="2" charset="0"/>
              </a:defRPr>
            </a:lvl1pPr>
          </a:lstStyle>
          <a:p>
            <a:fld id="{FA7C9938-EED9-4283-8CF1-D02CEA6451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1"/>
          <p:cNvCxnSpPr/>
          <p:nvPr/>
        </p:nvCxnSpPr>
        <p:spPr>
          <a:xfrm>
            <a:off x="492125" y="1260475"/>
            <a:ext cx="42545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000">
                <a:solidFill>
                  <a:srgbClr val="FFFFFF"/>
                </a:solidFill>
                <a:latin typeface="Roboto" pitchFamily="2" charset="0"/>
                <a:sym typeface="Roboto" pitchFamily="2" charset="0"/>
              </a:defRPr>
            </a:lvl1pPr>
          </a:lstStyle>
          <a:p>
            <a:fld id="{DD5D7091-EAB8-4AFB-9301-F73E29F19F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26"/>
          <p:cNvCxnSpPr/>
          <p:nvPr/>
        </p:nvCxnSpPr>
        <p:spPr>
          <a:xfrm>
            <a:off x="492125" y="1260475"/>
            <a:ext cx="42545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" name="Shape 30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000">
                <a:solidFill>
                  <a:srgbClr val="FFFFFF"/>
                </a:solidFill>
                <a:latin typeface="Roboto" pitchFamily="2" charset="0"/>
                <a:sym typeface="Roboto" pitchFamily="2" charset="0"/>
              </a:defRPr>
            </a:lvl1pPr>
          </a:lstStyle>
          <a:p>
            <a:fld id="{BB75CABD-633E-472E-B6AA-90616C5277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35"/>
          <p:cNvCxnSpPr/>
          <p:nvPr/>
        </p:nvCxnSpPr>
        <p:spPr>
          <a:xfrm>
            <a:off x="488950" y="1412875"/>
            <a:ext cx="331788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Shape 38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000">
                <a:solidFill>
                  <a:srgbClr val="FFFFFF"/>
                </a:solidFill>
                <a:latin typeface="Roboto" pitchFamily="2" charset="0"/>
                <a:sym typeface="Roboto" pitchFamily="2" charset="0"/>
              </a:defRPr>
            </a:lvl1pPr>
          </a:lstStyle>
          <a:p>
            <a:fld id="{E35B997E-52FA-4139-957E-6F8C0ABC37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anchor="ctr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3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endParaRPr lang="ru-RU"/>
          </a:p>
        </p:txBody>
      </p:sp>
      <p:cxnSp>
        <p:nvCxnSpPr>
          <p:cNvPr id="6" name="Shape 44"/>
          <p:cNvCxnSpPr/>
          <p:nvPr/>
        </p:nvCxnSpPr>
        <p:spPr>
          <a:xfrm>
            <a:off x="5029200" y="4495800"/>
            <a:ext cx="541338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anchor="ctr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Shape 48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000">
                <a:solidFill>
                  <a:srgbClr val="FFFFFF"/>
                </a:solidFill>
                <a:latin typeface="Roboto" pitchFamily="2" charset="0"/>
                <a:sym typeface="Roboto" pitchFamily="2" charset="0"/>
              </a:defRPr>
            </a:lvl1pPr>
          </a:lstStyle>
          <a:p>
            <a:fld id="{45DCA81A-50BB-4013-8DDD-9C6D3E04C7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anchor="ctr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387350" y="458788"/>
            <a:ext cx="8369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387350" y="1489075"/>
            <a:ext cx="83693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Shape 8"/>
          <p:cNvSpPr txBox="1">
            <a:spLocks noGrp="1"/>
          </p:cNvSpPr>
          <p:nvPr/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8A698B63-5553-4E68-9DB0-B469C2FCE4D1}" type="slidenum">
              <a:rPr lang="ru-RU" sz="1000">
                <a:solidFill>
                  <a:srgbClr val="FFFFFF"/>
                </a:solidFill>
                <a:latin typeface="Roboto" pitchFamily="2" charset="0"/>
                <a:sym typeface="Roboto" pitchFamily="2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‹#›</a:t>
            </a:fld>
            <a:endParaRPr lang="ru-RU" sz="1000">
              <a:solidFill>
                <a:srgbClr val="FFFFFF"/>
              </a:solidFill>
              <a:latin typeface="Roboto" pitchFamily="2" charset="0"/>
              <a:sym typeface="Roboto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0" r:id="rId5"/>
    <p:sldLayoutId id="2147483675" r:id="rId6"/>
    <p:sldLayoutId id="2147483669" r:id="rId7"/>
    <p:sldLayoutId id="2147483676" r:id="rId8"/>
    <p:sldLayoutId id="2147483668" r:id="rId9"/>
    <p:sldLayoutId id="2147483677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63"/>
          <p:cNvSpPr txBox="1">
            <a:spLocks noGrp="1"/>
          </p:cNvSpPr>
          <p:nvPr>
            <p:ph type="ctrTitle"/>
          </p:nvPr>
        </p:nvSpPr>
        <p:spPr>
          <a:xfrm>
            <a:off x="1462088" y="954088"/>
            <a:ext cx="5783262" cy="7334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Фокуси</a:t>
            </a:r>
            <a:r>
              <a:rPr lang="ru-RU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</a:t>
            </a:r>
            <a:r>
              <a:rPr lang="ru-RU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вічним</a:t>
            </a:r>
            <a:r>
              <a:rPr lang="ru-RU" sz="3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36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двигуном</a:t>
            </a:r>
            <a:endParaRPr lang="ru-RU" sz="3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14338" name="Shape 64"/>
          <p:cNvPicPr preferRelativeResize="0">
            <a:picLocks noChangeAspect="1" noChangeArrowheads="1"/>
          </p:cNvPicPr>
          <p:nvPr/>
        </p:nvPicPr>
        <p:blipFill>
          <a:blip r:embed="rId3"/>
          <a:srcRect r="-684"/>
          <a:stretch>
            <a:fillRect/>
          </a:stretch>
        </p:blipFill>
        <p:spPr bwMode="auto">
          <a:xfrm>
            <a:off x="2916238" y="1970088"/>
            <a:ext cx="24034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124"/>
          <p:cNvSpPr txBox="1">
            <a:spLocks noGrp="1"/>
          </p:cNvSpPr>
          <p:nvPr>
            <p:ph type="title"/>
          </p:nvPr>
        </p:nvSpPr>
        <p:spPr>
          <a:xfrm>
            <a:off x="1223963" y="131763"/>
            <a:ext cx="7132637" cy="7556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       </a:t>
            </a:r>
            <a:r>
              <a:rPr lang="ru-RU" sz="36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 Закони термодинаміки</a:t>
            </a:r>
          </a:p>
        </p:txBody>
      </p:sp>
      <p:sp>
        <p:nvSpPr>
          <p:cNvPr id="32771" name="Shape 125"/>
          <p:cNvSpPr txBox="1">
            <a:spLocks noGrp="1"/>
          </p:cNvSpPr>
          <p:nvPr>
            <p:ph type="body" idx="1"/>
          </p:nvPr>
        </p:nvSpPr>
        <p:spPr>
          <a:xfrm>
            <a:off x="852488" y="887413"/>
            <a:ext cx="3465512" cy="4303712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6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Безплідність пошуків вічного двигуна та величезна праця вчених, якими були виведені 1 і 2 закони термодинаміки</a:t>
            </a:r>
          </a:p>
          <a:p>
            <a:pPr marL="0" indent="0" eaLnBrk="1" hangingPunct="1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8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1)  Енергія не може бути ні створена, ні зруйнована            ( закон збереження енергії). </a:t>
            </a:r>
            <a:r>
              <a:rPr lang="ru-RU" sz="15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               </a:t>
            </a:r>
          </a:p>
          <a:p>
            <a:pPr marL="0" indent="0" eaLnBrk="1" hangingPunct="1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5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2)</a:t>
            </a:r>
            <a:r>
              <a:rPr lang="ru-RU" sz="18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Енергія не може перетікати з менш нагрітого тіла до більш нагрітого тіла</a:t>
            </a:r>
            <a:r>
              <a:rPr lang="ru-RU" sz="15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.</a:t>
            </a:r>
          </a:p>
          <a:p>
            <a:pPr marL="0" indent="0" eaLnBrk="1" hangingPunct="1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6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довели неможливість вічного двигуна.</a:t>
            </a:r>
          </a:p>
          <a:p>
            <a:pPr marL="0" indent="0" eaLnBrk="1" hangingPunct="1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FFFFFF"/>
              </a:buClr>
              <a:buFont typeface="Roboto" pitchFamily="2" charset="0"/>
              <a:buNone/>
            </a:pPr>
            <a:endParaRPr lang="ru-RU" smtClean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  <a:p>
            <a:pPr marL="0" indent="0" eaLnBrk="1" hangingPunct="1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Clr>
                <a:srgbClr val="FFFFFF"/>
              </a:buClr>
              <a:buFont typeface="Roboto" pitchFamily="2" charset="0"/>
              <a:buNone/>
            </a:pPr>
            <a:endParaRPr lang="ru-RU" smtClean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  <a:p>
            <a:pPr marL="0" indent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endParaRPr lang="ru-RU" smtClean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</p:txBody>
      </p:sp>
      <p:pic>
        <p:nvPicPr>
          <p:cNvPr id="32772" name="Shape 1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1554163"/>
            <a:ext cx="4745038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7E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131"/>
          <p:cNvSpPr txBox="1">
            <a:spLocks noGrp="1"/>
          </p:cNvSpPr>
          <p:nvPr>
            <p:ph type="title"/>
          </p:nvPr>
        </p:nvSpPr>
        <p:spPr>
          <a:xfrm>
            <a:off x="1706563" y="90488"/>
            <a:ext cx="2808287" cy="7556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z="36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Висновки</a:t>
            </a:r>
          </a:p>
        </p:txBody>
      </p:sp>
      <p:sp>
        <p:nvSpPr>
          <p:cNvPr id="34819" name="Shape 132"/>
          <p:cNvSpPr txBox="1">
            <a:spLocks noGrp="1"/>
          </p:cNvSpPr>
          <p:nvPr>
            <p:ph type="body" idx="1"/>
          </p:nvPr>
        </p:nvSpPr>
        <p:spPr>
          <a:xfrm>
            <a:off x="323850" y="939800"/>
            <a:ext cx="5164138" cy="4203700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20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На даний час 1-й і 2-й закони термодинаміки, практичні дослідженння науковців довели неможливість вічного двигуна. Набутий досвід, при створенні вічних двигунів, дає можливість покращити існуючі механізми, збільшити коефіцієнт корисної дії двигунів. Якщо ж людство знайде якісь можливості, способи, при яких 1-й і 2-й закони не будуть діяти ,то це буде глобальний перелом в існуванні людства. </a:t>
            </a:r>
          </a:p>
        </p:txBody>
      </p:sp>
      <p:pic>
        <p:nvPicPr>
          <p:cNvPr id="34820" name="Shape 1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813" y="2819400"/>
            <a:ext cx="32908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Shape 13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511175"/>
            <a:ext cx="29241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39"/>
          <p:cNvSpPr txBox="1">
            <a:spLocks noGrp="1"/>
          </p:cNvSpPr>
          <p:nvPr>
            <p:ph type="title"/>
          </p:nvPr>
        </p:nvSpPr>
        <p:spPr>
          <a:xfrm>
            <a:off x="2082800" y="117475"/>
            <a:ext cx="5661025" cy="12827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z="48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Дякую за увагу </a:t>
            </a:r>
          </a:p>
        </p:txBody>
      </p:sp>
      <p:pic>
        <p:nvPicPr>
          <p:cNvPr id="36866" name="Shape 14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488" y="1671638"/>
            <a:ext cx="4391025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69"/>
          <p:cNvSpPr txBox="1">
            <a:spLocks noGrp="1"/>
          </p:cNvSpPr>
          <p:nvPr>
            <p:ph type="title"/>
          </p:nvPr>
        </p:nvSpPr>
        <p:spPr>
          <a:xfrm>
            <a:off x="247650" y="234950"/>
            <a:ext cx="8896350" cy="473233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Фокуси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на тему “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вічного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двигуна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” по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книзі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: Перельмана 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            “ 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Занимательная физика”</a:t>
            </a:r>
            <a:b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/>
            </a:r>
            <a:b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(Робота </a:t>
            </a:r>
            <a:r>
              <a:rPr lang="ru-RU" sz="18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присв’ячена</a:t>
            </a: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135річчю </a:t>
            </a:r>
            <a:r>
              <a:rPr lang="ru-RU" sz="18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</a:t>
            </a: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дня </a:t>
            </a:r>
            <a:r>
              <a:rPr lang="ru-RU" sz="18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народження</a:t>
            </a: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знаменитого популяризатора </a:t>
            </a:r>
            <a:r>
              <a:rPr lang="ru-RU" sz="18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фізичних</a:t>
            </a: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та </a:t>
            </a:r>
            <a:r>
              <a:rPr lang="ru-RU" sz="18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математичних</a:t>
            </a:r>
            <a:r>
              <a:rPr lang="ru-RU" sz="18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знань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</a:t>
            </a:r>
            <a:b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/>
            </a:r>
            <a:b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Виконав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: Качур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Іван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Олександрович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учень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9-А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класу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загальноосвітньої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школи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№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11     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м.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Умані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.</a:t>
            </a:r>
            <a:b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Керівник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проекту: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Кияновський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Ларіон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Семенович,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керівник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гуртка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Юних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конструкторів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приладів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радіоелектроніки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станці</a:t>
            </a:r>
            <a:r>
              <a:rPr lang="uk-UA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ї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юних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техніків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м.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Умані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.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/>
            </a:r>
            <a:b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/>
            </a:r>
            <a:b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20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Мета </a:t>
            </a:r>
            <a:r>
              <a:rPr lang="ru-RU" sz="20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роботи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: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розробити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фокуси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на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основі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вічних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двигунів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».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/>
            </a:r>
            <a:b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20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Об’єкт</a:t>
            </a:r>
            <a:r>
              <a:rPr lang="ru-RU" sz="20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20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дослідження</a:t>
            </a:r>
            <a:r>
              <a:rPr lang="ru-RU" sz="20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: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вічний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двигун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.</a:t>
            </a:r>
            <a:b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r>
              <a:rPr lang="ru-RU" sz="20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Предмет </a:t>
            </a:r>
            <a:r>
              <a:rPr lang="ru-RU" sz="20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дослідження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: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технічне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рішення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“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вічних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двигунів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”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74"/>
          <p:cNvSpPr txBox="1">
            <a:spLocks noGrp="1"/>
          </p:cNvSpPr>
          <p:nvPr>
            <p:ph type="body" idx="1"/>
          </p:nvPr>
        </p:nvSpPr>
        <p:spPr>
          <a:xfrm>
            <a:off x="330200" y="665163"/>
            <a:ext cx="5249863" cy="3813175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20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Вічний</a:t>
            </a:r>
            <a:r>
              <a:rPr lang="ru-RU" sz="20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20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двигун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-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це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такий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уявний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механізм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який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невпинно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рухає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сам себе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і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крім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того,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виконує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ще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якусь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корисну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роботу.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Вічний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двигун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першого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роду -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це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уявна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безперервно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діюча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машина, яка, будучи раз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запущеною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працювала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б без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отримання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енергії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ззовні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. 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Вічний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двигун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другого роду -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це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уявна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теплова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машина, яка в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результаті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проходження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кругового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процесу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цілком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перетворює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теплоту,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одержану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від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якогось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джерела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 роботу.</a:t>
            </a:r>
          </a:p>
        </p:txBody>
      </p:sp>
      <p:pic>
        <p:nvPicPr>
          <p:cNvPr id="18435" name="Shape 7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3575" y="501650"/>
            <a:ext cx="326072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80"/>
          <p:cNvSpPr txBox="1">
            <a:spLocks noGrp="1"/>
          </p:cNvSpPr>
          <p:nvPr>
            <p:ph type="title"/>
          </p:nvPr>
        </p:nvSpPr>
        <p:spPr>
          <a:xfrm>
            <a:off x="800100" y="306388"/>
            <a:ext cx="3367088" cy="10588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z="30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Перший вічний двигун</a:t>
            </a:r>
          </a:p>
        </p:txBody>
      </p:sp>
      <p:sp>
        <p:nvSpPr>
          <p:cNvPr id="20482" name="Shape 81"/>
          <p:cNvSpPr txBox="1">
            <a:spLocks noGrp="1"/>
          </p:cNvSpPr>
          <p:nvPr>
            <p:ph type="body" idx="1"/>
          </p:nvPr>
        </p:nvSpPr>
        <p:spPr>
          <a:xfrm>
            <a:off x="282575" y="1436688"/>
            <a:ext cx="4002088" cy="3317875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Родоначальником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ідеї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вічного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двигуна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вважають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індійського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поета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математика та астронома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Бхаскара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Ачарья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(1114-1185).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Він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вважав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що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колесо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з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прикріпленими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під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кутом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круглими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спицями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наповненими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ртуттю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буде </a:t>
            </a:r>
            <a:r>
              <a:rPr lang="ru-RU" sz="1800" dirty="0" err="1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обертатись</a:t>
            </a:r>
            <a:r>
              <a:rPr lang="ru-RU" sz="1800" dirty="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.</a:t>
            </a:r>
            <a:endParaRPr lang="ru-RU" sz="1800" baseline="-25000" dirty="0" smtClean="0">
              <a:solidFill>
                <a:srgbClr val="FFFFFF"/>
              </a:solidFill>
              <a:latin typeface="Roboto Slab" pitchFamily="2" charset="0"/>
              <a:cs typeface="Arial" charset="0"/>
              <a:sym typeface="Roboto Slab" pitchFamily="2" charset="0"/>
            </a:endParaRPr>
          </a:p>
        </p:txBody>
      </p:sp>
      <p:pic>
        <p:nvPicPr>
          <p:cNvPr id="20483" name="Shape 8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8725" y="1101725"/>
            <a:ext cx="294163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41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87"/>
          <p:cNvSpPr txBox="1">
            <a:spLocks noGrp="1"/>
          </p:cNvSpPr>
          <p:nvPr>
            <p:ph type="body" idx="1"/>
          </p:nvPr>
        </p:nvSpPr>
        <p:spPr>
          <a:xfrm>
            <a:off x="387350" y="563563"/>
            <a:ext cx="4427538" cy="4579937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Люди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хотіли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створити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вічний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ще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з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давніх-давен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але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не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перестають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розробляти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свої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винаходи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навіть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зараз.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Розвиток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виробництва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в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Європі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вимагав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великої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кількості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машин.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Конструкцію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вічного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двигуна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схожу на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конструкцію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Басхара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але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з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доробкою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в 13 ст.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запропонував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Віллар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де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Оннекур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. З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появою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магнітів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ідею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вічного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двигуна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відстоював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Джон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Уілкінс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(1614 - 1672). </a:t>
            </a:r>
          </a:p>
        </p:txBody>
      </p:sp>
      <p:sp>
        <p:nvSpPr>
          <p:cNvPr id="22531" name="Shape 88"/>
          <p:cNvSpPr txBox="1">
            <a:spLocks noGrp="1"/>
          </p:cNvSpPr>
          <p:nvPr>
            <p:ph type="body" idx="2"/>
          </p:nvPr>
        </p:nvSpPr>
        <p:spPr>
          <a:xfrm>
            <a:off x="4999038" y="1246188"/>
            <a:ext cx="3373437" cy="3375025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endParaRPr lang="ru-RU" smtClean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</p:txBody>
      </p:sp>
      <p:pic>
        <p:nvPicPr>
          <p:cNvPr id="22532" name="Shape 8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9038" y="563563"/>
            <a:ext cx="3373437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94"/>
          <p:cNvSpPr txBox="1">
            <a:spLocks noGrp="1"/>
          </p:cNvSpPr>
          <p:nvPr>
            <p:ph type="title"/>
          </p:nvPr>
        </p:nvSpPr>
        <p:spPr>
          <a:xfrm>
            <a:off x="387350" y="104775"/>
            <a:ext cx="8640763" cy="7429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z="30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       </a:t>
            </a:r>
            <a:r>
              <a:rPr lang="ru-RU" sz="28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    Фокуси на основі “вічного двигуна”</a:t>
            </a:r>
          </a:p>
        </p:txBody>
      </p:sp>
      <p:sp>
        <p:nvSpPr>
          <p:cNvPr id="24579" name="Shape 95"/>
          <p:cNvSpPr txBox="1">
            <a:spLocks noGrp="1"/>
          </p:cNvSpPr>
          <p:nvPr>
            <p:ph type="body" idx="1"/>
          </p:nvPr>
        </p:nvSpPr>
        <p:spPr>
          <a:xfrm>
            <a:off x="812800" y="1223963"/>
            <a:ext cx="4319588" cy="4060825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Можна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навести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ще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багато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прізвищ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винахідників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які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займалися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вічними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двигунами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не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зважаючи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на те,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що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їм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було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відомо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що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вічний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неможливий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що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ідеї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вічного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двигуна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суперечать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1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і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2 законам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термодинаміки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.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Незважаючи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на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безплідність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цієї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роботи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ентузіасти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працюють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над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вічними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двигунами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навіть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зараз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.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арто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тільки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зайти в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Інтернет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і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побачити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що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там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тільки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не </a:t>
            </a:r>
            <a:r>
              <a:rPr lang="ru-RU" sz="18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пропонують</a:t>
            </a:r>
            <a:r>
              <a:rPr lang="ru-RU" sz="18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? </a:t>
            </a:r>
            <a:endParaRPr lang="ru-RU" sz="1800" dirty="0" smtClean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</p:txBody>
      </p:sp>
      <p:pic>
        <p:nvPicPr>
          <p:cNvPr id="24580" name="Shape 96"/>
          <p:cNvPicPr preferRelativeResize="0">
            <a:picLocks noChangeAspect="1" noChangeArrowheads="1"/>
          </p:cNvPicPr>
          <p:nvPr/>
        </p:nvPicPr>
        <p:blipFill>
          <a:blip r:embed="rId3"/>
          <a:srcRect l="10063" t="18430" b="4427"/>
          <a:stretch>
            <a:fillRect/>
          </a:stretch>
        </p:blipFill>
        <p:spPr bwMode="auto">
          <a:xfrm>
            <a:off x="5132388" y="1647825"/>
            <a:ext cx="374967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01"/>
          <p:cNvSpPr txBox="1">
            <a:spLocks noGrp="1"/>
          </p:cNvSpPr>
          <p:nvPr>
            <p:ph type="title"/>
          </p:nvPr>
        </p:nvSpPr>
        <p:spPr>
          <a:xfrm>
            <a:off x="317500" y="176213"/>
            <a:ext cx="3990975" cy="11350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z="36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Що відбулося насправді?</a:t>
            </a:r>
          </a:p>
        </p:txBody>
      </p:sp>
      <p:sp>
        <p:nvSpPr>
          <p:cNvPr id="26627" name="Shape 102"/>
          <p:cNvSpPr txBox="1">
            <a:spLocks noGrp="1"/>
          </p:cNvSpPr>
          <p:nvPr>
            <p:ph type="body" idx="1"/>
          </p:nvPr>
        </p:nvSpPr>
        <p:spPr>
          <a:xfrm>
            <a:off x="317500" y="1471613"/>
            <a:ext cx="4578350" cy="3389312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80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Згідно з вимогами, в гуртку радіоелектроніки Уманської СЮТ на базі “вічного” двигуна був розроблений фокус, в якому “працював” вічний двигун. Вічний двигун складається з двох електричних двигунів, вали яких з’єднані. З’єднані двигуни і електрично. Тепер, коли під’єднати їх до батарейки, вони починають працювати. </a:t>
            </a:r>
          </a:p>
        </p:txBody>
      </p:sp>
      <p:pic>
        <p:nvPicPr>
          <p:cNvPr id="26628" name="Shape 103"/>
          <p:cNvPicPr preferRelativeResize="0">
            <a:picLocks noChangeAspect="1" noChangeArrowheads="1"/>
          </p:cNvPicPr>
          <p:nvPr/>
        </p:nvPicPr>
        <p:blipFill>
          <a:blip r:embed="rId3"/>
          <a:srcRect l="10063" t="18430" b="4427"/>
          <a:stretch>
            <a:fillRect/>
          </a:stretch>
        </p:blipFill>
        <p:spPr bwMode="auto">
          <a:xfrm>
            <a:off x="5197475" y="427038"/>
            <a:ext cx="3241675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Shape 104"/>
          <p:cNvPicPr preferRelativeResize="0">
            <a:picLocks noChangeAspect="1" noChangeArrowheads="1"/>
          </p:cNvPicPr>
          <p:nvPr/>
        </p:nvPicPr>
        <p:blipFill>
          <a:blip r:embed="rId4"/>
          <a:srcRect t="24699" b="15840"/>
          <a:stretch>
            <a:fillRect/>
          </a:stretch>
        </p:blipFill>
        <p:spPr bwMode="auto">
          <a:xfrm>
            <a:off x="5386388" y="2754313"/>
            <a:ext cx="27225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109"/>
          <p:cNvSpPr txBox="1">
            <a:spLocks noGrp="1"/>
          </p:cNvSpPr>
          <p:nvPr>
            <p:ph type="body" idx="1"/>
          </p:nvPr>
        </p:nvSpPr>
        <p:spPr>
          <a:xfrm>
            <a:off x="258763" y="506413"/>
            <a:ext cx="3648075" cy="4637087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Далі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, на очах у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глядачів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, батарейка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від’єднується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, а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двигун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працює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. То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що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ж,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вічний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двигун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можливий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? </a:t>
            </a:r>
          </a:p>
          <a:p>
            <a:pPr marL="0" indent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Ні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, просто другого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двигуна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немає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, а в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його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корпусі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схована</a:t>
            </a:r>
            <a:r>
              <a:rPr lang="ru-RU" sz="2400" dirty="0" smtClean="0">
                <a:solidFill>
                  <a:srgbClr val="FFFFFF"/>
                </a:solidFill>
                <a:latin typeface="Times New Roman" pitchFamily="18" charset="0"/>
                <a:cs typeface="Arial" charset="0"/>
                <a:sym typeface="Roboto" pitchFamily="2" charset="0"/>
              </a:rPr>
              <a:t> друга батарейка.</a:t>
            </a:r>
            <a:r>
              <a:rPr lang="ru-RU" sz="24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</a:p>
        </p:txBody>
      </p:sp>
      <p:pic>
        <p:nvPicPr>
          <p:cNvPr id="28675" name="Shape 110"/>
          <p:cNvPicPr preferRelativeResize="0">
            <a:picLocks noChangeAspect="1" noChangeArrowheads="1"/>
          </p:cNvPicPr>
          <p:nvPr/>
        </p:nvPicPr>
        <p:blipFill>
          <a:blip r:embed="rId3"/>
          <a:srcRect l="16846" t="20341" b="23914"/>
          <a:stretch>
            <a:fillRect/>
          </a:stretch>
        </p:blipFill>
        <p:spPr bwMode="auto">
          <a:xfrm>
            <a:off x="4138613" y="2919413"/>
            <a:ext cx="2311400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Shape 111"/>
          <p:cNvPicPr preferRelativeResize="0">
            <a:picLocks noChangeAspect="1" noChangeArrowheads="1"/>
          </p:cNvPicPr>
          <p:nvPr/>
        </p:nvPicPr>
        <p:blipFill>
          <a:blip r:embed="rId4"/>
          <a:srcRect r="15520"/>
          <a:stretch>
            <a:fillRect/>
          </a:stretch>
        </p:blipFill>
        <p:spPr bwMode="auto">
          <a:xfrm>
            <a:off x="5578475" y="179388"/>
            <a:ext cx="28702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116"/>
          <p:cNvSpPr txBox="1">
            <a:spLocks noGrp="1"/>
          </p:cNvSpPr>
          <p:nvPr>
            <p:ph type="title"/>
          </p:nvPr>
        </p:nvSpPr>
        <p:spPr>
          <a:xfrm>
            <a:off x="428625" y="200025"/>
            <a:ext cx="8286750" cy="6826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Roboto Slab" pitchFamily="2" charset="0"/>
              <a:buNone/>
            </a:pPr>
            <a:r>
              <a:rPr lang="ru-RU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                            </a:t>
            </a:r>
            <a:r>
              <a:rPr lang="ru-RU" sz="3600" smtClean="0">
                <a:solidFill>
                  <a:srgbClr val="FFFFFF"/>
                </a:solidFill>
                <a:latin typeface="Roboto Slab" pitchFamily="2" charset="0"/>
                <a:cs typeface="Arial" charset="0"/>
                <a:sym typeface="Roboto Slab" pitchFamily="2" charset="0"/>
              </a:rPr>
              <a:t>Наступний фокус</a:t>
            </a:r>
          </a:p>
        </p:txBody>
      </p:sp>
      <p:sp>
        <p:nvSpPr>
          <p:cNvPr id="30723" name="Shape 117"/>
          <p:cNvSpPr txBox="1">
            <a:spLocks noGrp="1"/>
          </p:cNvSpPr>
          <p:nvPr>
            <p:ph type="body" idx="1"/>
          </p:nvPr>
        </p:nvSpPr>
        <p:spPr>
          <a:xfrm>
            <a:off x="1154113" y="931863"/>
            <a:ext cx="7791450" cy="1763712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FFFFFF"/>
              </a:buClr>
              <a:buFont typeface="Roboto" pitchFamily="2" charset="0"/>
              <a:buNone/>
            </a:pP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Обладнання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фокуса 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становить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звичайний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мультивібратор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колекторних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к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олах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його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стоять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світлодіоди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.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Також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як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і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в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попередньому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фокусі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конденсаторі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схована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батарейка. Коли на очах у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глядачів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велика 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батарейка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від’єднується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, то генератор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працює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(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світлодіоди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мигають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),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імітуючи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роботу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вічного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 </a:t>
            </a:r>
            <a:r>
              <a:rPr lang="ru-RU" sz="1900" dirty="0" err="1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двигуна</a:t>
            </a:r>
            <a:r>
              <a:rPr lang="ru-RU" sz="1900" dirty="0" smtClean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.</a:t>
            </a:r>
          </a:p>
        </p:txBody>
      </p:sp>
      <p:pic>
        <p:nvPicPr>
          <p:cNvPr id="30724" name="Shape 118"/>
          <p:cNvPicPr preferRelativeResize="0">
            <a:picLocks noChangeAspect="1" noChangeArrowheads="1"/>
          </p:cNvPicPr>
          <p:nvPr/>
        </p:nvPicPr>
        <p:blipFill>
          <a:blip r:embed="rId3"/>
          <a:srcRect l="11481" t="24629" b="15195"/>
          <a:stretch>
            <a:fillRect/>
          </a:stretch>
        </p:blipFill>
        <p:spPr bwMode="auto">
          <a:xfrm>
            <a:off x="681038" y="2744788"/>
            <a:ext cx="4056062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Shape 119"/>
          <p:cNvPicPr preferRelativeResize="0">
            <a:picLocks noChangeAspect="1" noChangeArrowheads="1"/>
          </p:cNvPicPr>
          <p:nvPr/>
        </p:nvPicPr>
        <p:blipFill>
          <a:blip r:embed="rId4"/>
          <a:srcRect l="28845" t="39314" r="19533" b="6029"/>
          <a:stretch>
            <a:fillRect/>
          </a:stretch>
        </p:blipFill>
        <p:spPr bwMode="auto">
          <a:xfrm>
            <a:off x="5334000" y="2744788"/>
            <a:ext cx="292100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544</Words>
  <Application>Microsoft Office PowerPoint</Application>
  <PresentationFormat>Экран (16:9)</PresentationFormat>
  <Paragraphs>23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Roboto Slab</vt:lpstr>
      <vt:lpstr>Roboto</vt:lpstr>
      <vt:lpstr>Marina</vt:lpstr>
      <vt:lpstr>Фокуси з вічним двигуном</vt:lpstr>
      <vt:lpstr>Фокуси на тему “вічного двигуна” по книзі: Перельмана                “ Занимательная физика”  (Робота присв’ячена 135річчю з дня народження знаменитого популяризатора фізичних та математичних знань)  Виконав: Качур Іван Олександрович, учень 9-А класу загальноосвітньої школи №11     м. Умані. Керівник проекту: Кияновський Ларіон Семенович, керівник гуртка «Юних конструкторів приладів радіоелектроніки» станції юних техніків м. Умані.  Мета роботи: розробити фокуси на основі «вічних двигунів». Об’єкт дослідження: вічний двигун. Предмет дослідження: технічне рішення “вічних двигунів”  </vt:lpstr>
      <vt:lpstr>Слайд 3</vt:lpstr>
      <vt:lpstr>Перший вічний двигун</vt:lpstr>
      <vt:lpstr>Слайд 5</vt:lpstr>
      <vt:lpstr>             Фокуси на основі “вічного двигуна”</vt:lpstr>
      <vt:lpstr>Що відбулося насправді?</vt:lpstr>
      <vt:lpstr>Слайд 8</vt:lpstr>
      <vt:lpstr>                            Наступний фокус</vt:lpstr>
      <vt:lpstr>          Закони термодинаміки</vt:lpstr>
      <vt:lpstr>Висновки</vt:lpstr>
      <vt:lpstr>Дякую за увагу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Фокуси вічних двигунів</dc:title>
  <cp:lastModifiedBy>Пользователь</cp:lastModifiedBy>
  <cp:revision>3</cp:revision>
  <dcterms:modified xsi:type="dcterms:W3CDTF">2018-04-20T14:51:40Z</dcterms:modified>
</cp:coreProperties>
</file>