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4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988C-219F-4424-A1AC-0868EDD043BA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B3627-DEF0-4A52-B00E-2E3AB2B58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63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988C-219F-4424-A1AC-0868EDD043BA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B3627-DEF0-4A52-B00E-2E3AB2B58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9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988C-219F-4424-A1AC-0868EDD043BA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B3627-DEF0-4A52-B00E-2E3AB2B58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74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988C-219F-4424-A1AC-0868EDD043BA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B3627-DEF0-4A52-B00E-2E3AB2B58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988C-219F-4424-A1AC-0868EDD043BA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B3627-DEF0-4A52-B00E-2E3AB2B58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56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988C-219F-4424-A1AC-0868EDD043BA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B3627-DEF0-4A52-B00E-2E3AB2B58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001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988C-219F-4424-A1AC-0868EDD043BA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B3627-DEF0-4A52-B00E-2E3AB2B58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49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988C-219F-4424-A1AC-0868EDD043BA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B3627-DEF0-4A52-B00E-2E3AB2B58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95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988C-219F-4424-A1AC-0868EDD043BA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B3627-DEF0-4A52-B00E-2E3AB2B58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038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988C-219F-4424-A1AC-0868EDD043BA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B3627-DEF0-4A52-B00E-2E3AB2B58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257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988C-219F-4424-A1AC-0868EDD043BA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B3627-DEF0-4A52-B00E-2E3AB2B58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56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bg2">
                <a:lumMod val="94000"/>
              </a:schemeClr>
            </a:gs>
            <a:gs pos="94000">
              <a:srgbClr val="7030A0"/>
            </a:gs>
            <a:gs pos="89000">
              <a:srgbClr val="0070C0"/>
            </a:gs>
            <a:gs pos="83000">
              <a:srgbClr val="00B050"/>
            </a:gs>
            <a:gs pos="59000">
              <a:schemeClr val="bg1"/>
            </a:gs>
            <a:gs pos="64000">
              <a:schemeClr val="bg2">
                <a:lumMod val="75000"/>
              </a:schemeClr>
            </a:gs>
            <a:gs pos="71000">
              <a:srgbClr val="FF0000"/>
            </a:gs>
            <a:gs pos="77000">
              <a:srgbClr val="FFFF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4988C-219F-4424-A1AC-0868EDD043BA}" type="datetimeFigureOut">
              <a:rPr lang="ru-RU" smtClean="0"/>
              <a:t>09.04.2018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B3627-DEF0-4A52-B00E-2E3AB2B58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7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JbKtxVisQ0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bg2">
                <a:lumMod val="94000"/>
              </a:schemeClr>
            </a:gs>
            <a:gs pos="94000">
              <a:srgbClr val="7030A0"/>
            </a:gs>
            <a:gs pos="89000">
              <a:srgbClr val="0070C0"/>
            </a:gs>
            <a:gs pos="83000">
              <a:srgbClr val="00B050"/>
            </a:gs>
            <a:gs pos="59000">
              <a:schemeClr val="bg1"/>
            </a:gs>
            <a:gs pos="64000">
              <a:schemeClr val="bg2">
                <a:lumMod val="75000"/>
              </a:schemeClr>
            </a:gs>
            <a:gs pos="71000">
              <a:srgbClr val="FF0000">
                <a:alpha val="80000"/>
              </a:srgbClr>
            </a:gs>
            <a:gs pos="77000">
              <a:srgbClr val="FFFF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002060"/>
                </a:solidFill>
                <a:latin typeface="Candara" panose="020E0502030303020204" pitchFamily="34" charset="0"/>
              </a:rPr>
              <a:t>МАН ЮНІОР Дослідник Технік 2018</a:t>
            </a:r>
            <a:endParaRPr lang="ru-RU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4085117"/>
            <a:ext cx="6858000" cy="165576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Повелителька бульбашок</a:t>
            </a:r>
            <a:endParaRPr lang="ru-RU" sz="32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34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94000"/>
              </a:schemeClr>
            </a:gs>
            <a:gs pos="94000">
              <a:srgbClr val="7030A0"/>
            </a:gs>
            <a:gs pos="89000">
              <a:srgbClr val="0070C0"/>
            </a:gs>
            <a:gs pos="83000">
              <a:srgbClr val="00B050"/>
            </a:gs>
            <a:gs pos="59000">
              <a:schemeClr val="bg1"/>
            </a:gs>
            <a:gs pos="64000">
              <a:schemeClr val="bg2">
                <a:lumMod val="75000"/>
              </a:schemeClr>
            </a:gs>
            <a:gs pos="71000">
              <a:srgbClr val="FF0000"/>
            </a:gs>
            <a:gs pos="77000">
              <a:srgbClr val="FFFF00"/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4024" y="1126910"/>
            <a:ext cx="77792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00206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ВЧІТЬСЯ, </a:t>
            </a:r>
          </a:p>
          <a:p>
            <a:pPr algn="ctr"/>
            <a:r>
              <a:rPr lang="uk-UA" sz="6000" b="1" dirty="0" smtClean="0">
                <a:solidFill>
                  <a:srgbClr val="00206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ЩОБ НЕ БУТИ «МИЛЬНОЮ БУЛЬБАШКОЮ»</a:t>
            </a:r>
            <a:endParaRPr lang="ru-RU" sz="5400" b="1" dirty="0">
              <a:solidFill>
                <a:srgbClr val="00206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6507" y="5835387"/>
            <a:ext cx="8168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975"/>
              </a:spcBef>
              <a:spcAft>
                <a:spcPts val="300"/>
              </a:spcAft>
            </a:pPr>
            <a:r>
              <a:rPr lang="uk-UA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Переглянути відео можна за посиланням </a:t>
            </a:r>
            <a:r>
              <a:rPr lang="en-US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https://youtu.be/JbKtxVisQ0g</a:t>
            </a:r>
            <a:r>
              <a:rPr lang="uk-UA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47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chemeClr val="bg2">
                <a:lumMod val="94000"/>
              </a:schemeClr>
            </a:gs>
            <a:gs pos="94000">
              <a:srgbClr val="7030A0"/>
            </a:gs>
            <a:gs pos="89000">
              <a:srgbClr val="0070C0"/>
            </a:gs>
            <a:gs pos="83000">
              <a:srgbClr val="00B050"/>
            </a:gs>
            <a:gs pos="59000">
              <a:schemeClr val="bg1"/>
            </a:gs>
            <a:gs pos="64000">
              <a:schemeClr val="bg2">
                <a:lumMod val="75000"/>
              </a:schemeClr>
            </a:gs>
            <a:gs pos="71000">
              <a:srgbClr val="FF0000">
                <a:alpha val="73000"/>
              </a:srgbClr>
            </a:gs>
            <a:gs pos="77000">
              <a:srgbClr val="FFFF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8"/>
          <p:cNvSpPr txBox="1">
            <a:spLocks/>
          </p:cNvSpPr>
          <p:nvPr/>
        </p:nvSpPr>
        <p:spPr>
          <a:xfrm>
            <a:off x="685800" y="392532"/>
            <a:ext cx="7886700" cy="143965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800" b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ndara" panose="020E0502030303020204" pitchFamily="34" charset="0"/>
              </a:rPr>
              <a:t>Васильківський навчально-виховний комплекс «Загальноосвітня школа І-ІІІ ступенів – дошкільний навчальний заклад» № 4</a:t>
            </a:r>
            <a:endParaRPr lang="ru-RU" sz="28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andara" panose="020E0502030303020204" pitchFamily="34" charset="0"/>
            </a:endParaRPr>
          </a:p>
        </p:txBody>
      </p:sp>
      <p:pic>
        <p:nvPicPr>
          <p:cNvPr id="7" name="Объект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38" y="3821113"/>
            <a:ext cx="2795349" cy="2363787"/>
          </a:xfrm>
          <a:prstGeom prst="rect">
            <a:avLst/>
          </a:prstGeom>
        </p:spPr>
      </p:pic>
      <p:sp>
        <p:nvSpPr>
          <p:cNvPr id="8" name="Текст 11"/>
          <p:cNvSpPr txBox="1">
            <a:spLocks/>
          </p:cNvSpPr>
          <p:nvPr/>
        </p:nvSpPr>
        <p:spPr>
          <a:xfrm>
            <a:off x="4685109" y="3004029"/>
            <a:ext cx="3887391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dirty="0" smtClean="0">
                <a:solidFill>
                  <a:srgbClr val="002060"/>
                </a:solidFill>
                <a:latin typeface="Candara" panose="020E0502030303020204" pitchFamily="34" charset="0"/>
              </a:rPr>
              <a:t>Бондар Ірина Григорівна,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uk-UA" dirty="0" smtClean="0">
                <a:solidFill>
                  <a:srgbClr val="002060"/>
                </a:solidFill>
                <a:latin typeface="Candara" panose="020E0502030303020204" pitchFamily="34" charset="0"/>
              </a:rPr>
              <a:t>вчитель фізики, інформатики</a:t>
            </a:r>
            <a:endParaRPr lang="ru-RU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9" name="Объект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17" y="3821113"/>
            <a:ext cx="2979053" cy="2368550"/>
          </a:xfrm>
          <a:prstGeom prst="rect">
            <a:avLst/>
          </a:prstGeom>
        </p:spPr>
      </p:pic>
      <p:sp>
        <p:nvSpPr>
          <p:cNvPr id="10" name="Текст 13"/>
          <p:cNvSpPr txBox="1">
            <a:spLocks/>
          </p:cNvSpPr>
          <p:nvPr/>
        </p:nvSpPr>
        <p:spPr>
          <a:xfrm>
            <a:off x="629841" y="2754254"/>
            <a:ext cx="386834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 err="1" smtClean="0">
                <a:solidFill>
                  <a:srgbClr val="002060"/>
                </a:solidFill>
                <a:latin typeface="Candara" panose="020E0502030303020204" pitchFamily="34" charset="0"/>
              </a:rPr>
              <a:t>Каденко</a:t>
            </a:r>
            <a:r>
              <a:rPr lang="uk-UA" dirty="0" smtClean="0">
                <a:solidFill>
                  <a:srgbClr val="002060"/>
                </a:solidFill>
                <a:latin typeface="Candara" panose="020E0502030303020204" pitchFamily="34" charset="0"/>
              </a:rPr>
              <a:t> Вікторія</a:t>
            </a:r>
          </a:p>
          <a:p>
            <a:pPr algn="ctr"/>
            <a:r>
              <a:rPr lang="uk-UA" dirty="0" smtClean="0">
                <a:solidFill>
                  <a:srgbClr val="002060"/>
                </a:solidFill>
                <a:latin typeface="Candara" panose="020E0502030303020204" pitchFamily="34" charset="0"/>
              </a:rPr>
              <a:t> учениця 9 класу</a:t>
            </a:r>
            <a:endParaRPr lang="uk-UA" dirty="0" smtClean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65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94000"/>
              </a:schemeClr>
            </a:gs>
            <a:gs pos="94000">
              <a:srgbClr val="7030A0"/>
            </a:gs>
            <a:gs pos="89000">
              <a:srgbClr val="0070C0"/>
            </a:gs>
            <a:gs pos="83000">
              <a:srgbClr val="00B050"/>
            </a:gs>
            <a:gs pos="59000">
              <a:schemeClr val="bg1"/>
            </a:gs>
            <a:gs pos="64000">
              <a:schemeClr val="bg2">
                <a:lumMod val="75000"/>
              </a:schemeClr>
            </a:gs>
            <a:gs pos="71000">
              <a:srgbClr val="FF0000">
                <a:alpha val="73000"/>
              </a:srgbClr>
            </a:gs>
            <a:gs pos="77000">
              <a:srgbClr val="FFFF00"/>
            </a:gs>
          </a:gsLst>
          <a:lin ang="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38355" y="828137"/>
            <a:ext cx="7712015" cy="4879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46200" indent="-13462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sz="2800" b="1" dirty="0" smtClean="0">
                <a:solidFill>
                  <a:srgbClr val="00206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Мета. Змусити скляні пляшки надувати бульбашки.</a:t>
            </a: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uk-UA" sz="2800" b="1" dirty="0">
              <a:solidFill>
                <a:srgbClr val="002060"/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ru-RU" sz="2000" b="1" dirty="0" smtClean="0">
              <a:solidFill>
                <a:srgbClr val="00206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uk-UA" sz="2800" b="1" dirty="0" smtClean="0">
                <a:solidFill>
                  <a:srgbClr val="00206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Завдання дослідження.</a:t>
            </a:r>
            <a:endParaRPr lang="ru-RU" sz="2000" b="1" dirty="0" smtClean="0">
              <a:solidFill>
                <a:srgbClr val="00206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sz="2800" b="1" dirty="0" smtClean="0">
                <a:solidFill>
                  <a:srgbClr val="00206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Визначити умови за яких бульбашки надуваються та втягуються у скляну пляшку.</a:t>
            </a:r>
            <a:endParaRPr lang="ru-RU" sz="2000" b="1" dirty="0" smtClean="0">
              <a:solidFill>
                <a:srgbClr val="00206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uk-UA" sz="2800" b="1" dirty="0" smtClean="0">
                <a:solidFill>
                  <a:srgbClr val="00206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Спробувати надути в двох однакових пляшках однакові бульбашки.</a:t>
            </a:r>
            <a:endParaRPr lang="ru-RU" sz="2000" b="1" dirty="0">
              <a:solidFill>
                <a:srgbClr val="00206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249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94000"/>
              </a:schemeClr>
            </a:gs>
            <a:gs pos="94000">
              <a:srgbClr val="7030A0"/>
            </a:gs>
            <a:gs pos="89000">
              <a:srgbClr val="0070C0"/>
            </a:gs>
            <a:gs pos="83000">
              <a:srgbClr val="00B050"/>
            </a:gs>
            <a:gs pos="59000">
              <a:schemeClr val="bg1"/>
            </a:gs>
            <a:gs pos="64000">
              <a:schemeClr val="bg2">
                <a:lumMod val="75000"/>
              </a:schemeClr>
            </a:gs>
            <a:gs pos="71000">
              <a:srgbClr val="FF0000">
                <a:alpha val="73000"/>
              </a:srgbClr>
            </a:gs>
            <a:gs pos="77000">
              <a:srgbClr val="FFFF00"/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38" y="261632"/>
            <a:ext cx="5676180" cy="3063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0" y="3566403"/>
            <a:ext cx="6124755" cy="3132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3932" y="1121575"/>
            <a:ext cx="32480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Мильні бульбашки,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 надуйтесь!</a:t>
            </a:r>
            <a:endParaRPr lang="ru-RU" sz="2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338" y="4475350"/>
            <a:ext cx="1830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Щось не дуже.</a:t>
            </a:r>
            <a:endParaRPr lang="ru-RU" sz="20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2097" y="6076988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х</a:t>
            </a:r>
            <a:r>
              <a:rPr lang="uk-UA" sz="20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олодна        гаряча</a:t>
            </a:r>
            <a:endParaRPr lang="ru-RU" sz="20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1307" y="52600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4031" y="526006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5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94000"/>
              </a:schemeClr>
            </a:gs>
            <a:gs pos="94000">
              <a:srgbClr val="7030A0"/>
            </a:gs>
            <a:gs pos="89000">
              <a:srgbClr val="0070C0"/>
            </a:gs>
            <a:gs pos="83000">
              <a:srgbClr val="00B050"/>
            </a:gs>
            <a:gs pos="59000">
              <a:schemeClr val="bg1"/>
            </a:gs>
            <a:gs pos="64000">
              <a:schemeClr val="bg2">
                <a:lumMod val="75000"/>
              </a:schemeClr>
            </a:gs>
            <a:gs pos="71000">
              <a:srgbClr val="FF0000">
                <a:alpha val="73000"/>
              </a:srgbClr>
            </a:gs>
            <a:gs pos="77000">
              <a:srgbClr val="FFFF00"/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09" y="550944"/>
            <a:ext cx="5540721" cy="2739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2767" y="1121575"/>
            <a:ext cx="19303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Поміняємо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місцями</a:t>
            </a:r>
            <a:endParaRPr lang="ru-RU" sz="2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6687" y="12292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2569" y="17358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" y="2130376"/>
            <a:ext cx="4472412" cy="24691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95873" y="30705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0816" y="31053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55" y="4153277"/>
            <a:ext cx="4572000" cy="23771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4343" y="5135480"/>
            <a:ext cx="32480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Мильні бульбашки,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 надуйтесь!</a:t>
            </a:r>
            <a:endParaRPr lang="ru-RU" sz="2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99380" y="56125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6698" y="55853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1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94000"/>
              </a:schemeClr>
            </a:gs>
            <a:gs pos="94000">
              <a:srgbClr val="7030A0"/>
            </a:gs>
            <a:gs pos="89000">
              <a:srgbClr val="0070C0"/>
            </a:gs>
            <a:gs pos="83000">
              <a:srgbClr val="00B050"/>
            </a:gs>
            <a:gs pos="59000">
              <a:schemeClr val="bg1"/>
            </a:gs>
            <a:gs pos="64000">
              <a:schemeClr val="bg2">
                <a:lumMod val="75000"/>
              </a:schemeClr>
            </a:gs>
            <a:gs pos="71000">
              <a:srgbClr val="FF0000">
                <a:alpha val="73000"/>
              </a:srgbClr>
            </a:gs>
            <a:gs pos="77000">
              <a:srgbClr val="FFFF00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5" y="1162678"/>
            <a:ext cx="7886700" cy="3976524"/>
          </a:xfrm>
        </p:spPr>
      </p:pic>
      <p:sp>
        <p:nvSpPr>
          <p:cNvPr id="5" name="TextBox 4"/>
          <p:cNvSpPr txBox="1"/>
          <p:nvPr/>
        </p:nvSpPr>
        <p:spPr>
          <a:xfrm>
            <a:off x="1903480" y="424458"/>
            <a:ext cx="50353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Мильні бульбашки, надуйтесь!</a:t>
            </a:r>
            <a:endParaRPr lang="ru-RU" sz="2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1157" y="38205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7628" y="38205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3595121" y="3684756"/>
            <a:ext cx="162961" cy="2716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82755" y="5354202"/>
            <a:ext cx="66768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О, а № 2 </a:t>
            </a:r>
            <a:r>
              <a:rPr lang="uk-UA" sz="2800" b="1" dirty="0" err="1" smtClean="0">
                <a:solidFill>
                  <a:srgbClr val="002060"/>
                </a:solidFill>
                <a:latin typeface="Candara" panose="020E0502030303020204" pitchFamily="34" charset="0"/>
              </a:rPr>
              <a:t>втяглась</a:t>
            </a:r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,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можна вважати, що надулась всередину.</a:t>
            </a:r>
            <a:endParaRPr lang="ru-RU" sz="2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47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199 L 0.00782 -0.01967 C 0.01424 -0.02037 0.02066 -0.02037 0.02709 -0.02129 C 0.02934 -0.02152 0.03212 -0.02453 0.0342 -0.02592 C 0.03646 -0.02708 0.04028 -0.02754 0.04254 -0.028 C 0.04375 -0.02847 0.04514 -0.02893 0.04636 -0.02916 C 0.04757 -0.02963 0.04861 -0.02986 0.04966 -0.03032 C 0.05174 -0.03194 0.05365 -0.03379 0.05573 -0.03495 C 0.05695 -0.03588 0.05851 -0.03634 0.0599 -0.03726 C 0.06094 -0.03819 0.06181 -0.03958 0.06285 -0.04074 C 0.06407 -0.04189 0.06563 -0.04305 0.06702 -0.04398 C 0.06754 -0.04537 0.06806 -0.04675 0.06893 -0.04768 C 0.07084 -0.04953 0.075 -0.05208 0.075 -0.05185 C 0.07952 -0.06226 0.07709 -0.05902 0.08143 -0.06342 L 0.08143 -0.06319 " pathEditMode="relative" rAng="0" ptsTypes="AAAAAAAAAAAAA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1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94000"/>
              </a:schemeClr>
            </a:gs>
            <a:gs pos="94000">
              <a:srgbClr val="7030A0"/>
            </a:gs>
            <a:gs pos="89000">
              <a:srgbClr val="0070C0"/>
            </a:gs>
            <a:gs pos="83000">
              <a:srgbClr val="00B050"/>
            </a:gs>
            <a:gs pos="59000">
              <a:schemeClr val="bg1"/>
            </a:gs>
            <a:gs pos="64000">
              <a:schemeClr val="bg2">
                <a:lumMod val="75000"/>
              </a:schemeClr>
            </a:gs>
            <a:gs pos="71000">
              <a:srgbClr val="FF0000">
                <a:alpha val="73000"/>
              </a:srgbClr>
            </a:gs>
            <a:gs pos="77000">
              <a:srgbClr val="FFFF00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429" y="839002"/>
            <a:ext cx="5482439" cy="2756903"/>
          </a:xfrm>
        </p:spPr>
      </p:pic>
      <p:sp>
        <p:nvSpPr>
          <p:cNvPr id="5" name="TextBox 4"/>
          <p:cNvSpPr txBox="1"/>
          <p:nvPr/>
        </p:nvSpPr>
        <p:spPr>
          <a:xfrm>
            <a:off x="264292" y="388210"/>
            <a:ext cx="4660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Поміняємо місцями ще раз</a:t>
            </a:r>
            <a:endParaRPr lang="ru-RU" sz="2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11721" y="2642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1728" y="2642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6790994" y="2740723"/>
            <a:ext cx="162961" cy="2716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4" y="3425421"/>
            <a:ext cx="4807390" cy="2661673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3122832" y="4884885"/>
            <a:ext cx="162961" cy="27160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30552" y="4407831"/>
            <a:ext cx="3810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І у пляшці № 2 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Мильна плівка піднімається і…</a:t>
            </a:r>
            <a:endParaRPr lang="ru-RU" sz="2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2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9 -0.02083 L 0.0099 -0.02083 C 0.01285 -0.02037 0.0158 -0.01944 0.01875 -0.01944 C 0.02552 -0.01944 0.02535 -0.02152 0.0316 -0.02361 C 0.0342 -0.0243 0.03681 -0.025 0.03941 -0.02615 C 0.05018 -0.03101 0.03386 -0.02338 0.04532 -0.03009 C 0.04722 -0.03125 0.05122 -0.03287 0.05122 -0.03287 C 0.05226 -0.03402 0.05313 -0.03564 0.05434 -0.0368 C 0.05521 -0.0375 0.05625 -0.0375 0.05729 -0.03819 C 0.05938 -0.03958 0.06181 -0.04236 0.0632 -0.04467 C 0.06459 -0.04722 0.06719 -0.05254 0.06719 -0.05254 L 0.06719 -0.05254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2.77778E-6 0.00023 C 0.00208 0.00023 0.00416 0.00115 0.00642 0.00115 C 0.01128 0.00115 0.01111 -0.0007 0.01562 -0.00232 C 0.01753 -0.00301 0.01944 -0.00348 0.02135 -0.0044 C 0.02916 -0.00857 0.01736 -0.00232 0.02569 -0.00764 C 0.02708 -0.0088 0.03003 -0.00996 0.03003 -0.00973 C 0.03073 -0.01088 0.03142 -0.01227 0.03229 -0.0132 C 0.03281 -0.01389 0.03368 -0.01389 0.03437 -0.01436 C 0.03593 -0.01551 0.03767 -0.01783 0.03871 -0.01968 C 0.03975 -0.02199 0.04166 -0.02616 0.04166 -0.02593 L 0.04166 -0.02616 " pathEditMode="relative" rAng="0" ptsTypes="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94000"/>
              </a:schemeClr>
            </a:gs>
            <a:gs pos="94000">
              <a:srgbClr val="7030A0"/>
            </a:gs>
            <a:gs pos="89000">
              <a:srgbClr val="0070C0"/>
            </a:gs>
            <a:gs pos="83000">
              <a:srgbClr val="00B050"/>
            </a:gs>
            <a:gs pos="59000">
              <a:schemeClr val="bg1"/>
            </a:gs>
            <a:gs pos="64000">
              <a:schemeClr val="bg2">
                <a:lumMod val="75000"/>
              </a:schemeClr>
            </a:gs>
            <a:gs pos="71000">
              <a:srgbClr val="FF0000"/>
            </a:gs>
            <a:gs pos="77000">
              <a:srgbClr val="FFFF00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36" y="273488"/>
            <a:ext cx="5844578" cy="3007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4" y="3434764"/>
            <a:ext cx="6183517" cy="32085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9740" y="1157755"/>
            <a:ext cx="3248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Бульбашки</a:t>
            </a:r>
            <a:endParaRPr lang="ru-RU" sz="2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53884" y="4511425"/>
            <a:ext cx="239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Однакові</a:t>
            </a:r>
            <a:endParaRPr lang="ru-RU" sz="2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0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lumMod val="94000"/>
              </a:schemeClr>
            </a:gs>
            <a:gs pos="94000">
              <a:srgbClr val="7030A0"/>
            </a:gs>
            <a:gs pos="89000">
              <a:srgbClr val="0070C0"/>
            </a:gs>
            <a:gs pos="83000">
              <a:srgbClr val="00B050"/>
            </a:gs>
            <a:gs pos="59000">
              <a:schemeClr val="bg1"/>
            </a:gs>
            <a:gs pos="64000">
              <a:schemeClr val="bg2">
                <a:lumMod val="75000"/>
              </a:schemeClr>
            </a:gs>
            <a:gs pos="71000">
              <a:srgbClr val="FF0000"/>
            </a:gs>
            <a:gs pos="77000">
              <a:srgbClr val="FFFF00"/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3668" y="533066"/>
            <a:ext cx="66072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Інструкція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для «</a:t>
            </a:r>
            <a:r>
              <a:rPr lang="uk-UA" sz="2800" b="1" dirty="0" err="1" smtClean="0">
                <a:solidFill>
                  <a:srgbClr val="002060"/>
                </a:solidFill>
                <a:latin typeface="Candara" panose="020E0502030303020204" pitchFamily="34" charset="0"/>
              </a:rPr>
              <a:t>повелителей</a:t>
            </a:r>
            <a:r>
              <a:rPr lang="uk-UA" sz="2800" b="1" dirty="0" smtClean="0">
                <a:solidFill>
                  <a:srgbClr val="002060"/>
                </a:solidFill>
                <a:latin typeface="Candara" panose="020E0502030303020204" pitchFamily="34" charset="0"/>
              </a:rPr>
              <a:t> мильних бульбашок»</a:t>
            </a:r>
            <a:endParaRPr lang="ru-RU" sz="2800" b="1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376" y="1713532"/>
            <a:ext cx="84070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975"/>
              </a:spcBef>
              <a:spcAft>
                <a:spcPts val="300"/>
              </a:spcAft>
            </a:pPr>
            <a:r>
              <a:rPr lang="uk-UA" sz="2000" b="1" dirty="0" smtClean="0">
                <a:solidFill>
                  <a:srgbClr val="00206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Обладнання: </a:t>
            </a:r>
            <a:r>
              <a:rPr lang="uk-UA" sz="2000" dirty="0" smtClean="0">
                <a:solidFill>
                  <a:srgbClr val="002060"/>
                </a:solidFill>
                <a:effectLst/>
                <a:latin typeface="Candara" panose="020E0502030303020204" pitchFamily="34" charset="0"/>
                <a:ea typeface="Times New Roman" panose="02020603050405020304" pitchFamily="18" charset="0"/>
              </a:rPr>
              <a:t>дві однакові скляні пляшечки, ємності з гарячою та холодною водою, мильний розчин.</a:t>
            </a:r>
            <a:endParaRPr lang="ru-RU" dirty="0">
              <a:solidFill>
                <a:srgbClr val="00206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376" y="2832538"/>
            <a:ext cx="61278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err="1" smtClean="0">
                <a:solidFill>
                  <a:srgbClr val="002060"/>
                </a:solidFill>
              </a:rPr>
              <a:t>Підготувати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гарячу</a:t>
            </a:r>
            <a:r>
              <a:rPr lang="ru-RU" sz="2000" dirty="0" smtClean="0">
                <a:solidFill>
                  <a:srgbClr val="002060"/>
                </a:solidFill>
              </a:rPr>
              <a:t> (45ºС) та </a:t>
            </a:r>
            <a:r>
              <a:rPr lang="ru-RU" sz="2000" dirty="0" err="1" smtClean="0">
                <a:solidFill>
                  <a:srgbClr val="002060"/>
                </a:solidFill>
              </a:rPr>
              <a:t>холодну</a:t>
            </a:r>
            <a:r>
              <a:rPr lang="ru-RU" sz="2000" dirty="0" smtClean="0">
                <a:solidFill>
                  <a:srgbClr val="002060"/>
                </a:solidFill>
              </a:rPr>
              <a:t> (</a:t>
            </a:r>
            <a:r>
              <a:rPr lang="ru-RU" sz="2000" dirty="0" err="1" smtClean="0">
                <a:solidFill>
                  <a:srgbClr val="002060"/>
                </a:solidFill>
              </a:rPr>
              <a:t>нижчу</a:t>
            </a:r>
            <a:r>
              <a:rPr lang="ru-RU" sz="2000" dirty="0" smtClean="0">
                <a:solidFill>
                  <a:srgbClr val="002060"/>
                </a:solidFill>
              </a:rPr>
              <a:t> за </a:t>
            </a:r>
            <a:r>
              <a:rPr lang="ru-RU" sz="2000" dirty="0" err="1" smtClean="0">
                <a:solidFill>
                  <a:srgbClr val="002060"/>
                </a:solidFill>
              </a:rPr>
              <a:t>кімнатну</a:t>
            </a:r>
            <a:r>
              <a:rPr lang="ru-RU" sz="2000" dirty="0" smtClean="0">
                <a:solidFill>
                  <a:srgbClr val="002060"/>
                </a:solidFill>
              </a:rPr>
              <a:t> температуру) воду.</a:t>
            </a:r>
          </a:p>
          <a:p>
            <a:pPr marL="457200" indent="-457200">
              <a:buAutoNum type="arabicPeriod"/>
            </a:pPr>
            <a:r>
              <a:rPr lang="ru-RU" sz="2000" dirty="0" err="1" smtClean="0">
                <a:solidFill>
                  <a:srgbClr val="002060"/>
                </a:solidFill>
              </a:rPr>
              <a:t>Опустити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пляшки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горлечками</a:t>
            </a:r>
            <a:r>
              <a:rPr lang="ru-RU" sz="2000" dirty="0" smtClean="0">
                <a:solidFill>
                  <a:srgbClr val="002060"/>
                </a:solidFill>
              </a:rPr>
              <a:t> у </a:t>
            </a:r>
            <a:r>
              <a:rPr lang="ru-RU" sz="2000" dirty="0" err="1" smtClean="0">
                <a:solidFill>
                  <a:srgbClr val="002060"/>
                </a:solidFill>
              </a:rPr>
              <a:t>мильний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розчин</a:t>
            </a:r>
            <a:r>
              <a:rPr lang="ru-RU" sz="2000" dirty="0" smtClean="0">
                <a:solidFill>
                  <a:srgbClr val="002060"/>
                </a:solidFill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</a:rPr>
              <a:t>щоб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утворилась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</a:rPr>
              <a:t>плівка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marL="457200" indent="-457200">
              <a:buAutoNum type="arabicPeriod"/>
            </a:pPr>
            <a:r>
              <a:rPr lang="ru-RU" sz="2000" dirty="0" err="1" smtClean="0">
                <a:solidFill>
                  <a:srgbClr val="002060"/>
                </a:solidFill>
              </a:rPr>
              <a:t>Опустити</a:t>
            </a:r>
            <a:r>
              <a:rPr lang="ru-RU" sz="2000" dirty="0" smtClean="0">
                <a:solidFill>
                  <a:srgbClr val="002060"/>
                </a:solidFill>
              </a:rPr>
              <a:t> одну </a:t>
            </a:r>
            <a:r>
              <a:rPr lang="ru-RU" sz="2000" dirty="0" err="1" smtClean="0">
                <a:solidFill>
                  <a:srgbClr val="002060"/>
                </a:solidFill>
              </a:rPr>
              <a:t>пляшку</a:t>
            </a:r>
            <a:r>
              <a:rPr lang="ru-RU" sz="2000" dirty="0" smtClean="0">
                <a:solidFill>
                  <a:srgbClr val="002060"/>
                </a:solidFill>
              </a:rPr>
              <a:t> у </a:t>
            </a:r>
            <a:r>
              <a:rPr lang="ru-RU" sz="2000" dirty="0" err="1" smtClean="0">
                <a:solidFill>
                  <a:srgbClr val="002060"/>
                </a:solidFill>
              </a:rPr>
              <a:t>гарячу</a:t>
            </a:r>
            <a:r>
              <a:rPr lang="ru-RU" sz="2000" dirty="0" smtClean="0">
                <a:solidFill>
                  <a:srgbClr val="002060"/>
                </a:solidFill>
              </a:rPr>
              <a:t>, </a:t>
            </a:r>
            <a:r>
              <a:rPr lang="ru-RU" sz="2000" dirty="0" err="1" smtClean="0">
                <a:solidFill>
                  <a:srgbClr val="002060"/>
                </a:solidFill>
              </a:rPr>
              <a:t>іншу</a:t>
            </a:r>
            <a:r>
              <a:rPr lang="ru-RU" sz="2000" dirty="0" smtClean="0">
                <a:solidFill>
                  <a:srgbClr val="002060"/>
                </a:solidFill>
              </a:rPr>
              <a:t> у </a:t>
            </a:r>
            <a:r>
              <a:rPr lang="ru-RU" sz="2000" dirty="0" err="1" smtClean="0">
                <a:solidFill>
                  <a:srgbClr val="002060"/>
                </a:solidFill>
              </a:rPr>
              <a:t>холодну</a:t>
            </a:r>
            <a:r>
              <a:rPr lang="ru-RU" sz="2000" dirty="0" smtClean="0">
                <a:solidFill>
                  <a:srgbClr val="002060"/>
                </a:solidFill>
              </a:rPr>
              <a:t> воду. </a:t>
            </a:r>
          </a:p>
          <a:p>
            <a:pPr marL="457200" indent="-457200">
              <a:buAutoNum type="arabicPeriod"/>
            </a:pPr>
            <a:r>
              <a:rPr lang="uk-UA" sz="2000" dirty="0" smtClean="0">
                <a:solidFill>
                  <a:srgbClr val="002060"/>
                </a:solidFill>
              </a:rPr>
              <a:t>Здути мильні </a:t>
            </a:r>
            <a:r>
              <a:rPr lang="uk-UA" sz="2000" dirty="0" err="1" smtClean="0">
                <a:solidFill>
                  <a:srgbClr val="002060"/>
                </a:solidFill>
              </a:rPr>
              <a:t>плівкиз</a:t>
            </a:r>
            <a:r>
              <a:rPr lang="uk-UA" sz="2000" dirty="0" smtClean="0">
                <a:solidFill>
                  <a:srgbClr val="002060"/>
                </a:solidFill>
              </a:rPr>
              <a:t> горлечок, і знову опустити в мильний розчин.</a:t>
            </a:r>
          </a:p>
          <a:p>
            <a:pPr marL="457200" indent="-457200">
              <a:buAutoNum type="arabicPeriod"/>
            </a:pPr>
            <a:r>
              <a:rPr lang="uk-UA" sz="2000" dirty="0" smtClean="0">
                <a:solidFill>
                  <a:srgbClr val="002060"/>
                </a:solidFill>
              </a:rPr>
              <a:t>Поміняти пляшечки місцями. Спостерігати.</a:t>
            </a:r>
          </a:p>
          <a:p>
            <a:pPr marL="457200" indent="-457200">
              <a:buAutoNum type="arabicPeriod"/>
            </a:pPr>
            <a:r>
              <a:rPr lang="uk-UA" sz="2000" dirty="0" smtClean="0">
                <a:solidFill>
                  <a:srgbClr val="002060"/>
                </a:solidFill>
              </a:rPr>
              <a:t>Знову поміняти місцями.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151" y="2647777"/>
            <a:ext cx="2633670" cy="19752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62166" y="6090591"/>
            <a:ext cx="77314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002060"/>
                </a:solidFill>
              </a:rPr>
              <a:t>Вітаємо! Ви стали «повелителем  мильних бульбашок»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3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244</Words>
  <Application>Microsoft Office PowerPoint</Application>
  <PresentationFormat>Экран (4:3)</PresentationFormat>
  <Paragraphs>54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Candara</vt:lpstr>
      <vt:lpstr>Times New Roman</vt:lpstr>
      <vt:lpstr>Тема Office</vt:lpstr>
      <vt:lpstr>МАН ЮНІОР Дослідник Технік 2018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</cp:revision>
  <dcterms:created xsi:type="dcterms:W3CDTF">2018-04-09T04:44:04Z</dcterms:created>
  <dcterms:modified xsi:type="dcterms:W3CDTF">2018-04-09T07:17:48Z</dcterms:modified>
</cp:coreProperties>
</file>