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4" r:id="rId2"/>
    <p:sldId id="347" r:id="rId3"/>
    <p:sldId id="344" r:id="rId4"/>
    <p:sldId id="273" r:id="rId5"/>
    <p:sldId id="300" r:id="rId6"/>
    <p:sldId id="296" r:id="rId7"/>
    <p:sldId id="317" r:id="rId8"/>
    <p:sldId id="313" r:id="rId9"/>
    <p:sldId id="331" r:id="rId10"/>
    <p:sldId id="343" r:id="rId11"/>
    <p:sldId id="340" r:id="rId12"/>
    <p:sldId id="341" r:id="rId13"/>
    <p:sldId id="260" r:id="rId14"/>
    <p:sldId id="338" r:id="rId15"/>
    <p:sldId id="337" r:id="rId16"/>
    <p:sldId id="346" r:id="rId17"/>
  </p:sldIdLst>
  <p:sldSz cx="9906000" cy="6858000" type="A4"/>
  <p:notesSz cx="7105650" cy="102393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ЯБРИК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DA2"/>
    <a:srgbClr val="FF0000"/>
    <a:srgbClr val="00467A"/>
    <a:srgbClr val="3399FF"/>
    <a:srgbClr val="9999FF"/>
    <a:srgbClr val="6666FF"/>
    <a:srgbClr val="660066"/>
    <a:srgbClr val="6600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23" autoAdjust="0"/>
    <p:restoredTop sz="93914" autoAdjust="0"/>
  </p:normalViewPr>
  <p:slideViewPr>
    <p:cSldViewPr>
      <p:cViewPr>
        <p:scale>
          <a:sx n="90" d="100"/>
          <a:sy n="90" d="100"/>
        </p:scale>
        <p:origin x="-144" y="-42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750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9750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93A77A4-99CB-4D5E-9B8A-8B8297B5D68E}" type="datetimeFigureOut">
              <a:rPr lang="ru-RU"/>
              <a:pPr>
                <a:defRPr/>
              </a:pPr>
              <a:t>13.04.2018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725025"/>
            <a:ext cx="3079750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4313" y="9725025"/>
            <a:ext cx="3079750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A7A3D6D-257A-4627-8FB9-0B57A38D19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750" cy="512763"/>
          </a:xfrm>
          <a:prstGeom prst="rect">
            <a:avLst/>
          </a:prstGeom>
        </p:spPr>
        <p:txBody>
          <a:bodyPr vert="horz" lIns="99112" tIns="49556" rIns="99112" bIns="4955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9750" cy="512763"/>
          </a:xfrm>
          <a:prstGeom prst="rect">
            <a:avLst/>
          </a:prstGeom>
        </p:spPr>
        <p:txBody>
          <a:bodyPr vert="horz" lIns="99112" tIns="49556" rIns="99112" bIns="4955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A625FE70-CA8B-4046-8991-B772472D676F}" type="datetimeFigureOut">
              <a:rPr lang="ru-RU"/>
              <a:pPr>
                <a:defRPr/>
              </a:pPr>
              <a:t>13.04.2018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6725" cy="3840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112" tIns="49556" rIns="99112" bIns="49556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1200" y="4864100"/>
            <a:ext cx="5683250" cy="4606925"/>
          </a:xfrm>
          <a:prstGeom prst="rect">
            <a:avLst/>
          </a:prstGeom>
        </p:spPr>
        <p:txBody>
          <a:bodyPr vert="horz" lIns="99112" tIns="49556" rIns="99112" bIns="49556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5025"/>
            <a:ext cx="3079750" cy="512763"/>
          </a:xfrm>
          <a:prstGeom prst="rect">
            <a:avLst/>
          </a:prstGeom>
        </p:spPr>
        <p:txBody>
          <a:bodyPr vert="horz" lIns="99112" tIns="49556" rIns="99112" bIns="4955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4313" y="9725025"/>
            <a:ext cx="3079750" cy="512763"/>
          </a:xfrm>
          <a:prstGeom prst="rect">
            <a:avLst/>
          </a:prstGeom>
        </p:spPr>
        <p:txBody>
          <a:bodyPr vert="horz" lIns="99112" tIns="49556" rIns="99112" bIns="4955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1A4E54ED-F767-4896-915C-27F4C3FD53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53AF4-5CDB-415D-A731-896E6E1DA119}" type="datetime1">
              <a:rPr lang="ru-RU"/>
              <a:pPr>
                <a:defRPr/>
              </a:pPr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Розробила Долід Надія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50A25-2585-4AEF-AE85-E58A792178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30A82-5DE4-436D-86A2-052C393C5BE6}" type="datetime1">
              <a:rPr lang="ru-RU"/>
              <a:pPr>
                <a:defRPr/>
              </a:pPr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Розробила Долід Надія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235F7-62D8-4B72-9BB5-A1FC938642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C3D79-552D-47D6-B223-8700AC035165}" type="datetime1">
              <a:rPr lang="ru-RU"/>
              <a:pPr>
                <a:defRPr/>
              </a:pPr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Розробила Долід Надія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1EAA7-4CD5-4DFE-A0AF-2C2DBBEC82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71477" y="2133601"/>
            <a:ext cx="3260725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97302" y="2133601"/>
            <a:ext cx="3260725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D2F8C-0B6D-4D82-AE55-E03FFFA4F2F4}" type="datetime1">
              <a:rPr lang="ru-RU"/>
              <a:pPr>
                <a:defRPr/>
              </a:pPr>
              <a:t>13.04.2018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Розробила Долід Надія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2589A-8277-48D5-8277-0E7F4A0668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3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CB636-29AC-43C2-BF63-5A2B31CFEC86}" type="datetime1">
              <a:rPr lang="ru-RU"/>
              <a:pPr>
                <a:defRPr/>
              </a:pPr>
              <a:t>13.04.2018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Розробила Долід Надія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4BFAF-14DE-47F7-945E-AF5E603EE8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11048-7156-4423-86D0-E5D31824B568}" type="datetime1">
              <a:rPr lang="ru-RU"/>
              <a:pPr>
                <a:defRPr/>
              </a:pPr>
              <a:t>13.04.2018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Розробила Долід Надія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72A17-7CDF-4612-9B42-5B8F7BA714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F6775-8303-4278-8403-2C0ACE2C678C}" type="datetime1">
              <a:rPr lang="ru-RU"/>
              <a:pPr>
                <a:defRPr/>
              </a:pPr>
              <a:t>13.04.2018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Розробила Долід Надія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E2D82-C68D-4561-B557-B3AE6EDF5A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2" y="273051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5BF1F-F465-4A7C-9FD8-3490C77BBC2B}" type="datetime1">
              <a:rPr lang="ru-RU"/>
              <a:pPr>
                <a:defRPr/>
              </a:pPr>
              <a:t>13.04.2018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Розробила Долід Надія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7145C-E5AC-48DA-804D-4E2F8664D1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DD206-4D4F-4F42-B3F3-B0AE680A4975}" type="datetime1">
              <a:rPr lang="ru-RU"/>
              <a:pPr>
                <a:defRPr/>
              </a:pPr>
              <a:t>13.04.2018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Розробила Долід Надія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5B0DF-80D7-4C0A-8413-CA9A7B68CB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62439-C3A2-497E-9786-921C8CD61F82}" type="datetime1">
              <a:rPr lang="ru-RU"/>
              <a:pPr>
                <a:defRPr/>
              </a:pPr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Розробила Долід Надія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1F8AE-AC6B-46D6-90ED-A5EFF560CC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386387" y="366714"/>
            <a:ext cx="1671638" cy="78009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71477" y="366714"/>
            <a:ext cx="4849813" cy="78009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9FAD1-FD3E-4F0D-A8E1-E3CC8A89E99D}" type="datetime1">
              <a:rPr lang="ru-RU"/>
              <a:pPr>
                <a:defRPr/>
              </a:pPr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Розробила Долід Надія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EF7F2-92B4-4D1A-8719-8DA5F37F50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23E1983-22B9-4FEC-ACE2-D0B825F33428}" type="datetime1">
              <a:rPr lang="ru-RU"/>
              <a:pPr>
                <a:defRPr/>
              </a:pPr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Розробила Долід Надія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1E2D7DF-2053-4E52-BFD5-F10D199079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0"/>
          <p:cNvSpPr>
            <a:spLocks noGrp="1"/>
          </p:cNvSpPr>
          <p:nvPr>
            <p:ph type="title"/>
          </p:nvPr>
        </p:nvSpPr>
        <p:spPr>
          <a:xfrm>
            <a:off x="2649538" y="0"/>
            <a:ext cx="4535487" cy="836613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ru-RU" sz="1400" b="1" smtClean="0"/>
              <a:t>Міністерство науки України</a:t>
            </a:r>
            <a:br>
              <a:rPr lang="ru-RU" sz="1400" b="1" smtClean="0"/>
            </a:br>
            <a:r>
              <a:rPr lang="ru-RU" sz="1400" b="1" smtClean="0"/>
              <a:t>Управління освіти, науки та молоді</a:t>
            </a:r>
            <a:br>
              <a:rPr lang="ru-RU" sz="1400" b="1" smtClean="0"/>
            </a:br>
            <a:r>
              <a:rPr lang="ru-RU" sz="1400" b="1" smtClean="0"/>
              <a:t>Херсонської обласної державної адміністрації </a:t>
            </a:r>
            <a:br>
              <a:rPr lang="ru-RU" sz="1400" b="1" smtClean="0"/>
            </a:br>
            <a:r>
              <a:rPr lang="ru-RU" sz="1400" b="1" smtClean="0"/>
              <a:t>Херсонське територіальне відділення МАН України</a:t>
            </a:r>
          </a:p>
        </p:txBody>
      </p:sp>
      <p:sp>
        <p:nvSpPr>
          <p:cNvPr id="15363" name="Rectangle 9"/>
          <p:cNvSpPr>
            <a:spLocks noChangeArrowheads="1"/>
          </p:cNvSpPr>
          <p:nvPr/>
        </p:nvSpPr>
        <p:spPr bwMode="auto">
          <a:xfrm>
            <a:off x="3873500" y="2420938"/>
            <a:ext cx="5832475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1600"/>
              <a:t>Автори:</a:t>
            </a:r>
            <a:r>
              <a:rPr lang="uk-UA" sz="1600" b="1">
                <a:solidFill>
                  <a:srgbClr val="800000"/>
                </a:solidFill>
              </a:rPr>
              <a:t>                                                                                       </a:t>
            </a:r>
            <a:r>
              <a:rPr lang="uk-UA" sz="1600" b="1">
                <a:solidFill>
                  <a:schemeClr val="bg1"/>
                </a:solidFill>
              </a:rPr>
              <a:t>Гаврилюк Тетяна  Володимирівна,</a:t>
            </a:r>
          </a:p>
          <a:p>
            <a:r>
              <a:rPr lang="uk-UA" sz="1600" b="1">
                <a:solidFill>
                  <a:schemeClr val="bg1"/>
                </a:solidFill>
              </a:rPr>
              <a:t>Тищенко Єлизавета Вадимівна,</a:t>
            </a:r>
            <a:r>
              <a:rPr lang="uk-UA" sz="1600"/>
              <a:t>                                                                                учениці 10-Б класу Голопристанської                                                                                       спеціалізованої школи </a:t>
            </a:r>
            <a:r>
              <a:rPr lang="en-US" sz="1600"/>
              <a:t>I</a:t>
            </a:r>
            <a:r>
              <a:rPr lang="uk-UA" sz="1600"/>
              <a:t>-</a:t>
            </a:r>
            <a:r>
              <a:rPr lang="en-US" sz="1600"/>
              <a:t>III</a:t>
            </a:r>
            <a:r>
              <a:rPr lang="uk-UA" sz="1600"/>
              <a:t> ступенів                                                                                         з поглибленим вивченням предметів                                                                                                                     філологічного та природничо- математичного циклів </a:t>
            </a:r>
          </a:p>
          <a:p>
            <a:r>
              <a:rPr lang="uk-UA" sz="1600"/>
              <a:t>Голопристанської міської ради                                                           Херсонської області</a:t>
            </a:r>
            <a:r>
              <a:rPr lang="uk-UA"/>
              <a:t>                 </a:t>
            </a:r>
          </a:p>
        </p:txBody>
      </p:sp>
      <p:sp>
        <p:nvSpPr>
          <p:cNvPr id="15364" name="Rectangle 10"/>
          <p:cNvSpPr>
            <a:spLocks noChangeArrowheads="1"/>
          </p:cNvSpPr>
          <p:nvPr/>
        </p:nvSpPr>
        <p:spPr bwMode="auto">
          <a:xfrm>
            <a:off x="0" y="4149725"/>
            <a:ext cx="3584575" cy="264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1400"/>
              <a:t>Керівник:</a:t>
            </a:r>
            <a:r>
              <a:rPr lang="uk-UA" sz="1400">
                <a:solidFill>
                  <a:srgbClr val="800000"/>
                </a:solidFill>
              </a:rPr>
              <a:t>                                                                            </a:t>
            </a:r>
            <a:r>
              <a:rPr lang="uk-UA" sz="1400" b="1">
                <a:solidFill>
                  <a:srgbClr val="800000"/>
                </a:solidFill>
              </a:rPr>
              <a:t>Попович Росіна Валеріївна,</a:t>
            </a:r>
            <a:r>
              <a:rPr lang="uk-UA" sz="1400"/>
              <a:t>                                                                               вчитель зарубіжної літератури та історії,                                                               спеціаліст </a:t>
            </a:r>
            <a:r>
              <a:rPr lang="en-US" sz="1400"/>
              <a:t>I</a:t>
            </a:r>
            <a:r>
              <a:rPr lang="uk-UA" sz="1400"/>
              <a:t> категорії                                                         Голопристанської                                                                                       спеціалізованої школи </a:t>
            </a:r>
            <a:r>
              <a:rPr lang="en-US" sz="1400"/>
              <a:t>I</a:t>
            </a:r>
            <a:r>
              <a:rPr lang="uk-UA" sz="1400"/>
              <a:t>-</a:t>
            </a:r>
            <a:r>
              <a:rPr lang="en-US" sz="1400"/>
              <a:t>III</a:t>
            </a:r>
            <a:r>
              <a:rPr lang="uk-UA" sz="1400"/>
              <a:t> ступенів                                                                                        з поглибленим вивченням предметів                                                                                                                     філологічного та природничо- математичного циклів   </a:t>
            </a:r>
          </a:p>
          <a:p>
            <a:r>
              <a:rPr lang="ru-RU" sz="1400"/>
              <a:t>Голопристанської міської ради                                                           Херсонської області </a:t>
            </a:r>
            <a:r>
              <a:rPr lang="uk-UA" sz="1400"/>
              <a:t>                  </a:t>
            </a:r>
          </a:p>
          <a:p>
            <a:r>
              <a:rPr lang="uk-UA" sz="1400"/>
              <a:t>                                                                               </a:t>
            </a:r>
            <a:endParaRPr lang="ru-RU" sz="1400"/>
          </a:p>
        </p:txBody>
      </p:sp>
      <p:sp>
        <p:nvSpPr>
          <p:cNvPr id="15365" name="Rectangle 12"/>
          <p:cNvSpPr>
            <a:spLocks noChangeArrowheads="1"/>
          </p:cNvSpPr>
          <p:nvPr/>
        </p:nvSpPr>
        <p:spPr bwMode="auto">
          <a:xfrm>
            <a:off x="284163" y="1341438"/>
            <a:ext cx="933926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FFFF85"/>
                </a:solidFill>
                <a:latin typeface="Georgia" pitchFamily="18" charset="0"/>
              </a:rPr>
              <a:t>Конкурс «Історик-Юніор Дослідник – 2018»</a:t>
            </a:r>
          </a:p>
          <a:p>
            <a:pPr algn="ctr"/>
            <a:r>
              <a:rPr lang="uk-UA" b="1">
                <a:solidFill>
                  <a:schemeClr val="bg1"/>
                </a:solidFill>
                <a:latin typeface="Georgia" pitchFamily="18" charset="0"/>
              </a:rPr>
              <a:t>“100 років УНР – як це було...”</a:t>
            </a:r>
          </a:p>
          <a:p>
            <a:pPr algn="ctr"/>
            <a:r>
              <a:rPr lang="uk-UA" b="1">
                <a:solidFill>
                  <a:schemeClr val="bg1"/>
                </a:solidFill>
                <a:latin typeface="Georgia" pitchFamily="18" charset="0"/>
              </a:rPr>
              <a:t>Дослідження на місцевому матеріалі.</a:t>
            </a:r>
            <a:endParaRPr lang="ru-RU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ChangeArrowheads="1"/>
          </p:cNvSpPr>
          <p:nvPr/>
        </p:nvSpPr>
        <p:spPr bwMode="auto">
          <a:xfrm>
            <a:off x="0" y="0"/>
            <a:ext cx="9906000" cy="68151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>
                <a:latin typeface="Georgia" pitchFamily="18" charset="0"/>
              </a:rPr>
              <a:t>Актуальність теми.</a:t>
            </a:r>
            <a:r>
              <a:rPr lang="ru-RU" sz="1600">
                <a:latin typeface="Georgia" pitchFamily="18" charset="0"/>
              </a:rPr>
              <a:t> Джерелознавчі аспекти історії УНР на території м. Гола Пристань  спеціально не досліджувалися. У сучасному українському джерелознавстві узагальнюючих чи спеціальних праць такого характеру поки що не створено, а зростання інтересу до пошуку, виявлення і вивчення джерел з історії Української революції, державності та соборності України не вщухає.</a:t>
            </a:r>
          </a:p>
          <a:p>
            <a:pPr>
              <a:spcBef>
                <a:spcPct val="50000"/>
              </a:spcBef>
            </a:pPr>
            <a:endParaRPr lang="ru-RU" sz="1600">
              <a:latin typeface="Georgia" pitchFamily="18" charset="0"/>
            </a:endParaRPr>
          </a:p>
          <a:p>
            <a:pPr>
              <a:spcBef>
                <a:spcPct val="50000"/>
              </a:spcBef>
            </a:pPr>
            <a:r>
              <a:rPr lang="ru-RU" sz="1600" b="1" u="sng">
                <a:latin typeface="Georgia" pitchFamily="18" charset="0"/>
              </a:rPr>
              <a:t>Мета : </a:t>
            </a:r>
            <a:r>
              <a:rPr lang="ru-RU" sz="1600">
                <a:latin typeface="Georgia" pitchFamily="18" charset="0"/>
              </a:rPr>
              <a:t>з’ясування інформаційних можливостей джерельного комплексу з історії УНР </a:t>
            </a:r>
            <a:r>
              <a:rPr lang="uk-UA" sz="1600">
                <a:latin typeface="Georgia" pitchFamily="18" charset="0"/>
              </a:rPr>
              <a:t>на </a:t>
            </a:r>
            <a:r>
              <a:rPr lang="ru-RU" sz="1600">
                <a:latin typeface="Georgia" pitchFamily="18" charset="0"/>
              </a:rPr>
              <a:t>території Херсонщини та у м. Гола Пристань для використання на уроках історії при вивченні теми «Наш край за часів Першої світової війни та Української революції (1914-1921рр.)».</a:t>
            </a:r>
          </a:p>
          <a:p>
            <a:pPr>
              <a:spcBef>
                <a:spcPct val="50000"/>
              </a:spcBef>
            </a:pPr>
            <a:endParaRPr lang="ru-RU" sz="1600">
              <a:latin typeface="Georgia" pitchFamily="18" charset="0"/>
            </a:endParaRPr>
          </a:p>
          <a:p>
            <a:pPr>
              <a:spcBef>
                <a:spcPct val="50000"/>
              </a:spcBef>
            </a:pPr>
            <a:r>
              <a:rPr lang="ru-RU" sz="1600" b="1" u="sng">
                <a:latin typeface="Georgia" pitchFamily="18" charset="0"/>
              </a:rPr>
              <a:t>Завдання дослідження: </a:t>
            </a:r>
            <a:r>
              <a:rPr lang="ru-RU" sz="1600">
                <a:latin typeface="Georgia" pitchFamily="18" charset="0"/>
              </a:rPr>
              <a:t> формування сукупної джерельної бази з історії </a:t>
            </a:r>
            <a:r>
              <a:rPr lang="uk-UA" sz="1600">
                <a:latin typeface="Georgia" pitchFamily="18" charset="0"/>
              </a:rPr>
              <a:t>УНР на </a:t>
            </a:r>
            <a:r>
              <a:rPr lang="ru-RU" sz="1600">
                <a:latin typeface="Georgia" pitchFamily="18" charset="0"/>
              </a:rPr>
              <a:t>території Херсонщини та у м. Гола Пристань; класифікація  джерел з проблеми дослідження для реконструкції історичних подій;  дослідження нових джерел з історії </a:t>
            </a:r>
            <a:r>
              <a:rPr lang="uk-UA" sz="1600">
                <a:latin typeface="Georgia" pitchFamily="18" charset="0"/>
              </a:rPr>
              <a:t>УНР на </a:t>
            </a:r>
            <a:r>
              <a:rPr lang="ru-RU" sz="1600">
                <a:latin typeface="Georgia" pitchFamily="18" charset="0"/>
              </a:rPr>
              <a:t>території Херсонщини та у м. Гола Пристань.</a:t>
            </a:r>
          </a:p>
          <a:p>
            <a:pPr>
              <a:spcBef>
                <a:spcPct val="50000"/>
              </a:spcBef>
            </a:pPr>
            <a:endParaRPr lang="ru-RU" sz="1600">
              <a:latin typeface="Georgia" pitchFamily="18" charset="0"/>
            </a:endParaRPr>
          </a:p>
          <a:p>
            <a:pPr>
              <a:spcBef>
                <a:spcPct val="50000"/>
              </a:spcBef>
            </a:pPr>
            <a:r>
              <a:rPr lang="uk-UA" sz="1600" b="1">
                <a:latin typeface="Georgia" pitchFamily="18" charset="0"/>
              </a:rPr>
              <a:t>Наукова новизна</a:t>
            </a:r>
            <a:r>
              <a:rPr lang="uk-UA" sz="1600">
                <a:latin typeface="Georgia" pitchFamily="18" charset="0"/>
              </a:rPr>
              <a:t> дослідження зумовлена постановкою та розробкою актуальної джерелознавчої проблеми, яка ще не отримала належного висвітлення в історичній науці. Вперше здійснено нове трактування опублікованих  джерел, що має принципове значення для об’єктивного висвітлення історії УНР </a:t>
            </a:r>
            <a:r>
              <a:rPr lang="ru-RU" sz="1600">
                <a:latin typeface="Georgia" pitchFamily="18" charset="0"/>
              </a:rPr>
              <a:t>на Херсонщині та у м. Гола Пристань.</a:t>
            </a:r>
            <a:r>
              <a:rPr lang="uk-UA" sz="1600">
                <a:latin typeface="Georgia" pitchFamily="18" charset="0"/>
              </a:rPr>
              <a:t> Здійснено атрибуцію і класифікацію джерел з проблеми дослідження.</a:t>
            </a:r>
          </a:p>
          <a:p>
            <a:pPr>
              <a:spcBef>
                <a:spcPct val="50000"/>
              </a:spcBef>
            </a:pPr>
            <a:endParaRPr lang="uk-UA" sz="1600">
              <a:latin typeface="Georgia" pitchFamily="18" charset="0"/>
            </a:endParaRPr>
          </a:p>
          <a:p>
            <a:pPr>
              <a:spcBef>
                <a:spcPct val="50000"/>
              </a:spcBef>
            </a:pPr>
            <a:r>
              <a:rPr lang="uk-UA" sz="1600" b="1">
                <a:latin typeface="Georgia" pitchFamily="18" charset="0"/>
              </a:rPr>
              <a:t>Практичне значення</a:t>
            </a:r>
            <a:r>
              <a:rPr lang="uk-UA" sz="1600">
                <a:latin typeface="Georgia" pitchFamily="18" charset="0"/>
              </a:rPr>
              <a:t> роботи полягає у можливості залучення нового джерельного матеріалу для створення узагальнюючих джерелознавчих праць з історії УНР на </a:t>
            </a:r>
            <a:r>
              <a:rPr lang="ru-RU" sz="1600">
                <a:latin typeface="Georgia" pitchFamily="18" charset="0"/>
              </a:rPr>
              <a:t>Херсонщині.</a:t>
            </a:r>
          </a:p>
          <a:p>
            <a:pPr>
              <a:spcBef>
                <a:spcPct val="50000"/>
              </a:spcBef>
            </a:pPr>
            <a:r>
              <a:rPr lang="ru-RU" sz="1600">
                <a:latin typeface="Georgia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>
          <a:xfrm>
            <a:off x="344488" y="274638"/>
            <a:ext cx="9145587" cy="3875087"/>
          </a:xfrm>
          <a:solidFill>
            <a:srgbClr val="FFCC99"/>
          </a:solidFill>
        </p:spPr>
        <p:txBody>
          <a:bodyPr/>
          <a:lstStyle/>
          <a:p>
            <a:pPr algn="l"/>
            <a:r>
              <a:rPr lang="ru-RU" sz="2000" i="1" smtClean="0">
                <a:latin typeface="Bookman Old Style" pitchFamily="18" charset="0"/>
              </a:rPr>
              <a:t/>
            </a:r>
            <a:br>
              <a:rPr lang="ru-RU" sz="2000" i="1" smtClean="0">
                <a:latin typeface="Bookman Old Style" pitchFamily="18" charset="0"/>
              </a:rPr>
            </a:br>
            <a:r>
              <a:rPr lang="ru-RU" sz="2000" i="1" smtClean="0">
                <a:latin typeface="Bookman Old Style" pitchFamily="18" charset="0"/>
              </a:rPr>
              <a:t>	«Сучасна Україна має заявити про те, що є наступницею Української Народної Республіки (УНР), яка існувала в 1917-1921 роках</a:t>
            </a:r>
            <a:r>
              <a:rPr lang="uk-UA" sz="2000" i="1" smtClean="0">
                <a:latin typeface="Bookman Old Style" pitchFamily="18" charset="0"/>
              </a:rPr>
              <a:t>....”</a:t>
            </a:r>
            <a:br>
              <a:rPr lang="uk-UA" sz="2000" i="1" smtClean="0">
                <a:latin typeface="Bookman Old Style" pitchFamily="18" charset="0"/>
              </a:rPr>
            </a:br>
            <a:r>
              <a:rPr lang="uk-UA" sz="2000" i="1" smtClean="0">
                <a:latin typeface="Bookman Old Style" pitchFamily="18" charset="0"/>
              </a:rPr>
              <a:t/>
            </a:r>
            <a:br>
              <a:rPr lang="uk-UA" sz="2000" i="1" smtClean="0">
                <a:latin typeface="Bookman Old Style" pitchFamily="18" charset="0"/>
              </a:rPr>
            </a:br>
            <a:r>
              <a:rPr lang="uk-UA" sz="2000" i="1" smtClean="0">
                <a:latin typeface="Bookman Old Style" pitchFamily="18" charset="0"/>
              </a:rPr>
              <a:t>	“</a:t>
            </a:r>
            <a:r>
              <a:rPr lang="ru-RU" sz="2000" i="1" smtClean="0">
                <a:latin typeface="Bookman Old Style" pitchFamily="18" charset="0"/>
              </a:rPr>
              <a:t>… варто говорити не про проголошення, а про відновлення незалежності України».</a:t>
            </a:r>
            <a:br>
              <a:rPr lang="ru-RU" sz="2000" i="1" smtClean="0">
                <a:latin typeface="Bookman Old Style" pitchFamily="18" charset="0"/>
              </a:rPr>
            </a:br>
            <a:r>
              <a:rPr lang="ru-RU" sz="2000" i="1" smtClean="0">
                <a:latin typeface="Bookman Old Style" pitchFamily="18" charset="0"/>
              </a:rPr>
              <a:t/>
            </a:r>
            <a:br>
              <a:rPr lang="ru-RU" sz="2000" i="1" smtClean="0">
                <a:latin typeface="Bookman Old Style" pitchFamily="18" charset="0"/>
              </a:rPr>
            </a:br>
            <a:r>
              <a:rPr lang="ru-RU" sz="2000" i="1" smtClean="0">
                <a:latin typeface="Bookman Old Style" pitchFamily="18" charset="0"/>
              </a:rPr>
              <a:t>	«Нам важливо говорити, що українська держава - це не щось випадкове, що з'явилося в 1991 році. Українська держава - це досить тривалий результат боротьби українців за свою незалежність». </a:t>
            </a:r>
            <a:br>
              <a:rPr lang="ru-RU" sz="2000" i="1" smtClean="0">
                <a:latin typeface="Bookman Old Style" pitchFamily="18" charset="0"/>
              </a:rPr>
            </a:br>
            <a:r>
              <a:rPr lang="ru-RU" sz="2400" i="1" smtClean="0">
                <a:latin typeface="Bookman Old Style" pitchFamily="18" charset="0"/>
              </a:rPr>
              <a:t/>
            </a:r>
            <a:br>
              <a:rPr lang="ru-RU" sz="2400" i="1" smtClean="0">
                <a:latin typeface="Bookman Old Style" pitchFamily="18" charset="0"/>
              </a:rPr>
            </a:br>
            <a:r>
              <a:rPr lang="ru-RU" sz="2400" i="1" smtClean="0">
                <a:latin typeface="Bookman Old Style" pitchFamily="18" charset="0"/>
              </a:rPr>
              <a:t/>
            </a:r>
            <a:br>
              <a:rPr lang="ru-RU" sz="2400" i="1" smtClean="0">
                <a:latin typeface="Bookman Old Style" pitchFamily="18" charset="0"/>
              </a:rPr>
            </a:br>
            <a:endParaRPr lang="ru-RU" sz="1600" i="1" smtClean="0">
              <a:latin typeface="Bookman Old Style" pitchFamily="18" charset="0"/>
            </a:endParaRPr>
          </a:p>
        </p:txBody>
      </p:sp>
      <p:sp>
        <p:nvSpPr>
          <p:cNvPr id="17410" name="Rectangle 6"/>
          <p:cNvSpPr>
            <a:spLocks noChangeArrowheads="1"/>
          </p:cNvSpPr>
          <p:nvPr/>
        </p:nvSpPr>
        <p:spPr bwMode="auto">
          <a:xfrm>
            <a:off x="1901825" y="4292600"/>
            <a:ext cx="78041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 i="1">
                <a:latin typeface="Georgia" pitchFamily="18" charset="0"/>
              </a:rPr>
              <a:t>Директор Українського інституту національної пам'яті</a:t>
            </a:r>
            <a:br>
              <a:rPr lang="ru-RU" sz="1600" i="1">
                <a:latin typeface="Georgia" pitchFamily="18" charset="0"/>
              </a:rPr>
            </a:br>
            <a:r>
              <a:rPr lang="ru-RU" sz="1600" i="1">
                <a:latin typeface="Georgia" pitchFamily="18" charset="0"/>
              </a:rPr>
              <a:t> Володимир В'ятрович</a:t>
            </a:r>
            <a:r>
              <a:rPr lang="ru-RU" sz="1600" i="1">
                <a:latin typeface="Bookman Old Style" pitchFamily="18" charset="0"/>
              </a:rPr>
              <a:t> </a:t>
            </a:r>
            <a:br>
              <a:rPr lang="ru-RU" sz="1600" i="1">
                <a:latin typeface="Bookman Old Style" pitchFamily="18" charset="0"/>
              </a:rPr>
            </a:br>
            <a:endParaRPr lang="ru-RU" sz="1600" i="1">
              <a:latin typeface="Bookman Old Style" pitchFamily="18" charset="0"/>
            </a:endParaRPr>
          </a:p>
        </p:txBody>
      </p:sp>
      <p:pic>
        <p:nvPicPr>
          <p:cNvPr id="17411" name="Рисунок 6" descr="1346722847-2800942-3--www.hqtexture.com - копия (2).jpg"/>
          <p:cNvPicPr>
            <a:picLocks noChangeAspect="1"/>
          </p:cNvPicPr>
          <p:nvPr/>
        </p:nvPicPr>
        <p:blipFill>
          <a:blip r:embed="rId2"/>
          <a:srcRect r="37801"/>
          <a:stretch>
            <a:fillRect/>
          </a:stretch>
        </p:blipFill>
        <p:spPr bwMode="auto">
          <a:xfrm>
            <a:off x="0" y="4941888"/>
            <a:ext cx="9906000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128588" y="0"/>
            <a:ext cx="9648825" cy="1616075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rgbClr val="660066"/>
                </a:solidFill>
                <a:latin typeface="Bookman Old Style" pitchFamily="18" charset="0"/>
              </a:rPr>
              <a:t>22 січня — знаменна дата в нашій історії. Адже цього дня сталися дві важливі події: проголошення незалежності Української Народної Республіки 1918 року та Акту Злуки українських земель — рівно через рік, 1919-го.</a:t>
            </a:r>
            <a:r>
              <a:rPr lang="ru-RU" sz="2000">
                <a:solidFill>
                  <a:srgbClr val="6600CC"/>
                </a:solidFill>
              </a:rPr>
              <a:t/>
            </a:r>
            <a:br>
              <a:rPr lang="ru-RU" sz="2000">
                <a:solidFill>
                  <a:srgbClr val="6600CC"/>
                </a:solidFill>
              </a:rPr>
            </a:br>
            <a:endParaRPr lang="ru-RU" sz="2000">
              <a:solidFill>
                <a:srgbClr val="6600CC"/>
              </a:solidFill>
            </a:endParaRPr>
          </a:p>
        </p:txBody>
      </p:sp>
      <p:pic>
        <p:nvPicPr>
          <p:cNvPr id="18435" name="Picture 9" descr="Картинки по запросу четвертий універсал уц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3050" y="2060575"/>
            <a:ext cx="2322513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8"/>
          <p:cNvSpPr>
            <a:spLocks noChangeArrowheads="1"/>
          </p:cNvSpPr>
          <p:nvPr/>
        </p:nvSpPr>
        <p:spPr bwMode="auto">
          <a:xfrm>
            <a:off x="3513138" y="4724400"/>
            <a:ext cx="5688012" cy="17399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Утворенням і розбудовою Української Народної Республіки, Української Держави, Західноукраїнської Народної Республіки українці довели здатність і спроможність національного державотворення.</a:t>
            </a:r>
          </a:p>
          <a:p>
            <a:endParaRPr lang="ru-RU"/>
          </a:p>
        </p:txBody>
      </p:sp>
      <p:sp>
        <p:nvSpPr>
          <p:cNvPr id="18437" name="Rectangle 9"/>
          <p:cNvSpPr>
            <a:spLocks noChangeArrowheads="1"/>
          </p:cNvSpPr>
          <p:nvPr/>
        </p:nvSpPr>
        <p:spPr bwMode="auto">
          <a:xfrm>
            <a:off x="3513138" y="2997200"/>
            <a:ext cx="5688012" cy="1739900"/>
          </a:xfrm>
          <a:prstGeom prst="rect">
            <a:avLst/>
          </a:prstGeom>
          <a:solidFill>
            <a:srgbClr val="00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Події Української революції 1917–1921 років стали найважливішими з точки зору формування національної ідеї та державотворчих традицій. Сформована тоді ідея державної незалежності стала визначальною для українського визвольного руху.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3"/>
          <p:cNvSpPr>
            <a:spLocks noGrp="1"/>
          </p:cNvSpPr>
          <p:nvPr>
            <p:ph type="body" idx="1"/>
          </p:nvPr>
        </p:nvSpPr>
        <p:spPr>
          <a:xfrm>
            <a:off x="0" y="0"/>
            <a:ext cx="9906000" cy="3789363"/>
          </a:xfrm>
          <a:solidFill>
            <a:srgbClr val="00CCFF"/>
          </a:solidFill>
        </p:spPr>
        <p:txBody>
          <a:bodyPr/>
          <a:lstStyle/>
          <a:p>
            <a:pPr>
              <a:lnSpc>
                <a:spcPct val="80000"/>
              </a:lnSpc>
              <a:buFontTx/>
              <a:buChar char="•"/>
            </a:pPr>
            <a:endParaRPr lang="uk-UA" sz="1800" smtClean="0"/>
          </a:p>
          <a:p>
            <a:pPr>
              <a:lnSpc>
                <a:spcPct val="80000"/>
              </a:lnSpc>
              <a:buFontTx/>
              <a:buChar char="•"/>
            </a:pPr>
            <a:endParaRPr lang="uk-UA" sz="1800" smtClean="0"/>
          </a:p>
          <a:p>
            <a:pPr>
              <a:lnSpc>
                <a:spcPct val="80000"/>
              </a:lnSpc>
              <a:buFontTx/>
              <a:buChar char="•"/>
            </a:pPr>
            <a:r>
              <a:rPr lang="uk-UA" sz="1800" smtClean="0"/>
              <a:t>1) Проголошення УНР стало вирішальним кроком у відродженні державності. Почався новий етап Української революції – розбудови національної держави на демократичних засадах.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uk-UA" sz="1800" smtClean="0"/>
              <a:t>2) ІІІ Універсал задекларував програму соціально-економічних і політичних дій задля побудови демократичної республіки, яка мала б усі ознаки держави: кордон, гроші, законодавчу, виконавчу та судову владу, військо тощо.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uk-UA" sz="1800" smtClean="0"/>
              <a:t>3) Вперше у ІІІ Універсалі було визначено територіальні межі Української Народної Республіки.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uk-UA" sz="1800" smtClean="0"/>
              <a:t>4) Універсал утвердив основні права і свободи, здобуті під час Революції: свободу слова, друку, зборів, віросповідань, зібрань, союзів, страйків, свободу та недоторканість особи і житла, право представникам національних меншин вживати власну мову, національно-персональна автономія для представників єврейської, польської, російської та інших національних меншин в Україні.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uk-UA" sz="1800" smtClean="0"/>
              <a:t>5) Незалежність Української Народної Республіки проголошена 22 січня 1918 року.</a:t>
            </a:r>
          </a:p>
        </p:txBody>
      </p:sp>
      <p:sp>
        <p:nvSpPr>
          <p:cNvPr id="19458" name="Rectangle 3"/>
          <p:cNvSpPr>
            <a:spLocks/>
          </p:cNvSpPr>
          <p:nvPr/>
        </p:nvSpPr>
        <p:spPr bwMode="auto">
          <a:xfrm>
            <a:off x="0" y="3789363"/>
            <a:ext cx="9906000" cy="3068637"/>
          </a:xfrm>
          <a:prstGeom prst="rect">
            <a:avLst/>
          </a:prstGeom>
          <a:solidFill>
            <a:srgbClr val="FFFF85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>
                <a:latin typeface="Calibri" pitchFamily="34" charset="0"/>
              </a:rPr>
              <a:t>6) З перших днів існування УНР змушена була протистояти російській більшовицькій інформаційній та військовій агресії. 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>
                <a:latin typeface="Calibri" pitchFamily="34" charset="0"/>
              </a:rPr>
              <a:t>7) Україна у ХХ столітті кілька разів втрачала суверенітет через внутрішні незгоди під час зовнішньої агресії. 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>
                <a:latin typeface="Calibri" pitchFamily="34" charset="0"/>
              </a:rPr>
              <a:t>8) У боротьбі за державність українці заплатили дорогу ціну. Втрата незалежності внаслідок більшовицької окупації після Української революції 1917–1921 років призвела до того, що злочинні тоталітарні режими – комуністичний і нацистський – забрали мільйони життів мешканців України. 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>
                <a:latin typeface="Calibri" pitchFamily="34" charset="0"/>
              </a:rPr>
              <a:t>9) Упродовж ХХ століття українці не припиняли боротьби за здобуття свободи і врешті Актом 24 серпня 1991 року її остаточно утвердили.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>
                <a:latin typeface="Calibri" pitchFamily="34" charset="0"/>
              </a:rPr>
              <a:t>10) 24 серпня 1991 року фактично відбулося відновлення незалежності України. Тому сучасна Україна є спадкоємицею державних традицій Української революції 1917-1921 років.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ru-RU">
              <a:latin typeface="Calibri" pitchFamily="34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endParaRPr lang="ru-RU" sz="20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5" descr="5483_p_19_img_0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8788" y="188913"/>
            <a:ext cx="2897187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Rectangle 5"/>
          <p:cNvSpPr>
            <a:spLocks noChangeArrowheads="1"/>
          </p:cNvSpPr>
          <p:nvPr/>
        </p:nvSpPr>
        <p:spPr bwMode="auto">
          <a:xfrm>
            <a:off x="6824663" y="3141663"/>
            <a:ext cx="2952750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22 січня 1919 року на Михайлівській площі в Києві було проголошено об’єднання Української Народної Республіки та Західноукраїнської Народної Республіки</a:t>
            </a:r>
          </a:p>
        </p:txBody>
      </p:sp>
      <p:pic>
        <p:nvPicPr>
          <p:cNvPr id="23555" name="Picture 7" descr="1511163660_19171120unr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3050" y="188913"/>
            <a:ext cx="309721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Rectangle 7"/>
          <p:cNvSpPr>
            <a:spLocks noChangeArrowheads="1"/>
          </p:cNvSpPr>
          <p:nvPr/>
        </p:nvSpPr>
        <p:spPr bwMode="auto">
          <a:xfrm>
            <a:off x="128588" y="3068638"/>
            <a:ext cx="32400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Проголошення ІІІ Універсалу Центральної Ради. У центрі зліва направо стоять: Симон Петлюра, Володимир Винниченко, Михайло Грушевський</a:t>
            </a:r>
          </a:p>
        </p:txBody>
      </p:sp>
      <p:pic>
        <p:nvPicPr>
          <p:cNvPr id="23557" name="Picture 5" descr="3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97688" y="4149725"/>
            <a:ext cx="2806700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5" descr="3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73500" y="3644900"/>
            <a:ext cx="2447925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11" descr="Картинки по запросу третій універсал уцр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1825" y="3933825"/>
            <a:ext cx="2014538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5" descr="1511163659_19171120unr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57600" y="260350"/>
            <a:ext cx="2808288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1" name="Rectangle 12"/>
          <p:cNvSpPr>
            <a:spLocks noChangeArrowheads="1"/>
          </p:cNvSpPr>
          <p:nvPr/>
        </p:nvSpPr>
        <p:spPr bwMode="auto">
          <a:xfrm>
            <a:off x="3152775" y="2852738"/>
            <a:ext cx="3744913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Маніфестація в Києві з нагоди проголошення Української Народної Республіки. 20 листопада 1917 року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>
          <a:xfrm>
            <a:off x="0" y="2997200"/>
            <a:ext cx="3513138" cy="1223963"/>
          </a:xfrm>
        </p:spPr>
        <p:txBody>
          <a:bodyPr/>
          <a:lstStyle/>
          <a:p>
            <a:r>
              <a:rPr lang="ru-RU" sz="1000" smtClean="0">
                <a:latin typeface="Georgia" pitchFamily="18" charset="0"/>
              </a:rPr>
              <a:t>Вступ до Києва</a:t>
            </a:r>
            <a:br>
              <a:rPr lang="ru-RU" sz="1000" smtClean="0">
                <a:latin typeface="Georgia" pitchFamily="18" charset="0"/>
              </a:rPr>
            </a:br>
            <a:r>
              <a:rPr lang="ru-RU" sz="1000" smtClean="0">
                <a:latin typeface="Georgia" pitchFamily="18" charset="0"/>
              </a:rPr>
              <a:t>1 березня німецькі війська увійшли в Київ. На цьому фото, зробленому у березні 1918 року, військовий оркестр марширує попереду. Німецькі війська повсякчас влаштовували виступи духових оркестрів та із задоволенням марширували під музичний супровід, часто перед тодішньою міською думою (зараз це Майдан Незалежності).</a:t>
            </a:r>
            <a:br>
              <a:rPr lang="ru-RU" sz="1000" smtClean="0">
                <a:latin typeface="Georgia" pitchFamily="18" charset="0"/>
              </a:rPr>
            </a:br>
            <a:r>
              <a:rPr lang="ru-RU" sz="1000" smtClean="0">
                <a:latin typeface="Georgia" pitchFamily="18" charset="0"/>
              </a:rPr>
              <a:t/>
            </a:r>
            <a:br>
              <a:rPr lang="ru-RU" sz="1000" smtClean="0">
                <a:latin typeface="Georgia" pitchFamily="18" charset="0"/>
              </a:rPr>
            </a:br>
            <a:r>
              <a:rPr lang="ru-RU" sz="1200" smtClean="0">
                <a:latin typeface="Georgia" pitchFamily="18" charset="0"/>
              </a:rPr>
              <a:t/>
            </a:r>
            <a:br>
              <a:rPr lang="ru-RU" sz="1200" smtClean="0">
                <a:latin typeface="Georgia" pitchFamily="18" charset="0"/>
              </a:rPr>
            </a:br>
            <a:endParaRPr lang="ru-RU" sz="1200" smtClean="0">
              <a:latin typeface="Georgia" pitchFamily="18" charset="0"/>
            </a:endParaRPr>
          </a:p>
        </p:txBody>
      </p:sp>
      <p:pic>
        <p:nvPicPr>
          <p:cNvPr id="21506" name="Picture 5" descr="Німецькі війська у Києві, березень 19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584575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5" descr="Демонстрація у Києві в березні 1918 року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8588" y="0"/>
            <a:ext cx="3427412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6537325" y="2833688"/>
            <a:ext cx="33686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/>
              <a:t>"...А ми тую червону калину піднімемо"</a:t>
            </a:r>
            <a:br>
              <a:rPr lang="ru-RU" sz="1000"/>
            </a:br>
            <a:r>
              <a:rPr lang="ru-RU" sz="1000"/>
              <a:t>Демонстрація у Києві в березні 1918 року на підтримку української державності та Берестейського миру. Фото, зроблене німецьким кореспондентом, із колекції Імперського воєнного музею Лондона (Великобританія).</a:t>
            </a:r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 rot="10800000" flipV="1">
            <a:off x="3800475" y="6307138"/>
            <a:ext cx="2520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/>
              <a:t>УКРАЇНА У 1918-МУ ОЧИМА НІМЕЦЬКИХ ФОТОГРАФІВ</a:t>
            </a:r>
          </a:p>
        </p:txBody>
      </p:sp>
      <p:pic>
        <p:nvPicPr>
          <p:cNvPr id="21510" name="Picture 5" descr="Кам'янець-Подільський, 19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005263"/>
            <a:ext cx="3584575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Rectangle 8"/>
          <p:cNvSpPr>
            <a:spLocks noChangeArrowheads="1"/>
          </p:cNvSpPr>
          <p:nvPr/>
        </p:nvSpPr>
        <p:spPr bwMode="auto">
          <a:xfrm>
            <a:off x="0" y="6165850"/>
            <a:ext cx="3800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/>
              <a:t>Операцiя "Фаустшлаг"</a:t>
            </a:r>
            <a:br>
              <a:rPr lang="ru-RU" sz="1000"/>
            </a:br>
            <a:r>
              <a:rPr lang="ru-RU" sz="1000"/>
              <a:t>У лютому 1918 року Австро-угорські війська досягли Кам'янця-ПодільськогоЗ 22 березня 1919 по листопад 1920 Кам'янець-Подільський був столицею УНР.</a:t>
            </a:r>
          </a:p>
        </p:txBody>
      </p:sp>
      <p:pic>
        <p:nvPicPr>
          <p:cNvPr id="21512" name="Picture 5" descr="Українські делегати - Микола Любинський, Микола Левицький, Олександр Севрюк і Сергій Остапенко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84575" y="0"/>
            <a:ext cx="2881313" cy="263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3" name="Rectangle 10"/>
          <p:cNvSpPr>
            <a:spLocks noChangeArrowheads="1"/>
          </p:cNvSpPr>
          <p:nvPr/>
        </p:nvSpPr>
        <p:spPr bwMode="auto">
          <a:xfrm>
            <a:off x="3440113" y="2636838"/>
            <a:ext cx="316865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/>
              <a:t>Берестейський мир</a:t>
            </a:r>
            <a:br>
              <a:rPr lang="ru-RU" sz="1000"/>
            </a:br>
            <a:r>
              <a:rPr lang="ru-RU" sz="1000"/>
              <a:t>У ніч з 9 на 10 лютого 1918 року у Брест-Литовську відбулось підписання мирного договору між УНР та Центральними державами. Після звернення УНР війська союзників розпочали просування в Україну. На фото: (зліва направо) генерал Брінкманн з генштабу армії Німеччини, українські делегати - Микола Любинський, Микола Левицький, Олександр Севрюк, німецький генерал Макс Гоффманн і Сергій Остапенко.</a:t>
            </a:r>
          </a:p>
        </p:txBody>
      </p:sp>
      <p:pic>
        <p:nvPicPr>
          <p:cNvPr id="21514" name="Picture 5" descr="1000 Карбованців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29038" y="4437063"/>
            <a:ext cx="273685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5" name="Picture 6" descr="Польова їдальня, Александерфельд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08763" y="3860800"/>
            <a:ext cx="3097212" cy="235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6" name="Rectangle 13"/>
          <p:cNvSpPr>
            <a:spLocks noChangeArrowheads="1"/>
          </p:cNvSpPr>
          <p:nvPr/>
        </p:nvSpPr>
        <p:spPr bwMode="auto">
          <a:xfrm>
            <a:off x="6248400" y="6165850"/>
            <a:ext cx="3657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/>
              <a:t>Німецькі солдати відпочивають та частуються їжею з польової кухні у німецькому поселенні Александерфельд. Сьогодні це село Верховина (Мелітопольський район Запорізької області).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5" descr="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4850" y="0"/>
            <a:ext cx="3008313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7"/>
          <p:cNvSpPr>
            <a:spLocks noChangeArrowheads="1"/>
          </p:cNvSpPr>
          <p:nvPr/>
        </p:nvSpPr>
        <p:spPr bwMode="auto">
          <a:xfrm>
            <a:off x="6608763" y="2205038"/>
            <a:ext cx="3297237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/>
            </a:r>
            <a:br>
              <a:rPr lang="ru-RU"/>
            </a:br>
            <a:r>
              <a:rPr lang="ru-RU" sz="1200"/>
              <a:t>Телеграма губпродкома Херсонській повітовій продовольчій управі про виконання лише розпоряджень Центральної Ради та Генерального Секретаріату. 11 грудня 1917 р.</a:t>
            </a:r>
            <a:r>
              <a:rPr lang="ru-RU"/>
              <a:t> </a:t>
            </a:r>
          </a:p>
          <a:p>
            <a:pPr algn="ctr"/>
            <a:endParaRPr lang="ru-RU" sz="1200"/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631825" y="2708275"/>
            <a:ext cx="3025775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Грамота П.Скоропадського «до Всього Українського Народу» про оголошення Гетьманату 29 квітня 1918 р.</a:t>
            </a:r>
          </a:p>
        </p:txBody>
      </p:sp>
      <p:pic>
        <p:nvPicPr>
          <p:cNvPr id="20484" name="Picture 5" descr="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89400" y="0"/>
            <a:ext cx="2376488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Rectangle 12"/>
          <p:cNvSpPr>
            <a:spLocks noChangeArrowheads="1"/>
          </p:cNvSpPr>
          <p:nvPr/>
        </p:nvSpPr>
        <p:spPr bwMode="auto">
          <a:xfrm>
            <a:off x="3584575" y="2636838"/>
            <a:ext cx="31686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Білет на право проживання в Українській Народній Республіці, виданий губерніальним комісаром грецькому підданому15 січня 1919 р.</a:t>
            </a:r>
          </a:p>
        </p:txBody>
      </p:sp>
      <p:pic>
        <p:nvPicPr>
          <p:cNvPr id="20486" name="Picture 5" descr="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1825" y="3357563"/>
            <a:ext cx="2952750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Rectangle 15"/>
          <p:cNvSpPr>
            <a:spLocks noChangeArrowheads="1"/>
          </p:cNvSpPr>
          <p:nvPr/>
        </p:nvSpPr>
        <p:spPr bwMode="auto">
          <a:xfrm>
            <a:off x="0" y="6035675"/>
            <a:ext cx="3800475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Телеграма з постановою Директорії УНР про негайне звільнення посадовців, призначених за часів Гетьманату.14 січня 1919 р.</a:t>
            </a:r>
          </a:p>
        </p:txBody>
      </p:sp>
      <p:pic>
        <p:nvPicPr>
          <p:cNvPr id="20488" name="Picture 5" descr="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44938" y="3429000"/>
            <a:ext cx="2376487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9" name="Rectangle 18"/>
          <p:cNvSpPr>
            <a:spLocks noChangeArrowheads="1"/>
          </p:cNvSpPr>
          <p:nvPr/>
        </p:nvSpPr>
        <p:spPr bwMode="auto">
          <a:xfrm>
            <a:off x="3657600" y="6092825"/>
            <a:ext cx="3743325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Обіжник Херсонського повітового комісара УНР волосним управам про забезпечення збереження державного майна.02 січня 1919 р.</a:t>
            </a:r>
          </a:p>
        </p:txBody>
      </p:sp>
      <p:pic>
        <p:nvPicPr>
          <p:cNvPr id="20490" name="Picture 5" descr="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40563" y="3644900"/>
            <a:ext cx="2665412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1" name="Rectangle 22"/>
          <p:cNvSpPr>
            <a:spLocks noChangeArrowheads="1"/>
          </p:cNvSpPr>
          <p:nvPr/>
        </p:nvSpPr>
        <p:spPr bwMode="auto">
          <a:xfrm>
            <a:off x="7185025" y="5445125"/>
            <a:ext cx="27209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/>
            </a:r>
            <a:br>
              <a:rPr lang="ru-RU"/>
            </a:br>
            <a:endParaRPr lang="ru-RU"/>
          </a:p>
          <a:p>
            <a:pPr algn="ctr"/>
            <a:r>
              <a:rPr lang="ru-RU" sz="1200"/>
              <a:t>Наказ губерніяльного комісара Херсонщини УНР про упорядкування влади в губернії.</a:t>
            </a:r>
          </a:p>
          <a:p>
            <a:pPr algn="ctr"/>
            <a:r>
              <a:rPr lang="ru-RU" sz="1200"/>
              <a:t>20 грудня</a:t>
            </a:r>
            <a:r>
              <a:rPr lang="ru-RU"/>
              <a:t> </a:t>
            </a:r>
            <a:r>
              <a:rPr lang="ru-RU" sz="1200"/>
              <a:t>1918р.</a:t>
            </a:r>
          </a:p>
        </p:txBody>
      </p:sp>
      <p:pic>
        <p:nvPicPr>
          <p:cNvPr id="20492" name="Picture 5" descr="1%281%2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97688" y="0"/>
            <a:ext cx="2519362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5" descr="Штаб Степової дивізії. Сидить крайній справа Кость Блакитни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21163"/>
            <a:ext cx="3455988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Rectangle 5"/>
          <p:cNvSpPr>
            <a:spLocks noChangeArrowheads="1"/>
          </p:cNvSpPr>
          <p:nvPr/>
        </p:nvSpPr>
        <p:spPr bwMode="auto">
          <a:xfrm>
            <a:off x="0" y="3681413"/>
            <a:ext cx="3440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Штаб Степової дивізії. Сидить крайній справа Кость Блакитний</a:t>
            </a:r>
          </a:p>
        </p:txBody>
      </p:sp>
      <p:pic>
        <p:nvPicPr>
          <p:cNvPr id="22531" name="Picture 5" descr="70200b2-almazo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73950" y="3357563"/>
            <a:ext cx="243205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Rectangle 7"/>
          <p:cNvSpPr>
            <a:spLocks noChangeArrowheads="1"/>
          </p:cNvSpPr>
          <p:nvPr/>
        </p:nvSpPr>
        <p:spPr bwMode="auto">
          <a:xfrm>
            <a:off x="7473950" y="2781300"/>
            <a:ext cx="2432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Генерал Армії УНР </a:t>
            </a:r>
          </a:p>
          <a:p>
            <a:pPr algn="ctr"/>
            <a:r>
              <a:rPr lang="ru-RU" sz="1200"/>
              <a:t>Олекса Алмазова </a:t>
            </a:r>
          </a:p>
        </p:txBody>
      </p:sp>
      <p:pic>
        <p:nvPicPr>
          <p:cNvPr id="22533" name="Picture 5" descr="1f1e615-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8" y="476250"/>
            <a:ext cx="2073275" cy="316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Rectangle 9"/>
          <p:cNvSpPr>
            <a:spLocks noChangeArrowheads="1"/>
          </p:cNvSpPr>
          <p:nvPr/>
        </p:nvSpPr>
        <p:spPr bwMode="auto">
          <a:xfrm>
            <a:off x="0" y="0"/>
            <a:ext cx="293687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1200"/>
              <a:t>Володимир Кедровський - "головний самостійник Херсонщини"</a:t>
            </a:r>
          </a:p>
        </p:txBody>
      </p:sp>
      <p:pic>
        <p:nvPicPr>
          <p:cNvPr id="22535" name="Picture 9" descr="grabenko-konoshenko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84575" y="4122738"/>
            <a:ext cx="1512888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Rectangle 13"/>
          <p:cNvSpPr>
            <a:spLocks noChangeArrowheads="1"/>
          </p:cNvSpPr>
          <p:nvPr/>
        </p:nvSpPr>
        <p:spPr bwMode="auto">
          <a:xfrm>
            <a:off x="3297238" y="3284538"/>
            <a:ext cx="41767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Перші державні службовці незалежної України на Херсонщині.</a:t>
            </a:r>
          </a:p>
          <a:p>
            <a:pPr algn="ctr"/>
            <a:r>
              <a:rPr lang="ru-RU" sz="1200"/>
              <a:t>А. Грабенко голова Херсонської губерніальної управи (1919р.), його секретар - Микола Чернявський. </a:t>
            </a:r>
          </a:p>
        </p:txBody>
      </p:sp>
      <p:pic>
        <p:nvPicPr>
          <p:cNvPr id="22537" name="Picture 15" descr="chernyavskij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29263" y="4122738"/>
            <a:ext cx="1693862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8" name="AutoShape 17" descr="Картинки по запросу"/>
          <p:cNvSpPr>
            <a:spLocks noChangeAspect="1" noChangeArrowheads="1"/>
          </p:cNvSpPr>
          <p:nvPr/>
        </p:nvSpPr>
        <p:spPr bwMode="auto">
          <a:xfrm>
            <a:off x="4800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2539" name="Picture 19" descr="Картинки по запросу Н.А. ГРИГОРЬЕВ атаман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408988" y="0"/>
            <a:ext cx="1368425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0" name="Rectangle 20"/>
          <p:cNvSpPr>
            <a:spLocks noChangeArrowheads="1"/>
          </p:cNvSpPr>
          <p:nvPr/>
        </p:nvSpPr>
        <p:spPr bwMode="auto">
          <a:xfrm>
            <a:off x="6537325" y="66675"/>
            <a:ext cx="2303463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/>
              <a:t> </a:t>
            </a:r>
            <a:r>
              <a:rPr lang="ru-RU" sz="1200"/>
              <a:t>Отаман Григор'єв.</a:t>
            </a:r>
            <a:r>
              <a:rPr lang="ru-RU"/>
              <a:t> </a:t>
            </a:r>
            <a:r>
              <a:rPr lang="ru-RU" sz="1200"/>
              <a:t>«Головний отаман Херсонщини» </a:t>
            </a:r>
          </a:p>
        </p:txBody>
      </p:sp>
      <p:pic>
        <p:nvPicPr>
          <p:cNvPr id="22541" name="Picture 5" descr="1917(11)1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65663" y="115888"/>
            <a:ext cx="22320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2" name="Rectangle 23"/>
          <p:cNvSpPr>
            <a:spLocks noChangeArrowheads="1"/>
          </p:cNvSpPr>
          <p:nvPr/>
        </p:nvSpPr>
        <p:spPr bwMode="auto">
          <a:xfrm>
            <a:off x="1928813" y="549275"/>
            <a:ext cx="30241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До Української Центральної Ради </a:t>
            </a:r>
          </a:p>
          <a:p>
            <a:pPr algn="ctr"/>
            <a:r>
              <a:rPr lang="ru-RU" sz="1200"/>
              <a:t>в Київі</a:t>
            </a:r>
            <a:br>
              <a:rPr lang="ru-RU" sz="1200"/>
            </a:br>
            <a:r>
              <a:rPr lang="ru-RU" sz="1200"/>
              <a:t>(лист "Вільного козацтва" Ново-Архангельська Херсонської губ.)</a:t>
            </a:r>
            <a:br>
              <a:rPr lang="ru-RU" sz="1200"/>
            </a:br>
            <a:r>
              <a:rPr lang="ru-RU" sz="1200"/>
              <a:t>(12 листопада 1917 р.)</a:t>
            </a:r>
            <a:br>
              <a:rPr lang="ru-RU" sz="1200"/>
            </a:br>
            <a:endParaRPr lang="ru-R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>
          <a:xfrm>
            <a:off x="1568450" y="274638"/>
            <a:ext cx="6624638" cy="1143000"/>
          </a:xfrm>
        </p:spPr>
        <p:txBody>
          <a:bodyPr/>
          <a:lstStyle/>
          <a:p>
            <a:r>
              <a:rPr lang="ru-RU" sz="4000" b="1" i="1" smtClean="0">
                <a:solidFill>
                  <a:srgbClr val="3366FF"/>
                </a:solidFill>
              </a:rPr>
              <a:t>Історія Херсонщини </a:t>
            </a:r>
            <a:br>
              <a:rPr lang="ru-RU" sz="4000" b="1" i="1" smtClean="0">
                <a:solidFill>
                  <a:srgbClr val="3366FF"/>
                </a:solidFill>
              </a:rPr>
            </a:br>
            <a:r>
              <a:rPr lang="ru-RU" sz="4000" b="1" i="1" smtClean="0">
                <a:solidFill>
                  <a:srgbClr val="3366FF"/>
                </a:solidFill>
              </a:rPr>
              <a:t>1917 - 1921 років</a:t>
            </a:r>
          </a:p>
        </p:txBody>
      </p:sp>
      <p:pic>
        <p:nvPicPr>
          <p:cNvPr id="24578" name="Picture 5" descr="1372411468128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2576513" cy="3789363"/>
          </a:xfrm>
        </p:spPr>
      </p:pic>
      <p:pic>
        <p:nvPicPr>
          <p:cNvPr id="24579" name="Picture 5" descr="Херсон - Херсон Красота разлива Днепра"/>
          <p:cNvPicPr>
            <a:picLocks noChangeAspect="1" noChangeArrowheads="1"/>
          </p:cNvPicPr>
          <p:nvPr/>
        </p:nvPicPr>
        <p:blipFill>
          <a:blip r:embed="rId3"/>
          <a:srcRect b="53012"/>
          <a:stretch>
            <a:fillRect/>
          </a:stretch>
        </p:blipFill>
        <p:spPr bwMode="auto">
          <a:xfrm>
            <a:off x="7185025" y="3789363"/>
            <a:ext cx="2720975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5" descr="137241211304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789363"/>
            <a:ext cx="2576513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 descr="Херсон - Херсон Потемкинский бульвар"/>
          <p:cNvPicPr>
            <a:picLocks noChangeAspect="1" noChangeArrowheads="1"/>
          </p:cNvPicPr>
          <p:nvPr/>
        </p:nvPicPr>
        <p:blipFill>
          <a:blip r:embed="rId5"/>
          <a:srcRect b="47678"/>
          <a:stretch>
            <a:fillRect/>
          </a:stretch>
        </p:blipFill>
        <p:spPr bwMode="auto">
          <a:xfrm>
            <a:off x="7185025" y="0"/>
            <a:ext cx="2720975" cy="37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5" descr="Херсон - Херсон ."/>
          <p:cNvPicPr>
            <a:picLocks noChangeAspect="1" noChangeArrowheads="1"/>
          </p:cNvPicPr>
          <p:nvPr/>
        </p:nvPicPr>
        <p:blipFill>
          <a:blip r:embed="rId6"/>
          <a:srcRect t="28331"/>
          <a:stretch>
            <a:fillRect/>
          </a:stretch>
        </p:blipFill>
        <p:spPr bwMode="auto">
          <a:xfrm>
            <a:off x="2505075" y="1557338"/>
            <a:ext cx="4679950" cy="530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Содержимое 2"/>
          <p:cNvSpPr>
            <a:spLocks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ru-RU" sz="3200" b="1" i="1">
              <a:solidFill>
                <a:srgbClr val="3366FF"/>
              </a:solidFill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ru-RU" b="1" i="1">
                <a:latin typeface="Calibri" pitchFamily="34" charset="0"/>
              </a:rPr>
              <a:t> Історія Херсонщини 1917 - 1921 років </a:t>
            </a:r>
            <a:r>
              <a:rPr lang="ru-RU" sz="2000" b="1" i="1">
                <a:latin typeface="Calibri" pitchFamily="34" charset="0"/>
              </a:rPr>
              <a:t>нагадує калейдоскоп, оскільки влада в той період мінялася з незбагненною швидкістю. </a:t>
            </a: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ru-RU" sz="2000" b="1" i="1">
              <a:latin typeface="Calibri" pitchFamily="34" charset="0"/>
            </a:endParaRPr>
          </a:p>
          <a:p>
            <a:pPr marL="342900" indent="-342900" algn="just">
              <a:spcBef>
                <a:spcPct val="20000"/>
              </a:spcBef>
              <a:buFont typeface="Arial" charset="0"/>
              <a:buNone/>
            </a:pPr>
            <a:r>
              <a:rPr lang="ru-RU" sz="2000" b="1" i="1">
                <a:solidFill>
                  <a:srgbClr val="3366FF"/>
                </a:solidFill>
                <a:latin typeface="Calibri" pitchFamily="34" charset="0"/>
              </a:rPr>
              <a:t>З 24 лютого по 1 березня 1917р.</a:t>
            </a:r>
            <a:r>
              <a:rPr lang="ru-RU" sz="2000" b="1" i="1">
                <a:latin typeface="Calibri" pitchFamily="34" charset="0"/>
              </a:rPr>
              <a:t> в Херсоні в будівлі театру проходив губернський з'їзд селянських депутатів і земельних комітетів, на якому були присутні 806 делегатів з 6 повітів губернії. З'їзд проголосив перехід влади в Херсонській губернії в руки Рад і прийняв ухвали про мир, землю, народну освіту.</a:t>
            </a:r>
          </a:p>
          <a:p>
            <a:pPr marL="342900" indent="-342900" algn="just">
              <a:spcBef>
                <a:spcPct val="20000"/>
              </a:spcBef>
              <a:buFont typeface="Arial" charset="0"/>
              <a:buNone/>
            </a:pPr>
            <a:endParaRPr lang="uk-UA" sz="2000" b="1" i="1">
              <a:latin typeface="Calibri" pitchFamily="34" charset="0"/>
            </a:endParaRPr>
          </a:p>
          <a:p>
            <a:pPr marL="342900" indent="-342900" algn="just">
              <a:spcBef>
                <a:spcPct val="20000"/>
              </a:spcBef>
              <a:buFont typeface="Arial" charset="0"/>
              <a:buNone/>
            </a:pPr>
            <a:r>
              <a:rPr lang="ru-RU" sz="2000" b="1" i="1">
                <a:solidFill>
                  <a:srgbClr val="3366FF"/>
                </a:solidFill>
                <a:latin typeface="Calibri" pitchFamily="34" charset="0"/>
              </a:rPr>
              <a:t>16 березня 1917р.</a:t>
            </a:r>
            <a:r>
              <a:rPr lang="ru-RU" sz="2000" b="1" i="1">
                <a:latin typeface="Calibri" pitchFamily="34" charset="0"/>
              </a:rPr>
              <a:t> Херсонський військово-революційний штаб звернувся із закликом до населення встати на захист радвлади. Австро-німецькі війська окуповували Одесу, 17 березня - Миколаїв. В Херсоні оголошено військове положення. Проте організувати оборону міста штабу не вдалося. Загін міліції під командуванням Н.В. Крижановского і георгіївські кавалери попрямували до будівлі Ради і захопили його. Невелика група червоногвардійців намагалася чинити опір, але була розсіяна.Влада перейшла в руки думської комісії по охороні міста Херсона. Військове положення відмінили. Дума направила делегатів до Миколаєва для встановлення контактів з німецьким командуванням і з проханням встановити контроль над Херсоном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lang="uk-UA" b="1" i="1">
                <a:latin typeface="Calibri" pitchFamily="34" charset="0"/>
                <a:ea typeface="Calibri" pitchFamily="34" charset="0"/>
                <a:cs typeface="Times New Roman" pitchFamily="18" charset="0"/>
              </a:rPr>
              <a:t>2 грудня 1917р.</a:t>
            </a:r>
            <a:r>
              <a:rPr lang="uk-UA" b="1" i="1">
                <a:solidFill>
                  <a:srgbClr val="0D0D0D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З’їзд Рад Херсонської губернії визнав губернію невід’ємною частиною Української Народної Республіки, а Центральну Раду - повноважним органом влади.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uk-UA" b="1" i="1">
              <a:solidFill>
                <a:srgbClr val="0D0D0D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lang="ru-RU" b="1" i="1">
                <a:latin typeface="Calibri" pitchFamily="34" charset="0"/>
                <a:ea typeface="Calibri" pitchFamily="34" charset="0"/>
                <a:cs typeface="Times New Roman" pitchFamily="18" charset="0"/>
              </a:rPr>
              <a:t>Радянська влада в Херсоні була встановлена в ніч з 17 на 18 січня 1918 р., коли Червона гвардія і моряки військових кораблів «Абхазія» і «Ксенія» розгромили частини Центральної Ради.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ru-RU" b="1" i="1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lang="ru-RU" b="1" i="1">
                <a:latin typeface="Calibri" pitchFamily="34" charset="0"/>
                <a:ea typeface="Calibri" pitchFamily="34" charset="0"/>
                <a:cs typeface="Times New Roman" pitchFamily="18" charset="0"/>
              </a:rPr>
              <a:t>У період з березня 1917 року по квітень 1920 року влада в місті неодноразово змінювалася — місто побувало під контролем австро-німецьких військ, гетьмана П. Скоропадського, Директорії УНР, військ Антанти, армії А. І. Денікіна і 4 лютого 1920 року в ньому була встановлена Радянська влада частинами 14-ї армії під командуванням І.П. Уборевича.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ru-RU" b="1" i="1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lang="ru-RU" b="1" i="1">
                <a:latin typeface="Calibri" pitchFamily="34" charset="0"/>
                <a:ea typeface="Calibri" pitchFamily="34" charset="0"/>
                <a:cs typeface="Times New Roman" pitchFamily="18" charset="0"/>
              </a:rPr>
              <a:t>30 липня 1921 р. в Херсоні розглядалося питання про проведення кампанії по збору продподатку, створений продзагін. Профспілкові організації міста направили в села 40 чоловік, комуністи — 7, 15-а Сивашська дивізія (розміщувалася в місті) — 10 бійців. План по збору продподатку в Херсонському повіті виконали до грудня на 80%. І це в той час, коли голод вже охопив Херсон. Збір зерна склав 2,5 пуд на людину.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ru-RU" b="1" i="1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lang="ru-RU" b="1" i="1">
                <a:latin typeface="Calibri" pitchFamily="34" charset="0"/>
                <a:ea typeface="Calibri" pitchFamily="34" charset="0"/>
                <a:cs typeface="Times New Roman" pitchFamily="18" charset="0"/>
              </a:rPr>
              <a:t>Перші ознаки голоду з'явилися в серпні 1921 р., коли запаси урожаю 1920 р. закінчилися, а зерно нового урожаю практично не поступало. В грудні в Херсоні створено Комітет допомоги голодуючим.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uk-UA" b="1" i="1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ru-RU" sz="2000" b="1" i="1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ru-RU" sz="2000" b="1" i="1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ru-RU" sz="2000" b="1" i="1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uk-UA" sz="2000">
              <a:solidFill>
                <a:srgbClr val="0D0D0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temon 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150" y="260350"/>
            <a:ext cx="5545138" cy="2447925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uk-UA" b="1" i="1" smtClean="0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Гола Пристань</a:t>
            </a:r>
            <a:br>
              <a:rPr lang="uk-UA" b="1" i="1" smtClean="0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uk-UA" b="1" i="1" smtClean="0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у </a:t>
            </a:r>
            <a:r>
              <a:rPr lang="ru-RU" b="1" i="1" smtClean="0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1917–1921 роках</a:t>
            </a:r>
            <a:r>
              <a:rPr lang="en-US" sz="4000" b="1" i="1" smtClean="0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4000" b="1" i="1" smtClean="0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4000" b="1" i="1" smtClean="0">
              <a:solidFill>
                <a:srgbClr val="33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4437063" y="4019550"/>
            <a:ext cx="2365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uk-UA" sz="16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</p:txBody>
      </p:sp>
      <p:pic>
        <p:nvPicPr>
          <p:cNvPr id="27652" name="Рисунок 5" descr="1346722847-2800942-3--www.hqtexture.com - копия.jpg"/>
          <p:cNvPicPr>
            <a:picLocks noChangeAspect="1"/>
          </p:cNvPicPr>
          <p:nvPr/>
        </p:nvPicPr>
        <p:blipFill>
          <a:blip r:embed="rId3"/>
          <a:srcRect l="23840" b="34955"/>
          <a:stretch>
            <a:fillRect/>
          </a:stretch>
        </p:blipFill>
        <p:spPr bwMode="auto">
          <a:xfrm>
            <a:off x="9183688" y="5907088"/>
            <a:ext cx="722312" cy="95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Розробила Долід Надія</a:t>
            </a:r>
          </a:p>
        </p:txBody>
      </p:sp>
      <p:pic>
        <p:nvPicPr>
          <p:cNvPr id="27654" name="Picture 5" descr="137241304703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6150" y="2708275"/>
            <a:ext cx="5545138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9" descr="Въезд в Голую Пристань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77188" y="4841875"/>
            <a:ext cx="1262062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5" descr="Набережная Голой Пристани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8588" y="476250"/>
            <a:ext cx="20161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Содержимое 2"/>
          <p:cNvSpPr>
            <a:spLocks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uk-UA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Багато </a:t>
            </a: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страждан</a:t>
            </a:r>
            <a:r>
              <a:rPr lang="uk-UA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ь голянам </a:t>
            </a: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принесла перша світова війна. Залишені без годувальників, селянські родини були приречені на голодне існування. В Голій Пристані, як і в багатьох інших населених пунктах, спалахували продовольчі заколоти. Особливо часто вони відбувалися в </a:t>
            </a:r>
            <a:r>
              <a:rPr lang="ru-RU" sz="1600" b="1" i="1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1917</a:t>
            </a: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році. Доведені до відчаю солдатки вимагали збільшення пайка і відновлення довоєнних цін на хліб. </a:t>
            </a:r>
            <a:endParaRPr lang="en-US" sz="1600" b="1" i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uk-UA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В</a:t>
            </a: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січні </a:t>
            </a:r>
            <a:r>
              <a:rPr lang="ru-RU" sz="1600" b="1" i="1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1918</a:t>
            </a: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року</a:t>
            </a:r>
            <a:r>
              <a:rPr lang="uk-UA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почала діяти тимчасова Рада робітничих, солдатських і селянських депутатів, яка передала селянам землю без викупу.</a:t>
            </a:r>
            <a:endParaRPr lang="en-US" sz="1600" b="1" i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uk-UA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Утвердження влади більшовиків, о</a:t>
            </a: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сновною силою </a:t>
            </a:r>
            <a:r>
              <a:rPr lang="uk-UA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яких </a:t>
            </a: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були революційно настроєні солдати і матроси, що повернулися з фронту</a:t>
            </a:r>
            <a:r>
              <a:rPr lang="uk-UA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, відбувалося в умовах запеклої боротьби з зовнішньою і внутрішньою контрреволюцією. </a:t>
            </a:r>
            <a:endParaRPr lang="en-US" sz="1600" b="1" i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Наприкінці березня </a:t>
            </a:r>
            <a:r>
              <a:rPr lang="ru-RU" sz="1600" b="1" i="1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1918 </a:t>
            </a: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року село захопили австро-німецькі окупанти. Навесні почав діяти партизанський загін голопристанців, який разом з іншими загонами Херсонщини близько трьох тижнів вів бої проти окупантів. Австро-німецькі війська залишили Голу Пристань у грудні </a:t>
            </a:r>
            <a:r>
              <a:rPr lang="ru-RU" sz="1600" b="1" i="1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1918</a:t>
            </a: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року, а вже на початку наступного року її захопили англо-французькі інтервенти. Боротьбою проти них керував підпільний більшовицький осередок.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uk-UA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У березні 1919 року інтервенти відступили під натиском більшовиків. Було створено сільський ревком, який розподіляв продовольчі ресурси, землю, організовував боротьбу проти «елементів контрреволюції».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uk-UA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На початку липня 1919 року в село Голу Пристань вдерлися денікінці і вчинили жорстоку розправу над більшовиками. Вони ловили на вулицях жителів і під ударами шомполів і нагаїв вимагали назвати прізвища активістів. Озвірілі білогвардійці грабували й розстрілювали населення, а 20 чоловік повісили.</a:t>
            </a: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  <a:defRPr/>
            </a:pPr>
            <a:endParaRPr lang="en-US" sz="1600" b="1" i="1">
              <a:solidFill>
                <a:srgbClr val="33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  <a:defRPr/>
            </a:pPr>
            <a:endParaRPr lang="ru-RU" sz="1600" b="1" i="1">
              <a:solidFill>
                <a:srgbClr val="33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Содержимое 2"/>
          <p:cNvSpPr>
            <a:spLocks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Боротьбу проти денікінців очолив підпільний більшовицький осередок. Під його керівництвом у районі Голої Пристані почав діяти партизанський загін, що у серпні влився до складу селянського полку, створеного в Херсоні. 14 лютого </a:t>
            </a:r>
            <a:r>
              <a:rPr lang="ru-RU" sz="1600" b="1" i="1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1920</a:t>
            </a: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року червоноармійські частини визволили Голу Пристань від денікінців. Наступного дня відбувся багатолюдний мітинг </a:t>
            </a:r>
            <a:r>
              <a:rPr lang="uk-UA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на </a:t>
            </a: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підтримку владі</a:t>
            </a:r>
            <a:r>
              <a:rPr lang="uk-UA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більшовиків.</a:t>
            </a:r>
            <a:endParaRPr lang="en-US" sz="1600" b="1" i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В червні </a:t>
            </a:r>
            <a:r>
              <a:rPr lang="ru-RU" sz="1600" b="1" i="1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1920</a:t>
            </a: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року Голу Пристань захопили врангелівські війська. Поряд з грабежами врангелівці провадили примусову мобілізацію місцевих жителів. За відмову служити в білій армії вони розстріляли голопристанців Г. І. Лисенка і І. Т. Голенка.</a:t>
            </a:r>
            <a:endParaRPr lang="en-US" sz="1600" b="1" i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Врангелівці уперто обороняли свій лівобережний форпост. У серпні, вересні й жовтні тут висаджувалися червоноармійські десанти, але під натиском переважаючих сил </a:t>
            </a:r>
            <a:r>
              <a:rPr lang="uk-UA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супротивника </a:t>
            </a: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відступили. 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uk-UA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17 жовтня </a:t>
            </a:r>
            <a:r>
              <a:rPr lang="uk-UA" sz="1600" b="1" i="1">
                <a:solidFill>
                  <a:srgbClr val="66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1920 </a:t>
            </a:r>
            <a:r>
              <a:rPr lang="uk-UA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року частини Червоної Армії у взаємодії з дивізіонами канонерських і посильних суден Чорноморського флоту відвоювали  Голу Пристань. 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uk-UA" sz="1600" b="1" i="1">
                <a:solidFill>
                  <a:srgbClr val="66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1921р.</a:t>
            </a:r>
            <a:r>
              <a:rPr lang="uk-UA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в Голій Пристані позначився руїнами, засухою, голодом, отоманщиною, діяльністю таємної організації «Відродження Росії № 8», що складалася з колишніх білогвардійців, куркулів тощо і діяла в багатьох населених пунктах Дніпровського повіту, в т. ч. у Голій Пристані. 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uk-UA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Органи Радянської влади проводили конфіскацію засобів виробництва в «експлуататорських верств населення», облік цінностей і організацію їх охорони, вилучення зброї у «контрреволюційних елементів». Провадилася робота щодо зрівняльного розподілу земель.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uk-UA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Відновив роботу сільський революційний комітет, очолюваний комуністом I. С. Гончаровим. Партійному комітетупідпорядковувалося 3 осередки, в яких налічувалося близько 60 комуністів та  35 комсомольців Голої Пристані. Понад сто чоловік були членами комнезаму, створеного у селі на початку </a:t>
            </a:r>
            <a:r>
              <a:rPr lang="uk-UA" sz="1600" b="1" i="1">
                <a:solidFill>
                  <a:srgbClr val="66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1921 року.</a:t>
            </a:r>
            <a:r>
              <a:rPr lang="uk-UA" sz="1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Сільський революційний комітет очолив комуніст I.С. Гончаров.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endParaRPr lang="uk-UA" sz="1600" b="1" i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Содержимое 2"/>
          <p:cNvSpPr>
            <a:spLocks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charset="0"/>
              <a:buNone/>
            </a:pPr>
            <a:endParaRPr lang="ru-RU" sz="2800" b="1">
              <a:solidFill>
                <a:srgbClr val="6600CC"/>
              </a:solidFill>
              <a:latin typeface="Georgia" pitchFamily="18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None/>
            </a:pPr>
            <a:r>
              <a:rPr lang="ru-RU" b="1">
                <a:solidFill>
                  <a:srgbClr val="6600CC"/>
                </a:solidFill>
                <a:latin typeface="Georgia" pitchFamily="18" charset="0"/>
              </a:rPr>
              <a:t>Висновки.</a:t>
            </a:r>
            <a:r>
              <a:rPr lang="ru-RU">
                <a:solidFill>
                  <a:srgbClr val="6600CC"/>
                </a:solidFill>
                <a:latin typeface="Georgia" pitchFamily="18" charset="0"/>
              </a:rPr>
              <a:t>  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None/>
            </a:pPr>
            <a:endParaRPr lang="ru-RU">
              <a:solidFill>
                <a:srgbClr val="6600CC"/>
              </a:solidFill>
              <a:latin typeface="Georgia" pitchFamily="18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None/>
            </a:pPr>
            <a:r>
              <a:rPr lang="ru-RU">
                <a:latin typeface="Georgia" pitchFamily="18" charset="0"/>
              </a:rPr>
              <a:t>      </a:t>
            </a:r>
            <a:r>
              <a:rPr lang="ru-RU" sz="1600">
                <a:latin typeface="Georgia" pitchFamily="18" charset="0"/>
              </a:rPr>
              <a:t>Джерельний комплекс класифіковано за наступними групами: 1) документальні джерела; 2) джерела особового походження; 3) фотодокументи. З’ясовано особливості кожної групи та її значення для реконструкції конкретно-історичних подій. Встановлено, що наявні джерела є достовірними. Серед рекомендацій основними є наступні:доцільно активізувати археографічну роботу, продовжити публікацію документів і матеріалів з історії УНР на  Херсонщині та у м. Гола Пристань.</a:t>
            </a:r>
            <a:r>
              <a:rPr lang="ru-RU" sz="1600">
                <a:solidFill>
                  <a:srgbClr val="6600CC"/>
                </a:solidFill>
                <a:latin typeface="Georgia" pitchFamily="18" charset="0"/>
              </a:rPr>
              <a:t> 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None/>
            </a:pPr>
            <a:r>
              <a:rPr lang="ru-RU" sz="2000" b="1">
                <a:solidFill>
                  <a:srgbClr val="6600CC"/>
                </a:solidFill>
                <a:latin typeface="Georgia" pitchFamily="18" charset="0"/>
              </a:rPr>
              <a:t>Використані джерела.</a:t>
            </a:r>
            <a:r>
              <a:rPr lang="ru-RU" sz="2800">
                <a:latin typeface="Georgia" pitchFamily="18" charset="0"/>
              </a:rPr>
              <a:t> </a:t>
            </a:r>
          </a:p>
          <a:p>
            <a:pPr marL="342900" indent="-342900" algn="ctr" eaLnBrk="0" hangingPunct="0">
              <a:spcBef>
                <a:spcPct val="20000"/>
              </a:spcBef>
              <a:buFont typeface="Arial" charset="0"/>
              <a:buNone/>
            </a:pPr>
            <a:endParaRPr lang="ru-RU" sz="1200">
              <a:latin typeface="Georgia" pitchFamily="18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ru-RU" sz="1200">
                <a:latin typeface="Georgia" pitchFamily="18" charset="0"/>
              </a:rPr>
              <a:t>ДО ПИТАННЯ ПРО БОРОТЬБУ ЗА ВЛАДУ НА ПІВДНІ УКРАЇНИ (ЖОВТЕНЬ 1917 – ЛЮТИЙ 1918 рр.) 201 В.С.ГВОЗДИК БОРОТЬБА ЗА ВЛАДУ НА ПІВДНІ УКРАЇНИ 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ru-RU" sz="1200">
                <a:latin typeface="Georgia" pitchFamily="18" charset="0"/>
              </a:rPr>
              <a:t>ДО 100-РІЧЧЯ ПОДІЙ УКРАЇНСЬКОЇ РЕВОЛЮЦІЇ 1917–1921 РОКІВО. І. ШИНКАРЕНКО* ПОДІЇ УКРАЇНСЬКОЇ РЕВОЛЮЦІЇ НА ХЕРСОНЩИНІ В ДОКУМЕНТАХ ДЕРЖАВНОГО АРХІВУ ХЕРСОНСЬКОЇ ОБЛАСТІ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ru-RU" sz="1200">
                <a:latin typeface="Georgia" pitchFamily="18" charset="0"/>
              </a:rPr>
              <a:t>Інтерв'ю директора Українського інституту національної пам'яті Володимира В'ятровича в ефірі "5 каналу", DT.ua. 7 СІЧНЯ, 2018, 17:52.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ru-RU" sz="1200">
                <a:latin typeface="Georgia" pitchFamily="18" charset="0"/>
              </a:rPr>
              <a:t>Історія міст і сел УРСР : в 26 т. Херсонська область / редкол. т. : О. Є. Касьяненко та ін. – К. : Гол. ред. УРЕ АН України, 1972. – 688 с.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ru-RU" sz="1200">
                <a:latin typeface="Georgia" pitchFamily="18" charset="0"/>
              </a:rPr>
              <a:t>Маргулиес В. Огненные годы. Материалы и документы по истории гражданской войны на юге России. Берлин, 1923. С. 34.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uk-UA" sz="1200">
                <a:latin typeface="Georgia" pitchFamily="18" charset="0"/>
              </a:rPr>
              <a:t>Матеріали шкільного музею Голопристанської спеціалізованої школи.</a:t>
            </a:r>
            <a:endParaRPr lang="ru-RU" sz="1200">
              <a:latin typeface="Georgia" pitchFamily="18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ru-RU" sz="1200">
                <a:latin typeface="Georgia" pitchFamily="18" charset="0"/>
              </a:rPr>
              <a:t>Микола Чернявський — письменник, громадський діяч, педагог: Тези доповідей наукової конференції. — Херсон: ХОБГ, 1993. – 85 с.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ru-RU" sz="1200">
                <a:latin typeface="Georgia" pitchFamily="18" charset="0"/>
              </a:rPr>
              <a:t>Савченко В.А. Авантюристы гражданской войны: Историческое расследование. Харьков; М., 2000. С. 87.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ru-RU" sz="1200">
                <a:latin typeface="Georgia" pitchFamily="18" charset="0"/>
              </a:rPr>
              <a:t>"Херсонщина: час, події, люди..." &gt; Видатні постаті Херсонщини &gt; Давні часи (до 1917 року) &gt; Г &gt; Грабенко Андрій Михайлович. Сайт Віртуального проекту "Краєзнавство Таврії" є частиною бібліотечного порталу lib.kherson.ua.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endParaRPr lang="ru-RU" sz="1200">
              <a:latin typeface="Georgia" pitchFamily="18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ru-RU" sz="1600" b="1" i="1"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1764</TotalTime>
  <Words>2047</Words>
  <Application>Microsoft Office PowerPoint</Application>
  <PresentationFormat>Лист A4 (210x297 мм)</PresentationFormat>
  <Paragraphs>113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Georgia</vt:lpstr>
      <vt:lpstr>Bookman Old Style</vt:lpstr>
      <vt:lpstr>Times New Roman</vt:lpstr>
      <vt:lpstr>Artemon </vt:lpstr>
      <vt:lpstr>Wingdings</vt:lpstr>
      <vt:lpstr>Тема Office</vt:lpstr>
      <vt:lpstr>Міністерство науки України Управління освіти, науки та молоді Херсонської обласної державної адміністрації  Херсонське територіальне відділення МАН України</vt:lpstr>
      <vt:lpstr>Слайд 2</vt:lpstr>
      <vt:lpstr>  «Сучасна Україна має заявити про те, що є наступницею Української Народної Республіки (УНР), яка існувала в 1917-1921 роках....”   “… варто говорити не про проголошення, а про відновлення незалежності України».   «Нам важливо говорити, що українська держава - це не щось випадкове, що з'явилося в 1991 році. Українська держава - це досить тривалий результат боротьби українців за свою незалежність».    </vt:lpstr>
      <vt:lpstr>Слайд 4</vt:lpstr>
      <vt:lpstr>Слайд 5</vt:lpstr>
      <vt:lpstr>Слайд 6</vt:lpstr>
      <vt:lpstr>Вступ до Києва 1 березня німецькі війська увійшли в Київ. На цьому фото, зробленому у березні 1918 року, військовий оркестр марширує попереду. Німецькі війська повсякчас влаштовували виступи духових оркестрів та із задоволенням марширували під музичний супровід, часто перед тодішньою міською думою (зараз це Майдан Незалежності).   </vt:lpstr>
      <vt:lpstr>Слайд 8</vt:lpstr>
      <vt:lpstr>Слайд 9</vt:lpstr>
      <vt:lpstr>Історія Херсонщини  1917 - 1921 років</vt:lpstr>
      <vt:lpstr>Слайд 11</vt:lpstr>
      <vt:lpstr>Слайд 12</vt:lpstr>
      <vt:lpstr>Гола Пристань  у 1917–1921 роках 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КУЗЯБРИК</dc:creator>
  <cp:lastModifiedBy>Admin</cp:lastModifiedBy>
  <cp:revision>182</cp:revision>
  <dcterms:created xsi:type="dcterms:W3CDTF">2014-10-09T15:21:22Z</dcterms:created>
  <dcterms:modified xsi:type="dcterms:W3CDTF">2018-04-12T23:53:42Z</dcterms:modified>
</cp:coreProperties>
</file>