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5" r:id="rId5"/>
    <p:sldId id="273" r:id="rId6"/>
    <p:sldId id="274" r:id="rId7"/>
    <p:sldId id="263" r:id="rId8"/>
    <p:sldId id="271" r:id="rId9"/>
    <p:sldId id="272" r:id="rId10"/>
    <p:sldId id="259" r:id="rId11"/>
    <p:sldId id="260" r:id="rId12"/>
    <p:sldId id="264" r:id="rId13"/>
    <p:sldId id="269" r:id="rId14"/>
    <p:sldId id="261"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80" autoAdjust="0"/>
  </p:normalViewPr>
  <p:slideViewPr>
    <p:cSldViewPr>
      <p:cViewPr varScale="1">
        <p:scale>
          <a:sx n="66" d="100"/>
          <a:sy n="66" d="100"/>
        </p:scale>
        <p:origin x="-6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21.04.2018</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21.04.2018</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21.04.2018</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21.04.2018</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
            <a:ext cx="7772400" cy="2492895"/>
          </a:xfrm>
        </p:spPr>
        <p:txBody>
          <a:bodyPr>
            <a:normAutofit/>
          </a:bodyPr>
          <a:lstStyle/>
          <a:p>
            <a:pPr algn="ctr"/>
            <a:r>
              <a:rPr lang="uk-UA" sz="2000" smtClean="0"/>
              <a:t>Всеукраїнський  відкритий інтерактивний  конкурс</a:t>
            </a:r>
            <a:r>
              <a:rPr lang="ru-RU" sz="2000" smtClean="0"/>
              <a:t/>
            </a:r>
            <a:br>
              <a:rPr lang="ru-RU" sz="2000" smtClean="0"/>
            </a:br>
            <a:r>
              <a:rPr lang="uk-UA" sz="2000" smtClean="0"/>
              <a:t>«МАН – Юніор - Дослідник»</a:t>
            </a:r>
            <a:r>
              <a:rPr lang="uk-UA" smtClean="0"/>
              <a:t/>
            </a:r>
            <a:br>
              <a:rPr lang="uk-UA" smtClean="0"/>
            </a:br>
            <a:r>
              <a:rPr lang="uk-UA" sz="2000" smtClean="0"/>
              <a:t>Історик</a:t>
            </a:r>
            <a:r>
              <a:rPr lang="uk-UA" smtClean="0"/>
              <a:t/>
            </a:r>
            <a:br>
              <a:rPr lang="uk-UA" smtClean="0"/>
            </a:br>
            <a:r>
              <a:rPr lang="uk-UA" sz="2700" smtClean="0"/>
              <a:t>Пошуково-дослідницький </a:t>
            </a:r>
            <a:r>
              <a:rPr lang="uk-UA" sz="2700" smtClean="0"/>
              <a:t>проект</a:t>
            </a:r>
            <a:br>
              <a:rPr lang="uk-UA" sz="2700" smtClean="0"/>
            </a:br>
            <a:r>
              <a:rPr lang="uk-UA" smtClean="0"/>
              <a:t>Герої </a:t>
            </a:r>
            <a:r>
              <a:rPr lang="uk-UA" smtClean="0"/>
              <a:t>УНР на Васильківщині</a:t>
            </a:r>
            <a:endParaRPr lang="uk-UA" dirty="0"/>
          </a:p>
        </p:txBody>
      </p:sp>
      <p:sp>
        <p:nvSpPr>
          <p:cNvPr id="5" name="Текст 4"/>
          <p:cNvSpPr>
            <a:spLocks noGrp="1"/>
          </p:cNvSpPr>
          <p:nvPr>
            <p:ph type="subTitle" idx="1"/>
          </p:nvPr>
        </p:nvSpPr>
        <p:spPr>
          <a:xfrm>
            <a:off x="457200" y="3899938"/>
            <a:ext cx="4546848" cy="2337374"/>
          </a:xfrm>
        </p:spPr>
        <p:txBody>
          <a:bodyPr>
            <a:normAutofit fontScale="92500" lnSpcReduction="10000"/>
          </a:bodyPr>
          <a:lstStyle/>
          <a:p>
            <a:r>
              <a:rPr lang="uk-UA" dirty="0" smtClean="0"/>
              <a:t>Гавриленко Анатолій Олегович,                    КНЗ КОР «Мала академія наук учнівської молоді» на базі Васильківського міського ЦДЮТ</a:t>
            </a:r>
            <a:r>
              <a:rPr lang="uk-UA" smtClean="0"/>
              <a:t>, </a:t>
            </a:r>
            <a:r>
              <a:rPr lang="uk-UA" smtClean="0"/>
              <a:t>9 клас. </a:t>
            </a:r>
            <a:endParaRPr lang="uk-UA" dirty="0" smtClean="0"/>
          </a:p>
          <a:p>
            <a:r>
              <a:rPr lang="uk-UA" smtClean="0"/>
              <a:t>Керівник Розумнюк Антоніна  Анатоліївна</a:t>
            </a:r>
          </a:p>
          <a:p>
            <a:endParaRPr lang="ru-RU" smtClean="0"/>
          </a:p>
          <a:p>
            <a:endParaRPr lang="uk-UA" dirty="0"/>
          </a:p>
        </p:txBody>
      </p:sp>
      <p:pic>
        <p:nvPicPr>
          <p:cNvPr id="25601" name="Picture 1" descr="C:\Documents and Settings\Администратор\Рабочий стол\герб.png"/>
          <p:cNvPicPr>
            <a:picLocks noChangeAspect="1" noChangeArrowheads="1"/>
          </p:cNvPicPr>
          <p:nvPr/>
        </p:nvPicPr>
        <p:blipFill>
          <a:blip r:embed="rId2" cstate="print"/>
          <a:srcRect/>
          <a:stretch>
            <a:fillRect/>
          </a:stretch>
        </p:blipFill>
        <p:spPr bwMode="auto">
          <a:xfrm>
            <a:off x="3995936" y="2420888"/>
            <a:ext cx="1001663" cy="1134585"/>
          </a:xfrm>
          <a:prstGeom prst="rect">
            <a:avLst/>
          </a:prstGeom>
          <a:noFill/>
        </p:spPr>
      </p:pic>
      <p:pic>
        <p:nvPicPr>
          <p:cNvPr id="7" name="Picture 2" descr="D:\фото с телефона фквраль 2017\P60824-192537.jpg"/>
          <p:cNvPicPr>
            <a:picLocks noChangeAspect="1" noChangeArrowheads="1"/>
          </p:cNvPicPr>
          <p:nvPr/>
        </p:nvPicPr>
        <p:blipFill>
          <a:blip r:embed="rId3" cstate="print"/>
          <a:srcRect l="43850" t="25141" r="17966" b="54847"/>
          <a:stretch>
            <a:fillRect/>
          </a:stretch>
        </p:blipFill>
        <p:spPr bwMode="auto">
          <a:xfrm>
            <a:off x="5580112" y="4293096"/>
            <a:ext cx="3312368" cy="231467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53496" y="-45719"/>
            <a:ext cx="3383280" cy="45719"/>
          </a:xfrm>
        </p:spPr>
        <p:txBody>
          <a:bodyPr>
            <a:normAutofit fontScale="90000"/>
          </a:bodyPr>
          <a:lstStyle/>
          <a:p>
            <a:endParaRPr lang="ru-RU"/>
          </a:p>
        </p:txBody>
      </p:sp>
      <p:sp>
        <p:nvSpPr>
          <p:cNvPr id="8" name="Текст 7"/>
          <p:cNvSpPr>
            <a:spLocks noGrp="1"/>
          </p:cNvSpPr>
          <p:nvPr>
            <p:ph type="body" idx="2"/>
          </p:nvPr>
        </p:nvSpPr>
        <p:spPr>
          <a:xfrm>
            <a:off x="5353496" y="1124744"/>
            <a:ext cx="3383280" cy="5503703"/>
          </a:xfrm>
        </p:spPr>
        <p:txBody>
          <a:bodyPr/>
          <a:lstStyle/>
          <a:p>
            <a:r>
              <a:rPr lang="uk-UA" sz="2400" smtClean="0"/>
              <a:t>Отаман </a:t>
            </a:r>
            <a:r>
              <a:rPr lang="uk-UA" sz="2400" smtClean="0"/>
              <a:t>Горемика опікувався проблемами своїх козаків, про це свідчать письмові звернення місцевих громадян тих часів: мешканець Василькова  просить гроші у отамана на поховання свого сина, який загинув у бою з більшовиками</a:t>
            </a:r>
            <a:r>
              <a:rPr lang="uk-UA" smtClean="0"/>
              <a:t>.</a:t>
            </a:r>
            <a:endParaRPr lang="ru-RU"/>
          </a:p>
        </p:txBody>
      </p:sp>
      <p:pic>
        <p:nvPicPr>
          <p:cNvPr id="3075" name="Picture 3" descr="D:\МАН\УНР\унр 2.jpg"/>
          <p:cNvPicPr>
            <a:picLocks noGrp="1" noChangeAspect="1" noChangeArrowheads="1"/>
          </p:cNvPicPr>
          <p:nvPr>
            <p:ph sz="half" idx="1"/>
          </p:nvPr>
        </p:nvPicPr>
        <p:blipFill>
          <a:blip r:embed="rId2" cstate="print"/>
          <a:srcRect l="4765" b="4054"/>
          <a:stretch>
            <a:fillRect/>
          </a:stretch>
        </p:blipFill>
        <p:spPr bwMode="auto">
          <a:xfrm>
            <a:off x="251520" y="1052736"/>
            <a:ext cx="4859089" cy="51125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uk-UA" sz="2400" smtClean="0"/>
              <a:t>Гончар Овсій Іванович </a:t>
            </a:r>
            <a:br>
              <a:rPr lang="uk-UA" sz="2400" smtClean="0"/>
            </a:br>
            <a:r>
              <a:rPr lang="uk-UA" sz="2400" smtClean="0"/>
              <a:t>(отаман Бурлака)</a:t>
            </a:r>
            <a:endParaRPr lang="ru-RU" sz="2400"/>
          </a:p>
        </p:txBody>
      </p:sp>
      <p:sp>
        <p:nvSpPr>
          <p:cNvPr id="9" name="Текст 8"/>
          <p:cNvSpPr>
            <a:spLocks noGrp="1"/>
          </p:cNvSpPr>
          <p:nvPr>
            <p:ph type="body" idx="2"/>
          </p:nvPr>
        </p:nvSpPr>
        <p:spPr>
          <a:xfrm>
            <a:off x="4788024" y="2010727"/>
            <a:ext cx="3948752" cy="4617720"/>
          </a:xfrm>
        </p:spPr>
        <p:txBody>
          <a:bodyPr>
            <a:normAutofit/>
          </a:bodyPr>
          <a:lstStyle/>
          <a:p>
            <a:pPr algn="just"/>
            <a:r>
              <a:rPr lang="uk-UA" sz="1600" smtClean="0"/>
              <a:t>Сотник Мотовилівської сотні Васильківського куреня Вільного козацтва, голова Васильківської земської управи, був дуже освіченою людиною, займався просвітиницькою діяльністю.     У своїй хаті  в  с. Мотовилівка, що під Васильковом, він  організував бібліотеку, створив  національну організацію   «Просвіта», яка активно протистояла більшовицькому рухові.</a:t>
            </a:r>
            <a:endParaRPr lang="ru-RU" sz="1600"/>
          </a:p>
        </p:txBody>
      </p:sp>
      <p:pic>
        <p:nvPicPr>
          <p:cNvPr id="4099" name="Picture 3" descr="D:\МАН\УНР\Ovsiy_Honchar.jpg"/>
          <p:cNvPicPr>
            <a:picLocks noGrp="1" noChangeAspect="1" noChangeArrowheads="1"/>
          </p:cNvPicPr>
          <p:nvPr>
            <p:ph sz="half" idx="1"/>
          </p:nvPr>
        </p:nvPicPr>
        <p:blipFill>
          <a:blip r:embed="rId2" cstate="print"/>
          <a:stretch>
            <a:fillRect/>
          </a:stretch>
        </p:blipFill>
        <p:spPr bwMode="auto">
          <a:xfrm>
            <a:off x="683568" y="1268760"/>
            <a:ext cx="3449782" cy="4526280"/>
          </a:xfrm>
          <a:prstGeom prst="rect">
            <a:avLst/>
          </a:prstGeom>
          <a:noFill/>
        </p:spPr>
      </p:pic>
      <p:pic>
        <p:nvPicPr>
          <p:cNvPr id="6" name="Picture 1" descr="C:\Documents and Settings\Администратор\Рабочий стол\герб.png"/>
          <p:cNvPicPr>
            <a:picLocks noGrp="1" noChangeAspect="1" noChangeArrowheads="1"/>
          </p:cNvPicPr>
          <p:nvPr>
            <p:ph sz="quarter" idx="4294967295"/>
          </p:nvPr>
        </p:nvPicPr>
        <p:blipFill>
          <a:blip r:embed="rId3" cstate="print"/>
          <a:stretch>
            <a:fillRect/>
          </a:stretch>
        </p:blipFill>
        <p:spPr bwMode="auto">
          <a:xfrm>
            <a:off x="7308304" y="4797152"/>
            <a:ext cx="1501550" cy="17008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a:xfrm flipV="1">
            <a:off x="5353496" y="-1395535"/>
            <a:ext cx="3383280" cy="792087"/>
          </a:xfrm>
        </p:spPr>
        <p:txBody>
          <a:bodyPr>
            <a:normAutofit/>
          </a:bodyPr>
          <a:lstStyle/>
          <a:p>
            <a:endParaRPr lang="ru-RU"/>
          </a:p>
        </p:txBody>
      </p:sp>
      <p:sp>
        <p:nvSpPr>
          <p:cNvPr id="13" name="Содержимое 12"/>
          <p:cNvSpPr>
            <a:spLocks noGrp="1"/>
          </p:cNvSpPr>
          <p:nvPr>
            <p:ph type="body" idx="2"/>
          </p:nvPr>
        </p:nvSpPr>
        <p:spPr>
          <a:xfrm>
            <a:off x="4716016" y="1340768"/>
            <a:ext cx="4248472" cy="5256583"/>
          </a:xfrm>
        </p:spPr>
        <p:txBody>
          <a:bodyPr>
            <a:normAutofit fontScale="92500" lnSpcReduction="20000"/>
          </a:bodyPr>
          <a:lstStyle/>
          <a:p>
            <a:r>
              <a:rPr lang="uk-UA" smtClean="0"/>
              <a:t>“</a:t>
            </a:r>
            <a:r>
              <a:rPr lang="uk-UA" sz="1800" smtClean="0"/>
              <a:t>Овсій Іванович, – писав у “Записках повстанця” Марко Шляховий, – дуже любив свій скривджений нарід і багацько віддавав для нього, не жаліючи ні здоров’я, ні життя свого”. “Як Овсій приходив на сходку, – оповідав односельчанин Федір Дубровський, – і розказував, як треба жити, щоб українці вільні були, то так розказував, що всі люди плакали”. Розумів Овсій Гончар і значення оружної сили українського народу: не дивно, що одним із перших взявся творити відділи Вільного козацтва. Після вбивства свого брата Терентія (Терешка), знищення хати з бібліотекою, і «Просвіти» у квітні 1919р. підняв повстання проти більшовиків  від Василькова до Білої Церкви. Невідомо за яких обставин був заарештований ВЧК і розстріляний 9 березня 1920р. (на роковини Т. Шевченка). </a:t>
            </a:r>
            <a:endParaRPr lang="ru-RU" sz="1800"/>
          </a:p>
        </p:txBody>
      </p:sp>
      <p:pic>
        <p:nvPicPr>
          <p:cNvPr id="11" name="Picture 1" descr="C:\Documents and Settings\Администратор\Рабочий стол\герб.png"/>
          <p:cNvPicPr>
            <a:picLocks noGrp="1" noChangeAspect="1" noChangeArrowheads="1"/>
          </p:cNvPicPr>
          <p:nvPr>
            <p:ph sz="half" idx="1"/>
          </p:nvPr>
        </p:nvPicPr>
        <p:blipFill>
          <a:blip r:embed="rId2" cstate="print"/>
          <a:stretch>
            <a:fillRect/>
          </a:stretch>
        </p:blipFill>
        <p:spPr bwMode="auto">
          <a:xfrm>
            <a:off x="1403648" y="4293096"/>
            <a:ext cx="2009775" cy="2276475"/>
          </a:xfrm>
          <a:prstGeom prst="rect">
            <a:avLst/>
          </a:prstGeom>
          <a:noFill/>
        </p:spPr>
      </p:pic>
      <p:pic>
        <p:nvPicPr>
          <p:cNvPr id="18" name="Picture 2" descr="D:\МАН\УНР\images (1).jpg"/>
          <p:cNvPicPr>
            <a:picLocks noChangeAspect="1" noChangeArrowheads="1"/>
          </p:cNvPicPr>
          <p:nvPr/>
        </p:nvPicPr>
        <p:blipFill>
          <a:blip r:embed="rId3" cstate="print"/>
          <a:srcRect t="12766"/>
          <a:stretch>
            <a:fillRect/>
          </a:stretch>
        </p:blipFill>
        <p:spPr bwMode="auto">
          <a:xfrm>
            <a:off x="323528" y="1268760"/>
            <a:ext cx="4104456" cy="29523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4294967295"/>
          </p:nvPr>
        </p:nvSpPr>
        <p:spPr>
          <a:xfrm>
            <a:off x="2987823" y="1196975"/>
            <a:ext cx="6156177" cy="5400675"/>
          </a:xfrm>
        </p:spPr>
        <p:txBody>
          <a:bodyPr>
            <a:normAutofit fontScale="70000" lnSpcReduction="20000"/>
          </a:bodyPr>
          <a:lstStyle/>
          <a:p>
            <a:r>
              <a:rPr lang="uk-UA" sz="2400" smtClean="0"/>
              <a:t>Повстанський ру</a:t>
            </a:r>
            <a:r>
              <a:rPr lang="en-US" sz="2400" smtClean="0"/>
              <a:t>x</a:t>
            </a:r>
            <a:r>
              <a:rPr lang="uk-UA" sz="2400" smtClean="0"/>
              <a:t> проти більшовицької системи заклав зерна  національно - політичної свідомості у мешканців Васильківщини, які передалися через століття і проросли паростками   активної громадянської позиції у сучасного покоління.  Жителі Василькова не стояли осторонь під час подій  на Майдані у 2013 -2014рр., найсміливіші відійшли у Небесну Сотню.  Список імен  загибли</a:t>
            </a:r>
            <a:r>
              <a:rPr lang="en-US" sz="2400" smtClean="0"/>
              <a:t>x</a:t>
            </a:r>
            <a:r>
              <a:rPr lang="uk-UA" sz="2400" smtClean="0"/>
              <a:t> героїв АТО поповнюється,  на  жаль.  У місті дотепер активно діє громадська організація «Просвіта», яку започаткував 100 років тому Овсій Гончар,  члени  цієї організації  - активна молодь, яка є небайдужою до майбутнього України.  В результаті  дослідження подій часів 1918-1919 років на Васильківщині  ми переконалися, що герої УНР  отаман  Іван  Горемика – Крупчинський та отаман Бурлака не даремно віддали своє життя в боротьбі за українську державність. Минає століття Української  Народної  Республіки, ми вшановуємо героїв. Слава героям України! </a:t>
            </a:r>
            <a:endParaRPr lang="ru-RU" sz="2400" smtClean="0"/>
          </a:p>
          <a:p>
            <a:r>
              <a:rPr lang="uk-UA" sz="2900" smtClean="0"/>
              <a:t>У дослідженні нам допоміг краєзнавець А.Мороз, який надав  матеріали  зі спогадів родини Овсія Гончара, його побратимів та невтомного дослідника -  Романа Коваля. </a:t>
            </a:r>
            <a:endParaRPr lang="ru-RU" sz="2900" smtClean="0"/>
          </a:p>
          <a:p>
            <a:endParaRPr lang="ru-RU" sz="3200">
              <a:solidFill>
                <a:schemeClr val="bg2">
                  <a:lumMod val="10000"/>
                </a:schemeClr>
              </a:solidFill>
            </a:endParaRPr>
          </a:p>
        </p:txBody>
      </p:sp>
      <p:sp>
        <p:nvSpPr>
          <p:cNvPr id="7" name="Заголовок 6"/>
          <p:cNvSpPr>
            <a:spLocks noGrp="1"/>
          </p:cNvSpPr>
          <p:nvPr>
            <p:ph type="title" idx="4294967295"/>
          </p:nvPr>
        </p:nvSpPr>
        <p:spPr>
          <a:xfrm>
            <a:off x="0" y="0"/>
            <a:ext cx="8229600" cy="1152128"/>
          </a:xfrm>
        </p:spPr>
        <p:txBody>
          <a:bodyPr/>
          <a:lstStyle/>
          <a:p>
            <a:pPr algn="ctr"/>
            <a:r>
              <a:rPr lang="uk-UA" smtClean="0"/>
              <a:t>                         Висновки</a:t>
            </a:r>
            <a:endParaRPr lang="ru-RU"/>
          </a:p>
        </p:txBody>
      </p:sp>
      <p:pic>
        <p:nvPicPr>
          <p:cNvPr id="8" name="Picture 1" descr="C:\Documents and Settings\Администратор\Рабочий стол\герб.png"/>
          <p:cNvPicPr>
            <a:picLocks noChangeAspect="1" noChangeArrowheads="1"/>
          </p:cNvPicPr>
          <p:nvPr/>
        </p:nvPicPr>
        <p:blipFill>
          <a:blip r:embed="rId2" cstate="print"/>
          <a:stretch>
            <a:fillRect/>
          </a:stretch>
        </p:blipFill>
        <p:spPr bwMode="auto">
          <a:xfrm>
            <a:off x="1259632" y="5301208"/>
            <a:ext cx="1213518" cy="1374554"/>
          </a:xfrm>
          <a:prstGeom prst="rect">
            <a:avLst/>
          </a:prstGeom>
          <a:noFill/>
        </p:spPr>
      </p:pic>
      <p:pic>
        <p:nvPicPr>
          <p:cNvPr id="3074" name="Picture 2" descr="F:\УНР фото\DSC_0634.JPG"/>
          <p:cNvPicPr>
            <a:picLocks noChangeAspect="1" noChangeArrowheads="1"/>
          </p:cNvPicPr>
          <p:nvPr/>
        </p:nvPicPr>
        <p:blipFill>
          <a:blip r:embed="rId3" cstate="print"/>
          <a:srcRect l="27443" t="29494" r="27443" b="15140"/>
          <a:stretch>
            <a:fillRect/>
          </a:stretch>
        </p:blipFill>
        <p:spPr bwMode="auto">
          <a:xfrm rot="16200000">
            <a:off x="-80153" y="1240395"/>
            <a:ext cx="3648407" cy="29850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620688"/>
            <a:ext cx="8229600" cy="1368152"/>
          </a:xfrm>
        </p:spPr>
        <p:txBody>
          <a:bodyPr>
            <a:normAutofit fontScale="90000"/>
          </a:bodyPr>
          <a:lstStyle/>
          <a:p>
            <a:pPr algn="ctr"/>
            <a:r>
              <a:rPr lang="uk-UA" smtClean="0"/>
              <a:t>Пам’ятаємо героїв УНР Васильківщини! Слава героям України!</a:t>
            </a:r>
            <a:endParaRPr lang="ru-RU"/>
          </a:p>
        </p:txBody>
      </p:sp>
      <p:pic>
        <p:nvPicPr>
          <p:cNvPr id="5126" name="Picture 6" descr="D:\МАН\УНР\Без названия.jpg"/>
          <p:cNvPicPr>
            <a:picLocks noChangeAspect="1" noChangeArrowheads="1"/>
          </p:cNvPicPr>
          <p:nvPr/>
        </p:nvPicPr>
        <p:blipFill>
          <a:blip r:embed="rId2" cstate="print"/>
          <a:srcRect t="9197"/>
          <a:stretch>
            <a:fillRect/>
          </a:stretch>
        </p:blipFill>
        <p:spPr bwMode="auto">
          <a:xfrm>
            <a:off x="899592" y="2204864"/>
            <a:ext cx="7117779" cy="44359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224136"/>
          </a:xfrm>
        </p:spPr>
        <p:txBody>
          <a:bodyPr/>
          <a:lstStyle/>
          <a:p>
            <a:pPr algn="ctr"/>
            <a:r>
              <a:rPr lang="uk-UA" smtClean="0"/>
              <a:t>Дякую </a:t>
            </a:r>
            <a:r>
              <a:rPr lang="uk-UA" smtClean="0"/>
              <a:t>за </a:t>
            </a:r>
            <a:r>
              <a:rPr lang="uk-UA" smtClean="0"/>
              <a:t>увагу!</a:t>
            </a:r>
            <a:endParaRPr lang="ru-RU"/>
          </a:p>
        </p:txBody>
      </p:sp>
      <p:pic>
        <p:nvPicPr>
          <p:cNvPr id="3" name="Picture 1" descr="C:\Documents and Settings\Администратор\Рабочий стол\герб.png"/>
          <p:cNvPicPr>
            <a:picLocks noChangeAspect="1" noChangeArrowheads="1"/>
          </p:cNvPicPr>
          <p:nvPr/>
        </p:nvPicPr>
        <p:blipFill>
          <a:blip r:embed="rId2" cstate="print"/>
          <a:stretch>
            <a:fillRect/>
          </a:stretch>
        </p:blipFill>
        <p:spPr bwMode="auto">
          <a:xfrm>
            <a:off x="3491880" y="2060848"/>
            <a:ext cx="2009775" cy="2276475"/>
          </a:xfrm>
          <a:prstGeom prst="rect">
            <a:avLst/>
          </a:prstGeom>
          <a:noFill/>
        </p:spPr>
      </p:pic>
      <p:pic>
        <p:nvPicPr>
          <p:cNvPr id="4" name="Picture 3" descr="D:\МАН\УНР\images.jpg"/>
          <p:cNvPicPr>
            <a:picLocks noChangeAspect="1" noChangeArrowheads="1"/>
          </p:cNvPicPr>
          <p:nvPr/>
        </p:nvPicPr>
        <p:blipFill>
          <a:blip r:embed="rId3" cstate="print"/>
          <a:stretch>
            <a:fillRect/>
          </a:stretch>
        </p:blipFill>
        <p:spPr bwMode="auto">
          <a:xfrm>
            <a:off x="2987824" y="4437112"/>
            <a:ext cx="3035137" cy="19442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124744"/>
            <a:ext cx="8820472" cy="5449094"/>
          </a:xfrm>
        </p:spPr>
        <p:txBody>
          <a:bodyPr/>
          <a:lstStyle/>
          <a:p>
            <a:r>
              <a:rPr lang="uk-UA" b="1" smtClean="0"/>
              <a:t>Мета проекту</a:t>
            </a:r>
            <a:r>
              <a:rPr lang="uk-UA" smtClean="0"/>
              <a:t>: дослідити події 1918-1919 років у Васильківському повіті та імена  героїв тих часів.</a:t>
            </a:r>
          </a:p>
          <a:p>
            <a:pPr>
              <a:buNone/>
            </a:pPr>
            <a:r>
              <a:rPr lang="uk-UA" smtClean="0"/>
              <a:t> </a:t>
            </a:r>
          </a:p>
          <a:p>
            <a:r>
              <a:rPr lang="uk-UA" b="1" smtClean="0"/>
              <a:t>Завдання</a:t>
            </a:r>
            <a:r>
              <a:rPr lang="uk-UA" smtClean="0"/>
              <a:t>: вивчити архівні матеріали,  порівняти   та  проаналізувати інформацію різних  джерел з реальними подіями тих часів, узагальнити матеріали. </a:t>
            </a:r>
            <a:endParaRPr lang="ru-RU"/>
          </a:p>
        </p:txBody>
      </p:sp>
      <p:pic>
        <p:nvPicPr>
          <p:cNvPr id="2049" name="Picture 1" descr="C:\Documents and Settings\Администратор\Рабочий стол\герб.png"/>
          <p:cNvPicPr>
            <a:picLocks noChangeAspect="1" noChangeArrowheads="1"/>
          </p:cNvPicPr>
          <p:nvPr/>
        </p:nvPicPr>
        <p:blipFill>
          <a:blip r:embed="rId2" cstate="print"/>
          <a:srcRect/>
          <a:stretch>
            <a:fillRect/>
          </a:stretch>
        </p:blipFill>
        <p:spPr bwMode="auto">
          <a:xfrm>
            <a:off x="6516216" y="4221088"/>
            <a:ext cx="2009775" cy="22764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4294967295"/>
          </p:nvPr>
        </p:nvSpPr>
        <p:spPr>
          <a:xfrm>
            <a:off x="0" y="836712"/>
            <a:ext cx="8229600" cy="5737126"/>
          </a:xfrm>
        </p:spPr>
        <p:txBody>
          <a:bodyPr/>
          <a:lstStyle/>
          <a:p>
            <a:r>
              <a:rPr lang="uk-UA" b="1" smtClean="0"/>
              <a:t>Об’єкт дослідження</a:t>
            </a:r>
            <a:r>
              <a:rPr lang="uk-UA" smtClean="0"/>
              <a:t>: події 1918-1919 років у Васильківському повіті </a:t>
            </a:r>
            <a:endParaRPr lang="uk-UA" smtClean="0"/>
          </a:p>
          <a:p>
            <a:pPr>
              <a:buNone/>
            </a:pPr>
            <a:endParaRPr lang="uk-UA" smtClean="0"/>
          </a:p>
          <a:p>
            <a:r>
              <a:rPr lang="uk-UA" b="1" smtClean="0"/>
              <a:t>Предмет дослідження</a:t>
            </a:r>
            <a:r>
              <a:rPr lang="uk-UA" smtClean="0"/>
              <a:t>: роль героїв УНР у становленні української державності на Васильківщині</a:t>
            </a:r>
            <a:endParaRPr lang="uk-UA" smtClean="0"/>
          </a:p>
          <a:p>
            <a:endParaRPr lang="uk-UA" b="1" smtClean="0"/>
          </a:p>
          <a:p>
            <a:r>
              <a:rPr lang="uk-UA" b="1" smtClean="0"/>
              <a:t>Методи дослідження: </a:t>
            </a:r>
            <a:r>
              <a:rPr lang="uk-UA" smtClean="0"/>
              <a:t>вивчення  архівних документів і фотоматеріалів; </a:t>
            </a:r>
            <a:endParaRPr lang="uk-UA" smtClean="0"/>
          </a:p>
          <a:p>
            <a:pPr>
              <a:buNone/>
            </a:pPr>
            <a:r>
              <a:rPr lang="uk-UA" smtClean="0"/>
              <a:t>	</a:t>
            </a:r>
            <a:r>
              <a:rPr lang="uk-UA" smtClean="0"/>
              <a:t>аналіз</a:t>
            </a:r>
            <a:r>
              <a:rPr lang="uk-UA" smtClean="0"/>
              <a:t>, систематизація та узагальнення;</a:t>
            </a:r>
            <a:r>
              <a:rPr lang="uk-UA" b="1" smtClean="0"/>
              <a:t> </a:t>
            </a:r>
            <a:r>
              <a:rPr lang="uk-UA" smtClean="0"/>
              <a:t>логічні висновки;</a:t>
            </a:r>
            <a:endParaRPr lang="ru-RU" smtClean="0"/>
          </a:p>
          <a:p>
            <a:endParaRPr lang="ru-RU"/>
          </a:p>
        </p:txBody>
      </p:sp>
      <p:pic>
        <p:nvPicPr>
          <p:cNvPr id="1027" name="Picture 3" descr="C:\Documents and Settings\Администратор\Рабочий стол\герб.png"/>
          <p:cNvPicPr>
            <a:picLocks noChangeAspect="1" noChangeArrowheads="1"/>
          </p:cNvPicPr>
          <p:nvPr/>
        </p:nvPicPr>
        <p:blipFill>
          <a:blip r:embed="rId2" cstate="print"/>
          <a:srcRect/>
          <a:stretch>
            <a:fillRect/>
          </a:stretch>
        </p:blipFill>
        <p:spPr bwMode="auto">
          <a:xfrm>
            <a:off x="7567111" y="5013176"/>
            <a:ext cx="1246912" cy="14123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8"/>
          <p:cNvSpPr>
            <a:spLocks noGrp="1"/>
          </p:cNvSpPr>
          <p:nvPr>
            <p:ph type="title"/>
          </p:nvPr>
        </p:nvSpPr>
        <p:spPr>
          <a:xfrm>
            <a:off x="457200" y="-891480"/>
            <a:ext cx="8229600" cy="216024"/>
          </a:xfrm>
        </p:spPr>
        <p:txBody>
          <a:bodyPr>
            <a:normAutofit fontScale="90000"/>
          </a:bodyPr>
          <a:lstStyle/>
          <a:p>
            <a:endParaRPr lang="ru-RU"/>
          </a:p>
        </p:txBody>
      </p:sp>
      <p:pic>
        <p:nvPicPr>
          <p:cNvPr id="23553" name="Picture 1" descr="C:\Documents and Settings\Администратор\Рабочий стол\карта унр.png"/>
          <p:cNvPicPr>
            <a:picLocks noGrp="1" noChangeAspect="1" noChangeArrowheads="1"/>
          </p:cNvPicPr>
          <p:nvPr>
            <p:ph sz="half" idx="1"/>
          </p:nvPr>
        </p:nvPicPr>
        <p:blipFill>
          <a:blip r:embed="rId2" cstate="print"/>
          <a:stretch>
            <a:fillRect/>
          </a:stretch>
        </p:blipFill>
        <p:spPr bwMode="auto">
          <a:xfrm>
            <a:off x="395536" y="836712"/>
            <a:ext cx="3497530" cy="2448272"/>
          </a:xfrm>
          <a:prstGeom prst="rect">
            <a:avLst/>
          </a:prstGeom>
          <a:noFill/>
        </p:spPr>
      </p:pic>
      <p:sp>
        <p:nvSpPr>
          <p:cNvPr id="18" name="Содержимое 17"/>
          <p:cNvSpPr>
            <a:spLocks noGrp="1"/>
          </p:cNvSpPr>
          <p:nvPr>
            <p:ph sz="half" idx="2"/>
          </p:nvPr>
        </p:nvSpPr>
        <p:spPr>
          <a:xfrm>
            <a:off x="3779912" y="692696"/>
            <a:ext cx="5040560" cy="6082691"/>
          </a:xfrm>
        </p:spPr>
        <p:txBody>
          <a:bodyPr>
            <a:normAutofit/>
          </a:bodyPr>
          <a:lstStyle/>
          <a:p>
            <a:pPr>
              <a:buNone/>
            </a:pPr>
            <a:r>
              <a:rPr lang="uk-UA" smtClean="0"/>
              <a:t> </a:t>
            </a:r>
            <a:r>
              <a:rPr lang="uk-UA" smtClean="0"/>
              <a:t>   </a:t>
            </a:r>
            <a:r>
              <a:rPr lang="uk-UA" smtClean="0"/>
              <a:t>16  </a:t>
            </a:r>
            <a:r>
              <a:rPr lang="uk-UA" smtClean="0"/>
              <a:t>січня  1918  року  малою  радою  УНР  було  схвалено  закон  про  утворення Українського народного  війська.  Під час антибільшовицької боротьби активізувалося вільне козацтво Правобережжя. Саме  на  Васильківщині  був  утворений  перший  на Київщині  загін  Українського  Вільного  Козацтва,  який  відчайдушно  боронив  рідну  землю від більшовиків. У листопаді 1918 року 200  хлопців  з  Василькова,  із загону  Українського  Вільного  Козацтва, звільнили  Київщину  від    більшовиків,  які продовжували переслідувати січовиків. </a:t>
            </a:r>
            <a:endParaRPr lang="ru-RU"/>
          </a:p>
        </p:txBody>
      </p:sp>
      <p:pic>
        <p:nvPicPr>
          <p:cNvPr id="12" name="Picture 1" descr="C:\Documents and Settings\Администратор\Рабочий стол\герб.png"/>
          <p:cNvPicPr>
            <a:picLocks noChangeAspect="1" noChangeArrowheads="1"/>
          </p:cNvPicPr>
          <p:nvPr/>
        </p:nvPicPr>
        <p:blipFill>
          <a:blip r:embed="rId3" cstate="print"/>
          <a:srcRect/>
          <a:stretch>
            <a:fillRect/>
          </a:stretch>
        </p:blipFill>
        <p:spPr bwMode="auto">
          <a:xfrm>
            <a:off x="8384272" y="5805264"/>
            <a:ext cx="759728" cy="860545"/>
          </a:xfrm>
          <a:prstGeom prst="rect">
            <a:avLst/>
          </a:prstGeom>
          <a:noFill/>
        </p:spPr>
      </p:pic>
      <p:pic>
        <p:nvPicPr>
          <p:cNvPr id="6" name="Picture 2" descr="D:\МАН\УНР\сірожупанники.jpg"/>
          <p:cNvPicPr>
            <a:picLocks noChangeAspect="1" noChangeArrowheads="1"/>
          </p:cNvPicPr>
          <p:nvPr/>
        </p:nvPicPr>
        <p:blipFill>
          <a:blip r:embed="rId4" cstate="print"/>
          <a:stretch>
            <a:fillRect/>
          </a:stretch>
        </p:blipFill>
        <p:spPr bwMode="auto">
          <a:xfrm>
            <a:off x="323528" y="3861048"/>
            <a:ext cx="3601666" cy="256313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620688"/>
            <a:ext cx="8229600" cy="936104"/>
          </a:xfrm>
        </p:spPr>
        <p:txBody>
          <a:bodyPr>
            <a:normAutofit fontScale="90000"/>
          </a:bodyPr>
          <a:lstStyle/>
          <a:p>
            <a:pPr algn="ctr"/>
            <a:r>
              <a:rPr lang="uk-UA" sz="2700" smtClean="0"/>
              <a:t>Міське населення потерпає від дій ревкому, який обкладає людей непосильною контрибуцією</a:t>
            </a:r>
            <a:r>
              <a:rPr lang="ru-RU" smtClean="0"/>
              <a:t/>
            </a:r>
            <a:br>
              <a:rPr lang="ru-RU" smtClean="0"/>
            </a:br>
            <a:endParaRPr lang="ru-RU"/>
          </a:p>
        </p:txBody>
      </p:sp>
      <p:sp>
        <p:nvSpPr>
          <p:cNvPr id="3" name="Текст 2"/>
          <p:cNvSpPr>
            <a:spLocks noGrp="1"/>
          </p:cNvSpPr>
          <p:nvPr>
            <p:ph type="body" idx="4294967295"/>
          </p:nvPr>
        </p:nvSpPr>
        <p:spPr>
          <a:xfrm flipH="1">
            <a:off x="9143999" y="2011363"/>
            <a:ext cx="45719" cy="4616450"/>
          </a:xfrm>
        </p:spPr>
        <p:txBody>
          <a:bodyPr/>
          <a:lstStyle/>
          <a:p>
            <a:endParaRPr lang="ru-RU"/>
          </a:p>
        </p:txBody>
      </p:sp>
      <p:pic>
        <p:nvPicPr>
          <p:cNvPr id="1026" name="Picture 2" descr="F:\УНР фото\DSC_0626.JPG"/>
          <p:cNvPicPr>
            <a:picLocks noGrp="1" noChangeAspect="1" noChangeArrowheads="1"/>
          </p:cNvPicPr>
          <p:nvPr>
            <p:ph sz="half" idx="4294967295"/>
          </p:nvPr>
        </p:nvPicPr>
        <p:blipFill>
          <a:blip r:embed="rId2" cstate="print"/>
          <a:srcRect l="1943" t="5984" b="2986"/>
          <a:stretch>
            <a:fillRect/>
          </a:stretch>
        </p:blipFill>
        <p:spPr bwMode="auto">
          <a:xfrm>
            <a:off x="827584" y="1628800"/>
            <a:ext cx="7380064" cy="45657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476672"/>
            <a:ext cx="3948752" cy="1512168"/>
          </a:xfrm>
        </p:spPr>
        <p:txBody>
          <a:bodyPr>
            <a:normAutofit fontScale="90000"/>
          </a:bodyPr>
          <a:lstStyle/>
          <a:p>
            <a:r>
              <a:rPr lang="uk-UA" smtClean="0"/>
              <a:t>Декрет раднаркому про введення продрозверстки від 10.04.1919р.</a:t>
            </a:r>
            <a:br>
              <a:rPr lang="uk-UA" smtClean="0"/>
            </a:br>
            <a:r>
              <a:rPr lang="uk-UA" smtClean="0"/>
              <a:t>(Державний арів Київської області, Бібфонд “Листівки і плакати”, спр.2 арк.23</a:t>
            </a:r>
            <a:br>
              <a:rPr lang="uk-UA" smtClean="0"/>
            </a:br>
            <a:endParaRPr lang="ru-RU"/>
          </a:p>
        </p:txBody>
      </p:sp>
      <p:sp>
        <p:nvSpPr>
          <p:cNvPr id="3" name="Текст 2"/>
          <p:cNvSpPr>
            <a:spLocks noGrp="1"/>
          </p:cNvSpPr>
          <p:nvPr>
            <p:ph type="body" idx="2"/>
          </p:nvPr>
        </p:nvSpPr>
        <p:spPr>
          <a:xfrm>
            <a:off x="4499992" y="2010727"/>
            <a:ext cx="4464496" cy="4514618"/>
          </a:xfrm>
        </p:spPr>
        <p:txBody>
          <a:bodyPr>
            <a:normAutofit/>
          </a:bodyPr>
          <a:lstStyle/>
          <a:p>
            <a:r>
              <a:rPr lang="uk-UA" smtClean="0"/>
              <a:t>Спираючись </a:t>
            </a:r>
            <a:r>
              <a:rPr lang="uk-UA" smtClean="0"/>
              <a:t>на  «Перший революційний обов'язок», згідно з яким  кожен зобов’язаний був «допомогти Півночі» (Ленін В. І. Твори, т.29). Щоб виконати цей обов'язок, більшовики виявляють шалену впертість. На Васильківщину  відправляються один за одним продзагони, каральні загони. Зведення по Київській губернії, обласний  історичний архів: "Весьма срочно, по военной надобности. председателю сельисполкома... телеграмма.  Настоящим предлагаю вам под страхом самой строгой ответственности собрать за плату на месте сдедующее количество продуктов для отряда: капусты три пуда, картофеля десять пудов. Собранные продукты на крестьянских подводах доставить в Киев». </a:t>
            </a:r>
            <a:endParaRPr lang="ru-RU" smtClean="0"/>
          </a:p>
          <a:p>
            <a:endParaRPr lang="ru-RU"/>
          </a:p>
        </p:txBody>
      </p:sp>
      <p:pic>
        <p:nvPicPr>
          <p:cNvPr id="2050" name="Picture 2" descr="F:\УНР фото\DSC_0622.JPG"/>
          <p:cNvPicPr>
            <a:picLocks noGrp="1" noChangeAspect="1" noChangeArrowheads="1"/>
          </p:cNvPicPr>
          <p:nvPr>
            <p:ph sz="half" idx="1"/>
          </p:nvPr>
        </p:nvPicPr>
        <p:blipFill>
          <a:blip r:embed="rId2" cstate="print"/>
          <a:srcRect l="3721" r="17338" b="22971"/>
          <a:stretch>
            <a:fillRect/>
          </a:stretch>
        </p:blipFill>
        <p:spPr bwMode="auto">
          <a:xfrm rot="5400000">
            <a:off x="-59133" y="1435397"/>
            <a:ext cx="4990062" cy="40807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flipV="1">
            <a:off x="5353496" y="-2187624"/>
            <a:ext cx="3383280" cy="1296144"/>
          </a:xfrm>
        </p:spPr>
        <p:txBody>
          <a:bodyPr/>
          <a:lstStyle/>
          <a:p>
            <a:endParaRPr lang="ru-RU"/>
          </a:p>
        </p:txBody>
      </p:sp>
      <p:sp>
        <p:nvSpPr>
          <p:cNvPr id="10" name="Текст 9"/>
          <p:cNvSpPr>
            <a:spLocks noGrp="1"/>
          </p:cNvSpPr>
          <p:nvPr>
            <p:ph type="body" idx="2"/>
          </p:nvPr>
        </p:nvSpPr>
        <p:spPr>
          <a:xfrm>
            <a:off x="5353496" y="836712"/>
            <a:ext cx="3383280" cy="5791735"/>
          </a:xfrm>
        </p:spPr>
        <p:txBody>
          <a:bodyPr>
            <a:normAutofit lnSpcReduction="10000"/>
          </a:bodyPr>
          <a:lstStyle/>
          <a:p>
            <a:r>
              <a:rPr lang="uk-UA" smtClean="0"/>
              <a:t>Із фондів партійного архіву при ЦК КПУ: «... Между Фастовом и Васильковом орудует банда  в  800 человек. Население на стороне банды, резко антисемитское». «...Васильков. ...Восстали деревни Тростинки, Ольшанки, Васильевки, Ксаверовки и Глевахи. Набралось всего три с половиной тисячи. Лозунг их: «Долой  иноземное  засилье,  коммуну». Народні повстанці зверталися до населення: «Надійшов час, брате, коли треба тебе застерегти від біди в тяжку для тебе годину. Нова навала різного зброду, гуляк, ледащих, злодюг під керівництвом тієї паршивої комуни, які обіцяли вам добро, забирають посліднє, що ще вдержалось від грабежу.  Роздивіться, що робиться навколо. Вони забирають від тебе не тільки хліб, но і твоїх синів, яких відправляють на фронт битися з нашими ж братами. Встанем всі, як один, до зброї і скажемо: «Геть з України, прокляте сміття!» Час визволення нашого краю настав. Всі до повстанської армії Київщини! Слава Україні!». </a:t>
            </a:r>
            <a:endParaRPr lang="ru-RU"/>
          </a:p>
        </p:txBody>
      </p:sp>
      <p:pic>
        <p:nvPicPr>
          <p:cNvPr id="5" name="Picture 1" descr="C:\Documents and Settings\Администратор\Рабочий стол\герб.png"/>
          <p:cNvPicPr>
            <a:picLocks noGrp="1" noChangeAspect="1" noChangeArrowheads="1"/>
          </p:cNvPicPr>
          <p:nvPr>
            <p:ph sz="half" idx="1"/>
          </p:nvPr>
        </p:nvPicPr>
        <p:blipFill>
          <a:blip r:embed="rId2" cstate="print"/>
          <a:stretch>
            <a:fillRect/>
          </a:stretch>
        </p:blipFill>
        <p:spPr bwMode="auto">
          <a:xfrm>
            <a:off x="1907704" y="4653136"/>
            <a:ext cx="1721743" cy="1950221"/>
          </a:xfrm>
          <a:prstGeom prst="rect">
            <a:avLst/>
          </a:prstGeom>
          <a:noFill/>
        </p:spPr>
      </p:pic>
      <p:pic>
        <p:nvPicPr>
          <p:cNvPr id="9" name="Picture 3" descr="D:\МАН\УНР\Сірожупанна дивізія 1918.jpg"/>
          <p:cNvPicPr>
            <a:picLocks noChangeAspect="1" noChangeArrowheads="1"/>
          </p:cNvPicPr>
          <p:nvPr/>
        </p:nvPicPr>
        <p:blipFill>
          <a:blip r:embed="rId3" cstate="print"/>
          <a:srcRect/>
          <a:stretch>
            <a:fillRect/>
          </a:stretch>
        </p:blipFill>
        <p:spPr bwMode="auto">
          <a:xfrm>
            <a:off x="251520" y="1288651"/>
            <a:ext cx="4933056" cy="32147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20688"/>
            <a:ext cx="8229600" cy="1368152"/>
          </a:xfrm>
        </p:spPr>
        <p:txBody>
          <a:bodyPr>
            <a:normAutofit/>
          </a:bodyPr>
          <a:lstStyle/>
          <a:p>
            <a:pPr algn="ctr"/>
            <a:r>
              <a:rPr lang="uk-UA" smtClean="0"/>
              <a:t>Повстанський ру</a:t>
            </a:r>
            <a:r>
              <a:rPr lang="en-US" smtClean="0"/>
              <a:t>x</a:t>
            </a:r>
            <a:r>
              <a:rPr lang="uk-UA" smtClean="0"/>
              <a:t> на Васильківщині 1918-1920р.р.</a:t>
            </a:r>
            <a:endParaRPr lang="uk-UA"/>
          </a:p>
        </p:txBody>
      </p:sp>
      <p:pic>
        <p:nvPicPr>
          <p:cNvPr id="1026" name="Picture 2" descr="D:\МАН\УНР\карта.jpg"/>
          <p:cNvPicPr>
            <a:picLocks noGrp="1" noChangeAspect="1" noChangeArrowheads="1"/>
          </p:cNvPicPr>
          <p:nvPr>
            <p:ph idx="1"/>
          </p:nvPr>
        </p:nvPicPr>
        <p:blipFill>
          <a:blip r:embed="rId2" cstate="print"/>
          <a:stretch>
            <a:fillRect/>
          </a:stretch>
        </p:blipFill>
        <p:spPr bwMode="auto">
          <a:xfrm>
            <a:off x="683568" y="2204864"/>
            <a:ext cx="5158270" cy="4324350"/>
          </a:xfrm>
          <a:prstGeom prst="rect">
            <a:avLst/>
          </a:prstGeom>
          <a:noFill/>
        </p:spPr>
      </p:pic>
      <p:pic>
        <p:nvPicPr>
          <p:cNvPr id="5" name="Picture 1" descr="C:\Documents and Settings\Администратор\Рабочий стол\герб.png"/>
          <p:cNvPicPr>
            <a:picLocks noChangeAspect="1" noChangeArrowheads="1"/>
          </p:cNvPicPr>
          <p:nvPr/>
        </p:nvPicPr>
        <p:blipFill>
          <a:blip r:embed="rId3" cstate="print"/>
          <a:srcRect/>
          <a:stretch>
            <a:fillRect/>
          </a:stretch>
        </p:blipFill>
        <p:spPr bwMode="auto">
          <a:xfrm>
            <a:off x="6516216" y="4149080"/>
            <a:ext cx="2009775" cy="2276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МАН\УНР\унр 1.jpg"/>
          <p:cNvPicPr>
            <a:picLocks noChangeAspect="1" noChangeArrowheads="1"/>
          </p:cNvPicPr>
          <p:nvPr/>
        </p:nvPicPr>
        <p:blipFill>
          <a:blip r:embed="rId2" cstate="print"/>
          <a:srcRect/>
          <a:stretch>
            <a:fillRect/>
          </a:stretch>
        </p:blipFill>
        <p:spPr bwMode="auto">
          <a:xfrm>
            <a:off x="395536" y="836712"/>
            <a:ext cx="4464496" cy="3428138"/>
          </a:xfrm>
          <a:prstGeom prst="rect">
            <a:avLst/>
          </a:prstGeom>
          <a:noFill/>
        </p:spPr>
      </p:pic>
      <p:sp>
        <p:nvSpPr>
          <p:cNvPr id="5" name="Заголовок 4"/>
          <p:cNvSpPr>
            <a:spLocks noGrp="1"/>
          </p:cNvSpPr>
          <p:nvPr>
            <p:ph type="title"/>
          </p:nvPr>
        </p:nvSpPr>
        <p:spPr>
          <a:xfrm>
            <a:off x="5353496" y="764704"/>
            <a:ext cx="3383280" cy="1215090"/>
          </a:xfrm>
        </p:spPr>
        <p:txBody>
          <a:bodyPr>
            <a:normAutofit/>
          </a:bodyPr>
          <a:lstStyle/>
          <a:p>
            <a:pPr algn="ctr"/>
            <a:r>
              <a:rPr lang="uk-UA" smtClean="0"/>
              <a:t> Іван  Горемика – Крупчинський </a:t>
            </a:r>
            <a:br>
              <a:rPr lang="uk-UA" smtClean="0"/>
            </a:br>
            <a:r>
              <a:rPr lang="uk-UA" smtClean="0"/>
              <a:t>(отаман Горемика)</a:t>
            </a:r>
            <a:endParaRPr lang="ru-RU"/>
          </a:p>
        </p:txBody>
      </p:sp>
      <p:sp>
        <p:nvSpPr>
          <p:cNvPr id="8" name="Текст 7"/>
          <p:cNvSpPr>
            <a:spLocks noGrp="1"/>
          </p:cNvSpPr>
          <p:nvPr>
            <p:ph type="body" idx="2"/>
          </p:nvPr>
        </p:nvSpPr>
        <p:spPr/>
        <p:txBody>
          <a:bodyPr>
            <a:normAutofit/>
          </a:bodyPr>
          <a:lstStyle/>
          <a:p>
            <a:r>
              <a:rPr lang="uk-UA" sz="1800" smtClean="0"/>
              <a:t>Спочатку служив  у армії Російської імперії, але згодом на власні кошти сформував з вільних козаків Васильківського повіту кілька куренів, об’єднавши їх у Васильківський кіш Вільного козацтва. Козаки брали участь у боях під Фастовом, Білою Церквою, у Василькові.  01.03.1918 року загони отамана Горемики першими увійшли до Києва. </a:t>
            </a:r>
            <a:endParaRPr lang="ru-RU" sz="1800"/>
          </a:p>
        </p:txBody>
      </p:sp>
      <p:pic>
        <p:nvPicPr>
          <p:cNvPr id="9" name="Picture 1" descr="C:\Documents and Settings\Администратор\Рабочий стол\герб.png"/>
          <p:cNvPicPr>
            <a:picLocks noGrp="1" noChangeAspect="1" noChangeArrowheads="1"/>
          </p:cNvPicPr>
          <p:nvPr>
            <p:ph sz="half" idx="1"/>
          </p:nvPr>
        </p:nvPicPr>
        <p:blipFill>
          <a:blip r:embed="rId3" cstate="print"/>
          <a:stretch>
            <a:fillRect/>
          </a:stretch>
        </p:blipFill>
        <p:spPr bwMode="auto">
          <a:xfrm>
            <a:off x="1763688" y="4653136"/>
            <a:ext cx="1649735" cy="186865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172</TotalTime>
  <Words>952</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Городская</vt:lpstr>
      <vt:lpstr>Всеукраїнський  відкритий інтерактивний  конкурс «МАН – Юніор - Дослідник» Історик Пошуково-дослідницький проект Герої УНР на Васильківщині</vt:lpstr>
      <vt:lpstr>Слайд 2</vt:lpstr>
      <vt:lpstr>Слайд 3</vt:lpstr>
      <vt:lpstr>Слайд 4</vt:lpstr>
      <vt:lpstr>Міське населення потерпає від дій ревкому, який обкладає людей непосильною контрибуцією </vt:lpstr>
      <vt:lpstr>Декрет раднаркому про введення продрозверстки від 10.04.1919р. (Державний арів Київської області, Бібфонд “Листівки і плакати”, спр.2 арк.23 </vt:lpstr>
      <vt:lpstr>Слайд 7</vt:lpstr>
      <vt:lpstr>Повстанський руx на Васильківщині 1918-1920р.р.</vt:lpstr>
      <vt:lpstr> Іван  Горемика – Крупчинський  (отаман Горемика)</vt:lpstr>
      <vt:lpstr>Слайд 10</vt:lpstr>
      <vt:lpstr>Гончар Овсій Іванович  (отаман Бурлака)</vt:lpstr>
      <vt:lpstr>Слайд 12</vt:lpstr>
      <vt:lpstr>                         Висновки</vt:lpstr>
      <vt:lpstr>Пам’ятаємо героїв УНР Васильківщини! Слава героям України!</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УНР на васильківщині</dc:title>
  <dc:creator>Admin</dc:creator>
  <cp:lastModifiedBy>Twilight Angel</cp:lastModifiedBy>
  <cp:revision>27</cp:revision>
  <dcterms:created xsi:type="dcterms:W3CDTF">2018-04-18T09:39:54Z</dcterms:created>
  <dcterms:modified xsi:type="dcterms:W3CDTF">2018-04-21T13:05:21Z</dcterms:modified>
</cp:coreProperties>
</file>