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67" r:id="rId2"/>
    <p:sldId id="295" r:id="rId3"/>
    <p:sldId id="266" r:id="rId4"/>
    <p:sldId id="274" r:id="rId5"/>
    <p:sldId id="273" r:id="rId6"/>
    <p:sldId id="284" r:id="rId7"/>
    <p:sldId id="275" r:id="rId8"/>
    <p:sldId id="265" r:id="rId9"/>
    <p:sldId id="289" r:id="rId10"/>
    <p:sldId id="290" r:id="rId11"/>
    <p:sldId id="292" r:id="rId12"/>
    <p:sldId id="277" r:id="rId13"/>
    <p:sldId id="293" r:id="rId14"/>
    <p:sldId id="291" r:id="rId15"/>
    <p:sldId id="286" r:id="rId16"/>
  </p:sldIdLst>
  <p:sldSz cx="9144000" cy="6858000" type="screen4x3"/>
  <p:notesSz cx="6858000" cy="9144000"/>
  <p:custDataLst>
    <p:tags r:id="rId1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540" autoAdjust="0"/>
  </p:normalViewPr>
  <p:slideViewPr>
    <p:cSldViewPr>
      <p:cViewPr>
        <p:scale>
          <a:sx n="71" d="100"/>
          <a:sy n="71" d="100"/>
        </p:scale>
        <p:origin x="-1356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1780C-AC96-4579-B398-1C5E952F7A72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F6125-2DD4-41ED-9224-8F600AA92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96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F6125-2DD4-41ED-9224-8F600AA9286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33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232ECD-BCCF-449E-8240-14BD5B566F45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EA868-90AA-400B-BB55-250E33E8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232ECD-BCCF-449E-8240-14BD5B566F45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EA868-90AA-400B-BB55-250E33E8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232ECD-BCCF-449E-8240-14BD5B566F45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EA868-90AA-400B-BB55-250E33E8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232ECD-BCCF-449E-8240-14BD5B566F45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EA868-90AA-400B-BB55-250E33E8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232ECD-BCCF-449E-8240-14BD5B566F45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EA868-90AA-400B-BB55-250E33E8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232ECD-BCCF-449E-8240-14BD5B566F45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EA868-90AA-400B-BB55-250E33E8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232ECD-BCCF-449E-8240-14BD5B566F45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EA868-90AA-400B-BB55-250E33E8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232ECD-BCCF-449E-8240-14BD5B566F45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EA868-90AA-400B-BB55-250E33E8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232ECD-BCCF-449E-8240-14BD5B566F45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EA868-90AA-400B-BB55-250E33E8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232ECD-BCCF-449E-8240-14BD5B566F45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EA868-90AA-400B-BB55-250E33E8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232ECD-BCCF-449E-8240-14BD5B566F45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EA868-90AA-400B-BB55-250E33E8A0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8232ECD-BCCF-449E-8240-14BD5B566F45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E2EA868-90AA-400B-BB55-250E33E8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765043"/>
            <a:ext cx="9180512" cy="6120341"/>
          </a:xfrm>
          <a:prstGeom prst="rect">
            <a:avLst/>
          </a:prstGeom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3936" y="-27384"/>
            <a:ext cx="91440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БІОІНДИКАЦІЯ 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стану  ставка </a:t>
            </a:r>
            <a:r>
              <a:rPr kumimoji="0" lang="uk-UA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Оріхуватський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Голосіївського </a:t>
            </a:r>
            <a:r>
              <a:rPr lang="uk-UA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району міста Києва</a:t>
            </a:r>
            <a:endParaRPr kumimoji="0" lang="uk-UA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5013176"/>
            <a:ext cx="5760640" cy="1631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Васько Марія Вадимівна,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клас,  </a:t>
            </a:r>
          </a:p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Щерба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Софія Вадимівна,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клас </a:t>
            </a:r>
          </a:p>
          <a:p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Лемесєва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Ірина Олександрівна, учитель хімії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Жабіна Людмила Анатоліївна, учитель біології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«СШ І-ІІІ ступенів «КМДШ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»» м. Києва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260648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Визначення наявності кисню у воді</a:t>
            </a:r>
            <a:endParaRPr lang="ru-RU" sz="3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6" y="906979"/>
            <a:ext cx="4158000" cy="277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05690"/>
            <a:ext cx="4194466" cy="55926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6" y="3758262"/>
            <a:ext cx="4158000" cy="27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32" y="985560"/>
            <a:ext cx="4100832" cy="5467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8" y="973855"/>
            <a:ext cx="4100832" cy="54677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22724" y="339229"/>
            <a:ext cx="52415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  О</a:t>
            </a:r>
            <a:r>
              <a:rPr lang="uk-UA" sz="2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відповідає нормі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80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455.JPG"/>
          <p:cNvPicPr>
            <a:picLocks noChangeAspect="1"/>
          </p:cNvPicPr>
          <p:nvPr/>
        </p:nvPicPr>
        <p:blipFill>
          <a:blip r:embed="rId2" cstate="print"/>
          <a:srcRect l="7476"/>
          <a:stretch>
            <a:fillRect/>
          </a:stretch>
        </p:blipFill>
        <p:spPr>
          <a:xfrm>
            <a:off x="395538" y="3321328"/>
            <a:ext cx="4246871" cy="3060000"/>
          </a:xfrm>
          <a:prstGeom prst="rect">
            <a:avLst/>
          </a:prstGeom>
        </p:spPr>
      </p:pic>
      <p:pic>
        <p:nvPicPr>
          <p:cNvPr id="2050" name="Picture 2" descr="J:\2017-2018\05_грудень\11_12_9 класи_плазмоліз та деплазмоліз в клітині\IMG_58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0"/>
          <a:stretch/>
        </p:blipFill>
        <p:spPr bwMode="auto">
          <a:xfrm>
            <a:off x="4644008" y="3321328"/>
            <a:ext cx="4129182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20544" y="550747"/>
            <a:ext cx="357611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Дослідження зоопланктону та  личинок комах</a:t>
            </a:r>
            <a:endParaRPr lang="ru-RU" sz="40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2413" r="828"/>
          <a:stretch/>
        </p:blipFill>
        <p:spPr bwMode="auto">
          <a:xfrm>
            <a:off x="395538" y="371056"/>
            <a:ext cx="4227218" cy="291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15035" t="8944" r="15036" b="7529"/>
          <a:stretch>
            <a:fillRect/>
          </a:stretch>
        </p:blipFill>
        <p:spPr bwMode="auto">
          <a:xfrm rot="5400000">
            <a:off x="3248734" y="989615"/>
            <a:ext cx="6120000" cy="4879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 l="11905" t="10571" r="19048" b="19099"/>
          <a:stretch>
            <a:fillRect/>
          </a:stretch>
        </p:blipFill>
        <p:spPr bwMode="auto">
          <a:xfrm rot="16200000">
            <a:off x="-976187" y="1740389"/>
            <a:ext cx="6120000" cy="3376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544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2751" r="9366"/>
          <a:stretch>
            <a:fillRect/>
          </a:stretch>
        </p:blipFill>
        <p:spPr bwMode="auto">
          <a:xfrm>
            <a:off x="4680022" y="3287143"/>
            <a:ext cx="4084795" cy="237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456817" y="3287143"/>
            <a:ext cx="268265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Личинка веснянки</a:t>
            </a:r>
            <a:endParaRPr lang="uk-UA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548" y="404664"/>
            <a:ext cx="4079916" cy="243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277537" y="408446"/>
            <a:ext cx="286193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Личинка одноденки</a:t>
            </a:r>
            <a:endParaRPr lang="uk-UA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8264" t="12480" r="21700" b="3455"/>
          <a:stretch/>
        </p:blipFill>
        <p:spPr bwMode="auto">
          <a:xfrm>
            <a:off x="345842" y="404665"/>
            <a:ext cx="4263126" cy="5256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61904" y="404665"/>
            <a:ext cx="330449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Личинка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волохокрилки</a:t>
            </a:r>
            <a:endParaRPr lang="uk-UA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566124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Веснянки рідкісні, зустрічаються Одноденки, та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Волохокрилі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03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3/32/Kiev_Golosiivska_Sq_Lake_0706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7" y="346016"/>
            <a:ext cx="816090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527704"/>
            <a:ext cx="8352928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Висновок: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результатами аналізу води за абіотичними та біотичними параметрами виявлено, що якість води II категорії – «умовно чиста вода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але висока антропогенна напруга може привести до погіршення якості екосистеми водойми.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9" t="5315" r="33401" b="13302"/>
          <a:stretch/>
        </p:blipFill>
        <p:spPr>
          <a:xfrm>
            <a:off x="395536" y="404663"/>
            <a:ext cx="3987242" cy="60226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72454" y="474152"/>
            <a:ext cx="41148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</a:t>
            </a:r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дослідження – вивчення  стану ставка </a:t>
            </a:r>
            <a:r>
              <a:rPr lang="uk-UA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Оріхуватський</a:t>
            </a:r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Голосіївського парку міста Києва, дослідження його екологічного стану.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uk-UA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 мети були поставлені такі </a:t>
            </a:r>
            <a:r>
              <a:rPr lang="uk-UA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Вивчити загальні відомості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 екологічний стан.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Виявити джерела забруднення.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Знайти шляхи розв’язання екологічних проблем.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21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3" t="23233" r="17257"/>
          <a:stretch/>
        </p:blipFill>
        <p:spPr bwMode="auto">
          <a:xfrm>
            <a:off x="395536" y="359907"/>
            <a:ext cx="8384365" cy="615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2" t="21961" r="18224"/>
          <a:stretch/>
        </p:blipFill>
        <p:spPr bwMode="auto">
          <a:xfrm>
            <a:off x="323528" y="260648"/>
            <a:ext cx="8456373" cy="633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9532" y="5581689"/>
            <a:ext cx="8456372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uk-UA" sz="2000" b="1" dirty="0" smtClean="0"/>
              <a:t>Ставок </a:t>
            </a:r>
            <a:r>
              <a:rPr lang="uk-UA" sz="2000" b="1" dirty="0" err="1" smtClean="0"/>
              <a:t>Оріхуватський</a:t>
            </a:r>
            <a:r>
              <a:rPr lang="uk-UA" sz="2000" b="1" dirty="0" smtClean="0"/>
              <a:t> знаходяться </a:t>
            </a:r>
            <a:r>
              <a:rPr lang="uk-UA" sz="2000" b="1" dirty="0" smtClean="0"/>
              <a:t>лише в декількох сотнях метрів від </a:t>
            </a:r>
            <a:r>
              <a:rPr lang="uk-UA" sz="2000" b="1" dirty="0" smtClean="0"/>
              <a:t>траси, відчуває </a:t>
            </a:r>
            <a:r>
              <a:rPr lang="uk-UA" sz="2000" b="1" dirty="0" smtClean="0"/>
              <a:t>на собі значний антропогенний вплив</a:t>
            </a:r>
            <a:r>
              <a:rPr lang="uk-UA" sz="2000" b="1" dirty="0" smtClean="0"/>
              <a:t>.</a:t>
            </a:r>
            <a:endParaRPr lang="uk-UA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390.JPG"/>
          <p:cNvPicPr>
            <a:picLocks noChangeAspect="1"/>
          </p:cNvPicPr>
          <p:nvPr/>
        </p:nvPicPr>
        <p:blipFill>
          <a:blip r:embed="rId2" cstate="print"/>
          <a:srcRect r="10626"/>
          <a:stretch>
            <a:fillRect/>
          </a:stretch>
        </p:blipFill>
        <p:spPr>
          <a:xfrm>
            <a:off x="512546" y="3467959"/>
            <a:ext cx="3915438" cy="295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9402" y="3429000"/>
            <a:ext cx="30243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smtClean="0">
                <a:latin typeface="Times New Roman" pitchFamily="18" charset="0"/>
                <a:cs typeface="Times New Roman" pitchFamily="18" charset="0"/>
              </a:rPr>
              <a:t>Очерет звичайний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0410.JPG"/>
          <p:cNvPicPr>
            <a:picLocks noChangeAspect="1"/>
          </p:cNvPicPr>
          <p:nvPr/>
        </p:nvPicPr>
        <p:blipFill>
          <a:blip r:embed="rId3" cstate="print"/>
          <a:srcRect l="10626"/>
          <a:stretch>
            <a:fillRect/>
          </a:stretch>
        </p:blipFill>
        <p:spPr>
          <a:xfrm>
            <a:off x="4644008" y="383811"/>
            <a:ext cx="3931781" cy="2952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37650" y="332656"/>
            <a:ext cx="29067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Рдесник плаваючий</a:t>
            </a:r>
            <a:endParaRPr lang="uk-UA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0409.JPG"/>
          <p:cNvPicPr>
            <a:picLocks noChangeAspect="1"/>
          </p:cNvPicPr>
          <p:nvPr/>
        </p:nvPicPr>
        <p:blipFill rotWithShape="1">
          <a:blip r:embed="rId4" cstate="print"/>
          <a:srcRect l="-1" r="11207"/>
          <a:stretch/>
        </p:blipFill>
        <p:spPr>
          <a:xfrm>
            <a:off x="4644008" y="3468850"/>
            <a:ext cx="3931781" cy="2952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38276" y="3429000"/>
            <a:ext cx="335014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Кушир  напівзанурений</a:t>
            </a:r>
            <a:endParaRPr lang="uk-UA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_0391.JPG"/>
          <p:cNvPicPr>
            <a:picLocks noChangeAspect="1"/>
          </p:cNvPicPr>
          <p:nvPr/>
        </p:nvPicPr>
        <p:blipFill rotWithShape="1">
          <a:blip r:embed="rId5" cstate="print"/>
          <a:srcRect l="20915" t="43725" r="32288" b="3611"/>
          <a:stretch/>
        </p:blipFill>
        <p:spPr>
          <a:xfrm>
            <a:off x="542888" y="404664"/>
            <a:ext cx="3885096" cy="291472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43570" y="375947"/>
            <a:ext cx="305339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uk-UA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Рослинність ставка</a:t>
            </a:r>
            <a:endParaRPr lang="ru-RU" sz="3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9" y="922384"/>
            <a:ext cx="8384414" cy="55896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3"/>
          <a:stretch/>
        </p:blipFill>
        <p:spPr>
          <a:xfrm>
            <a:off x="5651773" y="3763993"/>
            <a:ext cx="3090985" cy="274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37866" y="322219"/>
            <a:ext cx="5770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Збір зразків</a:t>
            </a:r>
            <a:endParaRPr lang="ru-RU" sz="3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3" y="476976"/>
            <a:ext cx="4104000" cy="273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0824"/>
            <a:ext cx="4104000" cy="2736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2092" y="3645024"/>
            <a:ext cx="81959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Оцінювали якість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води за допомогою комплексу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TestLab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органолептичними, токсикологічними показниками: загальною жорсткістю, водневим показником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рН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вмістом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йонів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металічних елементів,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фосфатів,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нітрогеновмісних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наявності кисню у воді.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72" y="873024"/>
            <a:ext cx="4158000" cy="277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72" y="873024"/>
            <a:ext cx="4158000" cy="2772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62472" y="3933056"/>
            <a:ext cx="4085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досліджуваному об’єкті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трохи вище норми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означає перевантаження для всіх живих організмів, які проживають у водоймі.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0" y="3681336"/>
            <a:ext cx="4158000" cy="277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37866" y="260648"/>
            <a:ext cx="5770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Визначення </a:t>
            </a:r>
            <a:r>
              <a:rPr lang="uk-UA" sz="36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рН</a:t>
            </a:r>
            <a:r>
              <a:rPr lang="uk-UA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води</a:t>
            </a:r>
            <a:endParaRPr lang="ru-RU" sz="3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60648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Визначення вмісту </a:t>
            </a:r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uk-UA" sz="3600" b="1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3600" b="1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</a:t>
            </a:r>
            <a:r>
              <a:rPr lang="uk-UA" sz="36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36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3–</a:t>
            </a:r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3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3744416" cy="56166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068" y="3717032"/>
            <a:ext cx="4158000" cy="277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48" y="908720"/>
            <a:ext cx="4158000" cy="277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94112" y="6067708"/>
            <a:ext cx="552636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Вміст 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uk-UA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 РО</a:t>
            </a:r>
            <a:r>
              <a:rPr lang="uk-UA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2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3–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відповідає нормі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260648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Визначення вмісту </a:t>
            </a:r>
            <a:r>
              <a:rPr lang="uk-UA" sz="36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йонів</a:t>
            </a:r>
            <a:r>
              <a:rPr lang="uk-UA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Купруму</a:t>
            </a:r>
            <a:endParaRPr lang="ru-RU" sz="3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05071"/>
            <a:ext cx="3672408" cy="36724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05071"/>
            <a:ext cx="4032448" cy="537659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928556" y="5139189"/>
            <a:ext cx="37479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Вміст  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йонів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Купруму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відповідає нормі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e696cf787e770c15c8020dcf6b1a2a814cf21d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591</TotalTime>
  <Words>263</Words>
  <Application>Microsoft Office PowerPoint</Application>
  <PresentationFormat>Экран (4:3)</PresentationFormat>
  <Paragraphs>36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Work</dc:creator>
  <cp:lastModifiedBy>Людмила</cp:lastModifiedBy>
  <cp:revision>50</cp:revision>
  <dcterms:created xsi:type="dcterms:W3CDTF">2014-11-28T20:14:14Z</dcterms:created>
  <dcterms:modified xsi:type="dcterms:W3CDTF">2018-04-22T19:33:28Z</dcterms:modified>
</cp:coreProperties>
</file>