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18"/>
  </p:notesMasterIdLst>
  <p:sldIdLst>
    <p:sldId id="296" r:id="rId2"/>
    <p:sldId id="257" r:id="rId3"/>
    <p:sldId id="258" r:id="rId4"/>
    <p:sldId id="297" r:id="rId5"/>
    <p:sldId id="298" r:id="rId6"/>
    <p:sldId id="276" r:id="rId7"/>
    <p:sldId id="269" r:id="rId8"/>
    <p:sldId id="261" r:id="rId9"/>
    <p:sldId id="295" r:id="rId10"/>
    <p:sldId id="267" r:id="rId11"/>
    <p:sldId id="272" r:id="rId12"/>
    <p:sldId id="273" r:id="rId13"/>
    <p:sldId id="274" r:id="rId14"/>
    <p:sldId id="275" r:id="rId15"/>
    <p:sldId id="283" r:id="rId16"/>
    <p:sldId id="30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0" autoAdjust="0"/>
    <p:restoredTop sz="98566" autoAdjust="0"/>
  </p:normalViewPr>
  <p:slideViewPr>
    <p:cSldViewPr>
      <p:cViewPr>
        <p:scale>
          <a:sx n="75" d="100"/>
          <a:sy n="75" d="100"/>
        </p:scale>
        <p:origin x="-120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uk-UA"/>
  <c:roundedCorners val="1"/>
  <c:style val="2"/>
  <c:chart>
    <c:title>
      <c:layout/>
      <c:overlay val="1"/>
    </c:title>
    <c:autoTitleDeleted val="0"/>
    <c:plotArea>
      <c:layout/>
      <c:barChart>
        <c:barDir val="col"/>
        <c:grouping val="clustered"/>
        <c:varyColors val="1"/>
        <c:ser>
          <c:idx val="0"/>
          <c:order val="0"/>
          <c:tx>
            <c:strRef>
              <c:f>Лист1!$B$1</c:f>
              <c:strCache>
                <c:ptCount val="1"/>
                <c:pt idx="0">
                  <c:v>Астероїди</c:v>
                </c:pt>
              </c:strCache>
            </c:strRef>
          </c:tx>
          <c:invertIfNegative val="1"/>
          <c:cat>
            <c:strRef>
              <c:f>Лист1!$A$2:$A$9</c:f>
              <c:strCache>
                <c:ptCount val="8"/>
                <c:pt idx="0">
                  <c:v>0,01-0,02</c:v>
                </c:pt>
                <c:pt idx="1">
                  <c:v>0,02-0,04</c:v>
                </c:pt>
                <c:pt idx="2">
                  <c:v>0,04-0,06</c:v>
                </c:pt>
                <c:pt idx="3">
                  <c:v>0,06-0,08</c:v>
                </c:pt>
                <c:pt idx="4">
                  <c:v>0,08-0,010</c:v>
                </c:pt>
                <c:pt idx="5">
                  <c:v>0,10-0,12</c:v>
                </c:pt>
                <c:pt idx="6">
                  <c:v>0,12-0,14</c:v>
                </c:pt>
                <c:pt idx="7">
                  <c:v>0,14-0,16</c:v>
                </c:pt>
              </c:strCache>
            </c:strRef>
          </c:cat>
          <c:val>
            <c:numRef>
              <c:f>Лист1!$B$2:$B$9</c:f>
              <c:numCache>
                <c:formatCode>General</c:formatCode>
                <c:ptCount val="8"/>
                <c:pt idx="0">
                  <c:v>1</c:v>
                </c:pt>
                <c:pt idx="1">
                  <c:v>1</c:v>
                </c:pt>
                <c:pt idx="2">
                  <c:v>12</c:v>
                </c:pt>
                <c:pt idx="3">
                  <c:v>8</c:v>
                </c:pt>
                <c:pt idx="4">
                  <c:v>2</c:v>
                </c:pt>
                <c:pt idx="5">
                  <c:v>2</c:v>
                </c:pt>
                <c:pt idx="6">
                  <c:v>1</c:v>
                </c:pt>
                <c:pt idx="7">
                  <c:v>4</c:v>
                </c:pt>
              </c:numCache>
            </c:numRef>
          </c:val>
        </c:ser>
        <c:dLbls>
          <c:showLegendKey val="0"/>
          <c:showVal val="0"/>
          <c:showCatName val="0"/>
          <c:showSerName val="0"/>
          <c:showPercent val="0"/>
          <c:showBubbleSize val="0"/>
        </c:dLbls>
        <c:gapWidth val="100"/>
        <c:axId val="64144128"/>
        <c:axId val="105122816"/>
      </c:barChart>
      <c:valAx>
        <c:axId val="105122816"/>
        <c:scaling>
          <c:orientation val="minMax"/>
        </c:scaling>
        <c:delete val="1"/>
        <c:axPos val="l"/>
        <c:majorGridlines/>
        <c:numFmt formatCode="General" sourceLinked="1"/>
        <c:majorTickMark val="cross"/>
        <c:minorTickMark val="cross"/>
        <c:tickLblPos val="nextTo"/>
        <c:crossAx val="64144128"/>
        <c:crosses val="autoZero"/>
        <c:crossBetween val="between"/>
      </c:valAx>
      <c:catAx>
        <c:axId val="64144128"/>
        <c:scaling>
          <c:orientation val="minMax"/>
        </c:scaling>
        <c:delete val="1"/>
        <c:axPos val="b"/>
        <c:majorTickMark val="cross"/>
        <c:minorTickMark val="cross"/>
        <c:tickLblPos val="nextTo"/>
        <c:crossAx val="105122816"/>
        <c:crosses val="autoZero"/>
        <c:auto val="1"/>
        <c:lblAlgn val="ctr"/>
        <c:lblOffset val="100"/>
        <c:noMultiLvlLbl val="1"/>
      </c:catAx>
    </c:plotArea>
    <c:legend>
      <c:legendPos val="r"/>
      <c:layout/>
      <c:overlay val="1"/>
    </c:legend>
    <c:plotVisOnly val="1"/>
    <c:dispBlanksAs val="zero"/>
    <c:showDLblsOverMax val="1"/>
  </c:chart>
  <c:txPr>
    <a:bodyPr/>
    <a:lstStyle/>
    <a:p>
      <a:pPr>
        <a:defRPr sz="1800"/>
      </a:pPr>
      <a:endParaRPr lang="uk-UA"/>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C7BC00-24EE-45DA-99D2-286DA8D0D634}" type="datetimeFigureOut">
              <a:rPr lang="ru-RU" smtClean="0"/>
              <a:pPr/>
              <a:t>13.04.2018</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697639-1BD5-48C7-A85A-72CBC5BDFBDA}" type="slidenum">
              <a:rPr lang="uk-UA" smtClean="0"/>
              <a:pPr/>
              <a:t>‹#›</a:t>
            </a:fld>
            <a:endParaRPr lang="uk-UA"/>
          </a:p>
        </p:txBody>
      </p:sp>
    </p:spTree>
    <p:extLst>
      <p:ext uri="{BB962C8B-B14F-4D97-AF65-F5344CB8AC3E}">
        <p14:creationId xmlns:p14="http://schemas.microsoft.com/office/powerpoint/2010/main" val="67310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57697639-1BD5-48C7-A85A-72CBC5BDFBDA}" type="slidenum">
              <a:rPr lang="uk-UA" smtClean="0"/>
              <a:pPr/>
              <a:t>4</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13.04.2018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13.04.2018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13.04.2018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13.04.2018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13.04.2018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5B106E36-FD25-4E2D-B0AA-010F637433A0}" type="datetimeFigureOut">
              <a:rPr lang="ru-RU" smtClean="0"/>
              <a:pPr/>
              <a:t>13.04.2018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5B106E36-FD25-4E2D-B0AA-010F637433A0}" type="datetimeFigureOut">
              <a:rPr lang="ru-RU" smtClean="0"/>
              <a:pPr/>
              <a:t>13.04.2018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5B106E36-FD25-4E2D-B0AA-010F637433A0}" type="datetimeFigureOut">
              <a:rPr lang="ru-RU" smtClean="0"/>
              <a:pPr/>
              <a:t>13.04.2018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13.04.2018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13.04.2018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13.04.2018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13.04.2018</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908720"/>
            <a:ext cx="8280920" cy="1800200"/>
          </a:xfrm>
        </p:spPr>
        <p:txBody>
          <a:bodyPr>
            <a:normAutofit fontScale="90000"/>
          </a:bodyPr>
          <a:lstStyle/>
          <a:p>
            <a:r>
              <a:rPr lang="uk-UA" b="1" dirty="0" smtClean="0">
                <a:solidFill>
                  <a:schemeClr val="accent1">
                    <a:lumMod val="50000"/>
                  </a:schemeClr>
                </a:solidFill>
              </a:rPr>
              <a:t>Місія</a:t>
            </a:r>
            <a:r>
              <a:rPr lang="ru-RU" b="1" dirty="0" smtClean="0">
                <a:solidFill>
                  <a:schemeClr val="accent1">
                    <a:lumMod val="50000"/>
                  </a:schemeClr>
                </a:solidFill>
              </a:rPr>
              <a:t>  </a:t>
            </a:r>
            <a:r>
              <a:rPr lang="en-US" b="1" dirty="0" smtClean="0">
                <a:solidFill>
                  <a:schemeClr val="accent1">
                    <a:lumMod val="50000"/>
                  </a:schemeClr>
                </a:solidFill>
              </a:rPr>
              <a:t>OSIRIS-REX </a:t>
            </a:r>
            <a:r>
              <a:rPr lang="ru-RU" b="1" dirty="0" err="1" smtClean="0">
                <a:solidFill>
                  <a:schemeClr val="accent1">
                    <a:lumMod val="50000"/>
                  </a:schemeClr>
                </a:solidFill>
              </a:rPr>
              <a:t>із</a:t>
            </a:r>
            <a:r>
              <a:rPr lang="ru-RU" b="1" dirty="0" smtClean="0">
                <a:solidFill>
                  <a:schemeClr val="accent1">
                    <a:lumMod val="50000"/>
                  </a:schemeClr>
                </a:solidFill>
              </a:rPr>
              <a:t> забору </a:t>
            </a:r>
            <a:r>
              <a:rPr lang="ru-RU" b="1" dirty="0" err="1" smtClean="0">
                <a:solidFill>
                  <a:schemeClr val="accent1">
                    <a:lumMod val="50000"/>
                  </a:schemeClr>
                </a:solidFill>
              </a:rPr>
              <a:t>зразків</a:t>
            </a:r>
            <a:r>
              <a:rPr lang="ru-RU" b="1" dirty="0" smtClean="0">
                <a:solidFill>
                  <a:schemeClr val="accent1">
                    <a:lumMod val="50000"/>
                  </a:schemeClr>
                </a:solidFill>
              </a:rPr>
              <a:t> </a:t>
            </a:r>
            <a:r>
              <a:rPr lang="ru-RU" b="1" dirty="0" err="1" smtClean="0">
                <a:solidFill>
                  <a:schemeClr val="accent1">
                    <a:lumMod val="50000"/>
                  </a:schemeClr>
                </a:solidFill>
              </a:rPr>
              <a:t>реголіту</a:t>
            </a:r>
            <a:r>
              <a:rPr lang="ru-RU" b="1" dirty="0" smtClean="0">
                <a:solidFill>
                  <a:schemeClr val="accent1">
                    <a:lumMod val="50000"/>
                  </a:schemeClr>
                </a:solidFill>
              </a:rPr>
              <a:t> </a:t>
            </a:r>
            <a:r>
              <a:rPr lang="ru-RU" b="1" dirty="0" err="1" smtClean="0">
                <a:solidFill>
                  <a:schemeClr val="accent1">
                    <a:lumMod val="50000"/>
                  </a:schemeClr>
                </a:solidFill>
              </a:rPr>
              <a:t>з</a:t>
            </a:r>
            <a:r>
              <a:rPr lang="ru-RU" b="1" dirty="0" smtClean="0">
                <a:solidFill>
                  <a:schemeClr val="accent1">
                    <a:lumMod val="50000"/>
                  </a:schemeClr>
                </a:solidFill>
              </a:rPr>
              <a:t> </a:t>
            </a:r>
            <a:r>
              <a:rPr lang="ru-RU" b="1" dirty="0" err="1" smtClean="0">
                <a:solidFill>
                  <a:schemeClr val="accent1">
                    <a:lumMod val="50000"/>
                  </a:schemeClr>
                </a:solidFill>
              </a:rPr>
              <a:t>астероїда</a:t>
            </a:r>
            <a:r>
              <a:rPr lang="ru-RU" b="1" dirty="0" smtClean="0">
                <a:solidFill>
                  <a:schemeClr val="accent1">
                    <a:lumMod val="50000"/>
                  </a:schemeClr>
                </a:solidFill>
              </a:rPr>
              <a:t> (101955) </a:t>
            </a:r>
            <a:r>
              <a:rPr lang="en-US" b="1" dirty="0" err="1" smtClean="0">
                <a:solidFill>
                  <a:schemeClr val="accent1">
                    <a:lumMod val="50000"/>
                  </a:schemeClr>
                </a:solidFill>
              </a:rPr>
              <a:t>Bennu</a:t>
            </a:r>
            <a:r>
              <a:rPr lang="en-US" sz="2700" dirty="0" smtClean="0">
                <a:solidFill>
                  <a:schemeClr val="accent1">
                    <a:lumMod val="50000"/>
                  </a:schemeClr>
                </a:solidFill>
              </a:rPr>
              <a:t>	</a:t>
            </a:r>
            <a:r>
              <a:rPr lang="en-US" dirty="0" smtClean="0"/>
              <a:t/>
            </a:r>
            <a:br>
              <a:rPr lang="en-US" dirty="0" smtClean="0"/>
            </a:br>
            <a:endParaRPr lang="ru-RU" dirty="0"/>
          </a:p>
        </p:txBody>
      </p:sp>
      <p:sp>
        <p:nvSpPr>
          <p:cNvPr id="3" name="Подзаголовок 2"/>
          <p:cNvSpPr>
            <a:spLocks noGrp="1"/>
          </p:cNvSpPr>
          <p:nvPr>
            <p:ph type="subTitle" idx="1"/>
          </p:nvPr>
        </p:nvSpPr>
        <p:spPr>
          <a:xfrm>
            <a:off x="683568" y="2132856"/>
            <a:ext cx="7886648" cy="4221088"/>
          </a:xfrm>
        </p:spPr>
        <p:txBody>
          <a:bodyPr>
            <a:normAutofit fontScale="70000" lnSpcReduction="20000"/>
          </a:bodyPr>
          <a:lstStyle/>
          <a:p>
            <a:pPr algn="l"/>
            <a:r>
              <a:rPr lang="uk-UA" b="1" dirty="0">
                <a:solidFill>
                  <a:schemeClr val="tx1"/>
                </a:solidFill>
              </a:rPr>
              <a:t>Автор роботи</a:t>
            </a:r>
            <a:r>
              <a:rPr lang="uk-UA" dirty="0">
                <a:solidFill>
                  <a:schemeClr val="tx1"/>
                </a:solidFill>
              </a:rPr>
              <a:t>: </a:t>
            </a:r>
            <a:r>
              <a:rPr lang="uk-UA" b="1" dirty="0">
                <a:solidFill>
                  <a:schemeClr val="tx1"/>
                </a:solidFill>
              </a:rPr>
              <a:t>Бубнов Антон Ігорович</a:t>
            </a:r>
            <a:r>
              <a:rPr lang="uk-UA" dirty="0">
                <a:solidFill>
                  <a:schemeClr val="tx1"/>
                </a:solidFill>
              </a:rPr>
              <a:t>, вихованець гуртка </a:t>
            </a:r>
            <a:r>
              <a:rPr lang="uk-UA" dirty="0" smtClean="0">
                <a:solidFill>
                  <a:schemeClr val="tx1"/>
                </a:solidFill>
              </a:rPr>
              <a:t>«Астрономія»  </a:t>
            </a:r>
            <a:r>
              <a:rPr lang="uk-UA" dirty="0">
                <a:solidFill>
                  <a:schemeClr val="tx1"/>
                </a:solidFill>
              </a:rPr>
              <a:t>Комунального закладу </a:t>
            </a:r>
            <a:r>
              <a:rPr lang="uk-UA" dirty="0" smtClean="0">
                <a:solidFill>
                  <a:schemeClr val="tx1"/>
                </a:solidFill>
              </a:rPr>
              <a:t>«Харківська  обласна Мала академія наук України Харківської </a:t>
            </a:r>
            <a:r>
              <a:rPr lang="uk-UA" dirty="0">
                <a:solidFill>
                  <a:schemeClr val="tx1"/>
                </a:solidFill>
              </a:rPr>
              <a:t>обласної ради», учень 9-А класу Комунального закладу «Обласна спеціалізована школа-інтернат ІІ-ІІІ ступенів «Обдарованість» Харківської обласної ради</a:t>
            </a:r>
            <a:r>
              <a:rPr lang="uk-UA" dirty="0" smtClean="0">
                <a:solidFill>
                  <a:schemeClr val="tx1"/>
                </a:solidFill>
              </a:rPr>
              <a:t>».</a:t>
            </a:r>
          </a:p>
          <a:p>
            <a:pPr algn="l"/>
            <a:endParaRPr lang="ru-RU" dirty="0">
              <a:solidFill>
                <a:schemeClr val="tx1"/>
              </a:solidFill>
            </a:endParaRPr>
          </a:p>
          <a:p>
            <a:pPr algn="l"/>
            <a:r>
              <a:rPr lang="uk-UA" b="1" dirty="0">
                <a:solidFill>
                  <a:schemeClr val="tx1"/>
                </a:solidFill>
              </a:rPr>
              <a:t>Наукові керівники:</a:t>
            </a:r>
            <a:r>
              <a:rPr lang="uk-UA" dirty="0">
                <a:solidFill>
                  <a:schemeClr val="tx1"/>
                </a:solidFill>
              </a:rPr>
              <a:t> </a:t>
            </a:r>
            <a:r>
              <a:rPr lang="uk-UA" dirty="0" err="1" smtClean="0">
                <a:solidFill>
                  <a:schemeClr val="tx1"/>
                </a:solidFill>
              </a:rPr>
              <a:t>Слюсар</a:t>
            </a:r>
            <a:r>
              <a:rPr lang="uk-UA" dirty="0" err="1">
                <a:solidFill>
                  <a:schemeClr val="tx1"/>
                </a:solidFill>
              </a:rPr>
              <a:t>е</a:t>
            </a:r>
            <a:r>
              <a:rPr lang="uk-UA" dirty="0" err="1" smtClean="0">
                <a:solidFill>
                  <a:schemeClr val="tx1"/>
                </a:solidFill>
              </a:rPr>
              <a:t>в</a:t>
            </a:r>
            <a:r>
              <a:rPr lang="uk-UA" dirty="0" smtClean="0">
                <a:solidFill>
                  <a:schemeClr val="tx1"/>
                </a:solidFill>
              </a:rPr>
              <a:t> </a:t>
            </a:r>
            <a:r>
              <a:rPr lang="uk-UA" dirty="0">
                <a:solidFill>
                  <a:schemeClr val="tx1"/>
                </a:solidFill>
              </a:rPr>
              <a:t>Іван Григорович, </a:t>
            </a:r>
            <a:r>
              <a:rPr lang="uk-UA" dirty="0" smtClean="0">
                <a:solidFill>
                  <a:schemeClr val="tx1"/>
                </a:solidFill>
              </a:rPr>
              <a:t>старший викладач кафедри астрономії та космічної інформатики фізичного факультету   Харківського </a:t>
            </a:r>
            <a:r>
              <a:rPr lang="uk-UA" dirty="0">
                <a:solidFill>
                  <a:schemeClr val="tx1"/>
                </a:solidFill>
              </a:rPr>
              <a:t>національного університету імені В. Н. Каразіна, </a:t>
            </a:r>
            <a:r>
              <a:rPr lang="uk-UA" dirty="0" smtClean="0">
                <a:solidFill>
                  <a:schemeClr val="tx1"/>
                </a:solidFill>
              </a:rPr>
              <a:t>кандидат </a:t>
            </a:r>
            <a:r>
              <a:rPr lang="uk-UA" dirty="0">
                <a:solidFill>
                  <a:schemeClr val="tx1"/>
                </a:solidFill>
              </a:rPr>
              <a:t>ф</a:t>
            </a:r>
            <a:r>
              <a:rPr lang="uk-UA" dirty="0" smtClean="0">
                <a:solidFill>
                  <a:schemeClr val="tx1"/>
                </a:solidFill>
              </a:rPr>
              <a:t>ізико-математичних </a:t>
            </a:r>
            <a:r>
              <a:rPr lang="uk-UA" dirty="0">
                <a:solidFill>
                  <a:schemeClr val="tx1"/>
                </a:solidFill>
              </a:rPr>
              <a:t>наук, </a:t>
            </a:r>
            <a:endParaRPr lang="uk-UA" dirty="0" smtClean="0">
              <a:solidFill>
                <a:schemeClr val="tx1"/>
              </a:solidFill>
            </a:endParaRPr>
          </a:p>
          <a:p>
            <a:pPr algn="l"/>
            <a:r>
              <a:rPr lang="uk-UA" dirty="0" smtClean="0">
                <a:solidFill>
                  <a:schemeClr val="tx1"/>
                </a:solidFill>
              </a:rPr>
              <a:t>Петренко </a:t>
            </a:r>
            <a:r>
              <a:rPr lang="uk-UA" dirty="0">
                <a:solidFill>
                  <a:schemeClr val="tx1"/>
                </a:solidFill>
              </a:rPr>
              <a:t>Ірина Олександрівна, учитель фізики Комунального закладу «Обласна спеціалізована школа-інтернат ІІ-ІІІ ступенів «Обдарованість» Харківської обласної ради</a:t>
            </a:r>
            <a:r>
              <a:rPr lang="uk-UA" dirty="0" smtClean="0">
                <a:solidFill>
                  <a:schemeClr val="tx1"/>
                </a:solidFill>
              </a:rPr>
              <a:t>».</a:t>
            </a:r>
            <a:endParaRPr lang="ru-RU" dirty="0">
              <a:solidFill>
                <a:schemeClr val="tx1"/>
              </a:solidFill>
            </a:endParaRPr>
          </a:p>
        </p:txBody>
      </p:sp>
    </p:spTree>
    <p:extLst>
      <p:ext uri="{BB962C8B-B14F-4D97-AF65-F5344CB8AC3E}">
        <p14:creationId xmlns:p14="http://schemas.microsoft.com/office/powerpoint/2010/main" val="359609465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68412"/>
          </a:xfrm>
        </p:spPr>
        <p:txBody>
          <a:bodyPr>
            <a:normAutofit fontScale="90000"/>
          </a:bodyPr>
          <a:lstStyle/>
          <a:p>
            <a:r>
              <a:rPr lang="uk-UA" sz="4000" dirty="0" smtClean="0"/>
              <a:t/>
            </a:r>
            <a:br>
              <a:rPr lang="uk-UA" sz="4000" dirty="0" smtClean="0"/>
            </a:br>
            <a:r>
              <a:rPr lang="uk-UA" sz="4000" dirty="0" smtClean="0"/>
              <a:t>Інструменти захоплення та безпечного повернення зразків реголіту</a:t>
            </a:r>
            <a:br>
              <a:rPr lang="uk-UA" sz="4000" dirty="0" smtClean="0"/>
            </a:br>
            <a:r>
              <a:rPr lang="ru-RU" sz="1600" dirty="0" smtClean="0"/>
              <a:t/>
            </a:r>
            <a:br>
              <a:rPr lang="ru-RU" sz="1600" dirty="0" smtClean="0"/>
            </a:br>
            <a:endParaRPr lang="uk-UA" dirty="0"/>
          </a:p>
        </p:txBody>
      </p:sp>
      <p:pic>
        <p:nvPicPr>
          <p:cNvPr id="7170" name="Picture 2" descr="C:\Users\user\Desktop\МАН картинка 8.1.png"/>
          <p:cNvPicPr>
            <a:picLocks noChangeAspect="1" noChangeArrowheads="1"/>
          </p:cNvPicPr>
          <p:nvPr/>
        </p:nvPicPr>
        <p:blipFill>
          <a:blip r:embed="rId2"/>
          <a:srcRect/>
          <a:stretch>
            <a:fillRect/>
          </a:stretch>
        </p:blipFill>
        <p:spPr bwMode="auto">
          <a:xfrm>
            <a:off x="285720" y="2214554"/>
            <a:ext cx="2571767" cy="3105531"/>
          </a:xfrm>
          <a:prstGeom prst="rect">
            <a:avLst/>
          </a:prstGeom>
          <a:noFill/>
        </p:spPr>
      </p:pic>
      <p:pic>
        <p:nvPicPr>
          <p:cNvPr id="7171" name="Picture 3" descr="C:\Users\user\Desktop\МАН картинка 8.2.jpg"/>
          <p:cNvPicPr>
            <a:picLocks noChangeAspect="1" noChangeArrowheads="1"/>
          </p:cNvPicPr>
          <p:nvPr/>
        </p:nvPicPr>
        <p:blipFill>
          <a:blip r:embed="rId3"/>
          <a:srcRect/>
          <a:stretch>
            <a:fillRect/>
          </a:stretch>
        </p:blipFill>
        <p:spPr bwMode="auto">
          <a:xfrm>
            <a:off x="2928926" y="2214554"/>
            <a:ext cx="3000396" cy="1921306"/>
          </a:xfrm>
          <a:prstGeom prst="rect">
            <a:avLst/>
          </a:prstGeom>
          <a:noFill/>
        </p:spPr>
      </p:pic>
      <p:sp>
        <p:nvSpPr>
          <p:cNvPr id="5" name="TextBox 4"/>
          <p:cNvSpPr txBox="1"/>
          <p:nvPr/>
        </p:nvSpPr>
        <p:spPr>
          <a:xfrm>
            <a:off x="2143108" y="1643050"/>
            <a:ext cx="2071702" cy="461665"/>
          </a:xfrm>
          <a:prstGeom prst="rect">
            <a:avLst/>
          </a:prstGeom>
          <a:noFill/>
        </p:spPr>
        <p:txBody>
          <a:bodyPr wrap="square" rtlCol="0">
            <a:spAutoFit/>
          </a:bodyPr>
          <a:lstStyle/>
          <a:p>
            <a:pPr algn="ctr"/>
            <a:r>
              <a:rPr lang="uk-UA" sz="2400" b="1" dirty="0" smtClean="0"/>
              <a:t>TAGSAM</a:t>
            </a:r>
            <a:endParaRPr lang="uk-UA" sz="2400" b="1" dirty="0"/>
          </a:p>
        </p:txBody>
      </p:sp>
      <p:pic>
        <p:nvPicPr>
          <p:cNvPr id="6" name="Picture 2" descr="C:\Users\user\Desktop\МАН картинка 9.jpg"/>
          <p:cNvPicPr>
            <a:picLocks noChangeAspect="1" noChangeArrowheads="1"/>
          </p:cNvPicPr>
          <p:nvPr/>
        </p:nvPicPr>
        <p:blipFill>
          <a:blip r:embed="rId4"/>
          <a:srcRect/>
          <a:stretch>
            <a:fillRect/>
          </a:stretch>
        </p:blipFill>
        <p:spPr bwMode="auto">
          <a:xfrm>
            <a:off x="5857884" y="4158681"/>
            <a:ext cx="3143272" cy="2470020"/>
          </a:xfrm>
          <a:prstGeom prst="rect">
            <a:avLst/>
          </a:prstGeom>
          <a:noFill/>
        </p:spPr>
      </p:pic>
      <p:sp>
        <p:nvSpPr>
          <p:cNvPr id="7" name="TextBox 6"/>
          <p:cNvSpPr txBox="1"/>
          <p:nvPr/>
        </p:nvSpPr>
        <p:spPr>
          <a:xfrm>
            <a:off x="6286512" y="3714752"/>
            <a:ext cx="2143140" cy="461665"/>
          </a:xfrm>
          <a:prstGeom prst="rect">
            <a:avLst/>
          </a:prstGeom>
          <a:noFill/>
        </p:spPr>
        <p:txBody>
          <a:bodyPr wrap="square" rtlCol="0">
            <a:spAutoFit/>
          </a:bodyPr>
          <a:lstStyle/>
          <a:p>
            <a:pPr algn="ctr"/>
            <a:r>
              <a:rPr lang="uk-UA" sz="2400" b="1" dirty="0" smtClean="0"/>
              <a:t>SRC</a:t>
            </a:r>
            <a:endParaRPr lang="uk-UA" sz="2400" b="1"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rmAutofit/>
          </a:bodyPr>
          <a:lstStyle/>
          <a:p>
            <a:r>
              <a:rPr lang="uk-UA" sz="2400" dirty="0" smtClean="0"/>
              <a:t>У роботі двома способами було розраховано альбедо астероїда (101955)</a:t>
            </a:r>
            <a:r>
              <a:rPr lang="en-US" sz="2400" dirty="0" err="1" smtClean="0"/>
              <a:t>Bennu</a:t>
            </a:r>
            <a:r>
              <a:rPr lang="uk-UA" sz="2400" dirty="0" smtClean="0"/>
              <a:t>.</a:t>
            </a:r>
            <a:endParaRPr lang="uk-UA" sz="2400" dirty="0"/>
          </a:p>
        </p:txBody>
      </p:sp>
      <p:sp>
        <p:nvSpPr>
          <p:cNvPr id="5" name="TextBox 4"/>
          <p:cNvSpPr txBox="1"/>
          <p:nvPr/>
        </p:nvSpPr>
        <p:spPr>
          <a:xfrm>
            <a:off x="642910" y="1357298"/>
            <a:ext cx="3000396" cy="1754326"/>
          </a:xfrm>
          <a:prstGeom prst="rect">
            <a:avLst/>
          </a:prstGeom>
          <a:noFill/>
        </p:spPr>
        <p:txBody>
          <a:bodyPr wrap="square" rtlCol="0">
            <a:spAutoFit/>
          </a:bodyPr>
          <a:lstStyle/>
          <a:p>
            <a:r>
              <a:rPr lang="uk-UA" dirty="0" err="1" smtClean="0"/>
              <a:t>І–спосіб</a:t>
            </a:r>
            <a:r>
              <a:rPr lang="uk-UA" dirty="0" smtClean="0"/>
              <a:t> за допомогою відомої формули зв’язку між геометричним альбедо, абсолютною зоряною величиною та діаметром тіла.</a:t>
            </a:r>
            <a:endParaRPr lang="uk-UA" dirty="0"/>
          </a:p>
        </p:txBody>
      </p:sp>
      <p:sp>
        <p:nvSpPr>
          <p:cNvPr id="6" name="Прямоугольник 5"/>
          <p:cNvSpPr/>
          <p:nvPr/>
        </p:nvSpPr>
        <p:spPr>
          <a:xfrm>
            <a:off x="3929058" y="1285860"/>
            <a:ext cx="4857752" cy="1200329"/>
          </a:xfrm>
          <a:prstGeom prst="rect">
            <a:avLst/>
          </a:prstGeom>
        </p:spPr>
        <p:txBody>
          <a:bodyPr wrap="square">
            <a:spAutoFit/>
          </a:bodyPr>
          <a:lstStyle/>
          <a:p>
            <a:r>
              <a:rPr lang="uk-UA" dirty="0" err="1" smtClean="0"/>
              <a:t>ІІ-спосіб</a:t>
            </a:r>
            <a:r>
              <a:rPr lang="uk-UA" dirty="0" smtClean="0"/>
              <a:t> за допомогою </a:t>
            </a:r>
            <a:r>
              <a:rPr lang="uk-UA" dirty="0" err="1" smtClean="0"/>
              <a:t>кореляційн</a:t>
            </a:r>
            <a:r>
              <a:rPr lang="ru-RU" dirty="0" smtClean="0"/>
              <a:t>ого</a:t>
            </a:r>
            <a:r>
              <a:rPr lang="uk-UA" dirty="0" smtClean="0"/>
              <a:t> зв’язку між геометричним альбедо та нахилом лінійної частини фазової залежності блиску, який можна виразити такою формулою:</a:t>
            </a:r>
            <a:endParaRPr lang="uk-UA" dirty="0"/>
          </a:p>
        </p:txBody>
      </p:sp>
      <p:sp>
        <p:nvSpPr>
          <p:cNvPr id="5128" name="Rectangle 8"/>
          <p:cNvSpPr>
            <a:spLocks noChangeArrowheads="1"/>
          </p:cNvSpPr>
          <p:nvPr/>
        </p:nvSpPr>
        <p:spPr bwMode="auto">
          <a:xfrm>
            <a:off x="0" y="371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Box 17"/>
          <p:cNvSpPr txBox="1"/>
          <p:nvPr/>
        </p:nvSpPr>
        <p:spPr>
          <a:xfrm>
            <a:off x="428596" y="3929066"/>
            <a:ext cx="3714776" cy="923330"/>
          </a:xfrm>
          <a:prstGeom prst="rect">
            <a:avLst/>
          </a:prstGeom>
          <a:noFill/>
        </p:spPr>
        <p:txBody>
          <a:bodyPr wrap="square" rtlCol="0">
            <a:spAutoFit/>
          </a:bodyPr>
          <a:lstStyle/>
          <a:p>
            <a:r>
              <a:rPr lang="uk-UA" dirty="0" smtClean="0"/>
              <a:t>де </a:t>
            </a:r>
            <a:r>
              <a:rPr lang="en-US" dirty="0" err="1" smtClean="0"/>
              <a:t>p</a:t>
            </a:r>
            <a:r>
              <a:rPr lang="en-US" baseline="-25000" dirty="0" err="1" smtClean="0"/>
              <a:t>v</a:t>
            </a:r>
            <a:r>
              <a:rPr lang="en-US" baseline="-25000" dirty="0" smtClean="0"/>
              <a:t> </a:t>
            </a:r>
            <a:r>
              <a:rPr lang="uk-UA" dirty="0" smtClean="0"/>
              <a:t>– геометричне альбедо,</a:t>
            </a:r>
          </a:p>
          <a:p>
            <a:r>
              <a:rPr lang="uk-UA" dirty="0" smtClean="0"/>
              <a:t> </a:t>
            </a:r>
            <a:r>
              <a:rPr lang="en-US" dirty="0" smtClean="0"/>
              <a:t>D</a:t>
            </a:r>
            <a:r>
              <a:rPr lang="uk-UA" dirty="0" smtClean="0"/>
              <a:t> – діаметр астероїда, </a:t>
            </a:r>
            <a:r>
              <a:rPr lang="en-US" dirty="0" smtClean="0"/>
              <a:t> </a:t>
            </a:r>
            <a:endParaRPr lang="uk-UA" dirty="0" smtClean="0"/>
          </a:p>
          <a:p>
            <a:r>
              <a:rPr lang="uk-UA" dirty="0" smtClean="0"/>
              <a:t> </a:t>
            </a:r>
            <a:r>
              <a:rPr lang="en-US" dirty="0" err="1" smtClean="0"/>
              <a:t>H</a:t>
            </a:r>
            <a:r>
              <a:rPr lang="en-US" baseline="-25000" dirty="0" err="1" smtClean="0"/>
              <a:t>v</a:t>
            </a:r>
            <a:r>
              <a:rPr lang="uk-UA" dirty="0" smtClean="0"/>
              <a:t>  – абсолютна зоряна величина.</a:t>
            </a:r>
            <a:endParaRPr lang="ru-RU" dirty="0" smtClean="0"/>
          </a:p>
        </p:txBody>
      </p:sp>
      <p:sp>
        <p:nvSpPr>
          <p:cNvPr id="513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sp>
        <p:nvSpPr>
          <p:cNvPr id="5134" name="Rectangle 14"/>
          <p:cNvSpPr>
            <a:spLocks noChangeArrowheads="1"/>
          </p:cNvSpPr>
          <p:nvPr/>
        </p:nvSpPr>
        <p:spPr bwMode="auto">
          <a:xfrm>
            <a:off x="0" y="238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ru-RU" sz="8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135" name="Rectangle 15"/>
          <p:cNvSpPr>
            <a:spLocks noChangeArrowheads="1"/>
          </p:cNvSpPr>
          <p:nvPr/>
        </p:nvSpPr>
        <p:spPr bwMode="auto">
          <a:xfrm>
            <a:off x="3786182" y="2428868"/>
            <a:ext cx="485778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ea typeface="Times New Roman" pitchFamily="18" charset="0"/>
                <a:cs typeface="Times New Roman" pitchFamily="18" charset="0"/>
              </a:rPr>
              <a:t>b</a:t>
            </a:r>
            <a:r>
              <a:rPr kumimoji="0" lang="uk-UA" b="1" i="0" u="none" strike="noStrike" cap="none" normalizeH="0" baseline="0" dirty="0" smtClean="0">
                <a:ln>
                  <a:noFill/>
                </a:ln>
                <a:solidFill>
                  <a:schemeClr val="tx1"/>
                </a:solidFill>
                <a:effectLst/>
                <a:ea typeface="Times New Roman" pitchFamily="18" charset="0"/>
                <a:cs typeface="Times New Roman" pitchFamily="18" charset="0"/>
              </a:rPr>
              <a:t> = 0.013 (±0.002) − 0.024 (±0.002) </a:t>
            </a:r>
            <a:r>
              <a:rPr kumimoji="0" lang="en-US" b="1" i="0" u="none" strike="noStrike" cap="none" normalizeH="0" baseline="0" dirty="0" err="1" smtClean="0">
                <a:ln>
                  <a:noFill/>
                </a:ln>
                <a:solidFill>
                  <a:schemeClr val="tx1"/>
                </a:solidFill>
                <a:effectLst/>
                <a:ea typeface="Times New Roman" pitchFamily="18" charset="0"/>
                <a:cs typeface="Times New Roman" pitchFamily="18" charset="0"/>
              </a:rPr>
              <a:t>lg</a:t>
            </a:r>
            <a:r>
              <a:rPr kumimoji="0" lang="en-US" b="1" i="0" u="none" strike="noStrike" cap="none" normalizeH="0" baseline="0" dirty="0" smtClean="0">
                <a:ln>
                  <a:noFill/>
                </a:ln>
                <a:solidFill>
                  <a:schemeClr val="tx1"/>
                </a:solidFill>
                <a:effectLst/>
                <a:ea typeface="Times New Roman" pitchFamily="18" charset="0"/>
                <a:cs typeface="Times New Roman" pitchFamily="18" charset="0"/>
              </a:rPr>
              <a:t> </a:t>
            </a:r>
            <a:r>
              <a:rPr kumimoji="0" lang="en-US" b="1" i="0" u="none" strike="noStrike" cap="none" normalizeH="0" baseline="0" dirty="0" err="1" smtClean="0">
                <a:ln>
                  <a:noFill/>
                </a:ln>
                <a:solidFill>
                  <a:schemeClr val="tx1"/>
                </a:solidFill>
                <a:effectLst/>
                <a:ea typeface="Times New Roman" pitchFamily="18" charset="0"/>
                <a:cs typeface="Times New Roman" pitchFamily="18" charset="0"/>
              </a:rPr>
              <a:t>p</a:t>
            </a:r>
            <a:r>
              <a:rPr kumimoji="0" lang="en-US" b="1" i="0" u="none" strike="noStrike" cap="none" normalizeH="0" baseline="-30000" dirty="0" err="1" smtClean="0">
                <a:ln>
                  <a:noFill/>
                </a:ln>
                <a:solidFill>
                  <a:schemeClr val="tx1"/>
                </a:solidFill>
                <a:effectLst/>
                <a:ea typeface="Times New Roman" pitchFamily="18" charset="0"/>
                <a:cs typeface="Times New Roman" pitchFamily="18" charset="0"/>
              </a:rPr>
              <a:t>v</a:t>
            </a:r>
            <a:r>
              <a:rPr kumimoji="0" lang="en-US" b="1" i="0" u="none" strike="noStrike" cap="none" normalizeH="0" baseline="-30000" dirty="0" smtClean="0">
                <a:ln>
                  <a:noFill/>
                </a:ln>
                <a:solidFill>
                  <a:schemeClr val="tx1"/>
                </a:solidFill>
                <a:effectLst/>
                <a:ea typeface="Times New Roman" pitchFamily="18" charset="0"/>
                <a:cs typeface="Times New Roman" pitchFamily="18" charset="0"/>
              </a:rPr>
              <a:t> </a:t>
            </a:r>
            <a:endParaRPr lang="uk-UA" b="1" dirty="0" smtClean="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ea typeface="Times New Roman" pitchFamily="18" charset="0"/>
                <a:cs typeface="Times New Roman" pitchFamily="18" charset="0"/>
              </a:rPr>
              <a:t>де </a:t>
            </a:r>
            <a:r>
              <a:rPr kumimoji="0" lang="en-US" b="0" i="0" u="none" strike="noStrike" cap="none" normalizeH="0" baseline="0" dirty="0" smtClean="0">
                <a:ln>
                  <a:noFill/>
                </a:ln>
                <a:solidFill>
                  <a:schemeClr val="tx1"/>
                </a:solidFill>
                <a:effectLst/>
                <a:ea typeface="Times New Roman" pitchFamily="18" charset="0"/>
                <a:cs typeface="Times New Roman" pitchFamily="18" charset="0"/>
              </a:rPr>
              <a:t>b</a:t>
            </a:r>
            <a:r>
              <a:rPr kumimoji="0" lang="uk-UA" b="0" i="0" u="none" strike="noStrike" cap="none" normalizeH="0" baseline="0" dirty="0" smtClean="0">
                <a:ln>
                  <a:noFill/>
                </a:ln>
                <a:solidFill>
                  <a:schemeClr val="tx1"/>
                </a:solidFill>
                <a:effectLst/>
                <a:ea typeface="Times New Roman" pitchFamily="18" charset="0"/>
                <a:cs typeface="Times New Roman" pitchFamily="18" charset="0"/>
              </a:rPr>
              <a:t> – фазовий коефіцієнт або нахил лінійної частини фазової залежності блиску,</a:t>
            </a: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ea typeface="Times New Roman" pitchFamily="18" charset="0"/>
                <a:cs typeface="Times New Roman" pitchFamily="18" charset="0"/>
              </a:rPr>
              <a:t>p</a:t>
            </a:r>
            <a:r>
              <a:rPr kumimoji="0" lang="en-US" b="0" i="0" u="none" strike="noStrike" cap="none" normalizeH="0" baseline="-30000" dirty="0" err="1" smtClean="0">
                <a:ln>
                  <a:noFill/>
                </a:ln>
                <a:solidFill>
                  <a:schemeClr val="tx1"/>
                </a:solidFill>
                <a:effectLst/>
                <a:ea typeface="Times New Roman" pitchFamily="18" charset="0"/>
                <a:cs typeface="Times New Roman" pitchFamily="18" charset="0"/>
              </a:rPr>
              <a:t>v</a:t>
            </a:r>
            <a:r>
              <a:rPr kumimoji="0" lang="en-US" b="0" i="0" u="none" strike="noStrike" cap="none" normalizeH="0" baseline="-30000" dirty="0" smtClean="0">
                <a:ln>
                  <a:noFill/>
                </a:ln>
                <a:solidFill>
                  <a:schemeClr val="tx1"/>
                </a:solidFill>
                <a:effectLst/>
                <a:ea typeface="Times New Roman" pitchFamily="18" charset="0"/>
                <a:cs typeface="Times New Roman" pitchFamily="18" charset="0"/>
              </a:rPr>
              <a:t> </a:t>
            </a:r>
            <a:r>
              <a:rPr kumimoji="0" lang="uk-UA" b="0" i="0" u="none" strike="noStrike" cap="none" normalizeH="0" baseline="0" dirty="0" smtClean="0">
                <a:ln>
                  <a:noFill/>
                </a:ln>
                <a:solidFill>
                  <a:schemeClr val="tx1"/>
                </a:solidFill>
                <a:effectLst/>
                <a:ea typeface="Times New Roman" pitchFamily="18" charset="0"/>
                <a:cs typeface="Times New Roman" pitchFamily="18" charset="0"/>
              </a:rPr>
              <a:t>– геометричне альбедо.</a:t>
            </a:r>
            <a:endParaRPr kumimoji="0" lang="uk-UA" b="0" i="0" u="none" strike="noStrike" cap="none" normalizeH="0" baseline="0" dirty="0" smtClean="0">
              <a:ln>
                <a:noFill/>
              </a:ln>
              <a:solidFill>
                <a:schemeClr val="tx1"/>
              </a:solidFill>
              <a:effectLst/>
              <a:cs typeface="Arial" pitchFamily="34" charset="0"/>
            </a:endParaRPr>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pic>
        <p:nvPicPr>
          <p:cNvPr id="512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42910" y="3214686"/>
            <a:ext cx="2513653" cy="690564"/>
          </a:xfrm>
          <a:prstGeom prst="rect">
            <a:avLst/>
          </a:prstGeom>
          <a:noFill/>
        </p:spPr>
      </p:pic>
      <p:sp>
        <p:nvSpPr>
          <p:cNvPr id="5123" name="Rectangle 3"/>
          <p:cNvSpPr>
            <a:spLocks noChangeArrowheads="1"/>
          </p:cNvSpPr>
          <p:nvPr/>
        </p:nvSpPr>
        <p:spPr bwMode="auto">
          <a:xfrm>
            <a:off x="0" y="476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10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pic>
        <p:nvPicPr>
          <p:cNvPr id="14" name="Picture 2"/>
          <p:cNvPicPr>
            <a:picLocks noChangeAspect="1" noChangeArrowheads="1"/>
          </p:cNvPicPr>
          <p:nvPr/>
        </p:nvPicPr>
        <p:blipFill>
          <a:blip r:embed="rId3"/>
          <a:srcRect/>
          <a:stretch>
            <a:fillRect/>
          </a:stretch>
        </p:blipFill>
        <p:spPr bwMode="auto">
          <a:xfrm>
            <a:off x="4714876" y="3571876"/>
            <a:ext cx="3812053"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14356"/>
          </a:xfrm>
        </p:spPr>
        <p:txBody>
          <a:bodyPr>
            <a:normAutofit/>
          </a:bodyPr>
          <a:lstStyle/>
          <a:p>
            <a:r>
              <a:rPr lang="uk-UA" sz="2800" dirty="0" smtClean="0"/>
              <a:t>Таблиця геометричних альбедо астероїдів </a:t>
            </a:r>
            <a:r>
              <a:rPr lang="en-US" sz="2800" dirty="0" smtClean="0"/>
              <a:t>B-</a:t>
            </a:r>
            <a:r>
              <a:rPr lang="uk-UA" sz="2800" dirty="0" smtClean="0"/>
              <a:t>типу</a:t>
            </a:r>
            <a:endParaRPr lang="uk-UA" sz="2800" dirty="0"/>
          </a:p>
        </p:txBody>
      </p:sp>
      <p:graphicFrame>
        <p:nvGraphicFramePr>
          <p:cNvPr id="5" name="Таблица 4"/>
          <p:cNvGraphicFramePr>
            <a:graphicFrameLocks noGrp="1"/>
          </p:cNvGraphicFramePr>
          <p:nvPr/>
        </p:nvGraphicFramePr>
        <p:xfrm>
          <a:off x="785786" y="491617"/>
          <a:ext cx="2714644" cy="6560436"/>
        </p:xfrm>
        <a:graphic>
          <a:graphicData uri="http://schemas.openxmlformats.org/drawingml/2006/table">
            <a:tbl>
              <a:tblPr firstRow="1" bandRow="1">
                <a:tableStyleId>{5C22544A-7EE6-4342-B048-85BDC9FD1C3A}</a:tableStyleId>
              </a:tblPr>
              <a:tblGrid>
                <a:gridCol w="1616810"/>
                <a:gridCol w="1097834"/>
              </a:tblGrid>
              <a:tr h="461388">
                <a:tc>
                  <a:txBody>
                    <a:bodyPr/>
                    <a:lstStyle/>
                    <a:p>
                      <a:r>
                        <a:rPr lang="uk-UA" dirty="0" smtClean="0"/>
                        <a:t>Астероїд</a:t>
                      </a:r>
                      <a:endParaRPr lang="uk-UA" dirty="0"/>
                    </a:p>
                  </a:txBody>
                  <a:tcPr/>
                </a:tc>
                <a:tc>
                  <a:txBody>
                    <a:bodyPr/>
                    <a:lstStyle/>
                    <a:p>
                      <a:r>
                        <a:rPr lang="uk-UA" dirty="0" smtClean="0"/>
                        <a:t>Альбедо</a:t>
                      </a:r>
                      <a:endParaRPr lang="uk-UA" dirty="0"/>
                    </a:p>
                  </a:txBody>
                  <a:tcPr/>
                </a:tc>
              </a:tr>
              <a:tr h="201305">
                <a:tc>
                  <a:txBody>
                    <a:bodyPr/>
                    <a:lstStyle/>
                    <a:p>
                      <a:pPr algn="l">
                        <a:lnSpc>
                          <a:spcPct val="115000"/>
                        </a:lnSpc>
                        <a:spcAft>
                          <a:spcPts val="1000"/>
                        </a:spcAft>
                      </a:pPr>
                      <a:r>
                        <a:rPr lang="uk-UA" sz="1200" dirty="0">
                          <a:latin typeface="Times New Roman"/>
                          <a:ea typeface="Times New Roman"/>
                          <a:cs typeface="Arial"/>
                        </a:rPr>
                        <a:t>1484 </a:t>
                      </a:r>
                      <a:r>
                        <a:rPr lang="uk-UA" sz="1200" dirty="0" err="1" smtClean="0">
                          <a:latin typeface="Times New Roman"/>
                          <a:ea typeface="Times New Roman"/>
                          <a:cs typeface="Arial"/>
                        </a:rPr>
                        <a:t>Postrema</a:t>
                      </a:r>
                      <a:endParaRPr lang="ru-RU" sz="1200" dirty="0">
                        <a:latin typeface="Calibri"/>
                        <a:ea typeface="Times New Roman"/>
                        <a:cs typeface="Times New Roman"/>
                      </a:endParaRPr>
                    </a:p>
                  </a:txBody>
                  <a:tcPr marL="38318" marR="38318" marT="0" marB="0"/>
                </a:tc>
                <a:tc>
                  <a:txBody>
                    <a:bodyPr/>
                    <a:lstStyle/>
                    <a:p>
                      <a:pPr>
                        <a:lnSpc>
                          <a:spcPct val="115000"/>
                        </a:lnSpc>
                        <a:spcAft>
                          <a:spcPts val="1000"/>
                        </a:spcAft>
                      </a:pPr>
                      <a:r>
                        <a:rPr lang="uk-UA" sz="1200" dirty="0">
                          <a:latin typeface="Times New Roman"/>
                          <a:ea typeface="Times New Roman"/>
                          <a:cs typeface="Arial"/>
                        </a:rPr>
                        <a:t>0.0137</a:t>
                      </a:r>
                      <a:endParaRPr lang="ru-RU" sz="1200" dirty="0">
                        <a:latin typeface="Calibri"/>
                        <a:ea typeface="Times New Roman"/>
                        <a:cs typeface="Times New Roman"/>
                      </a:endParaRPr>
                    </a:p>
                  </a:txBody>
                  <a:tcPr marL="38318" marR="38318" marT="0" marB="0"/>
                </a:tc>
              </a:tr>
              <a:tr h="201305">
                <a:tc>
                  <a:txBody>
                    <a:bodyPr/>
                    <a:lstStyle/>
                    <a:p>
                      <a:pPr algn="l">
                        <a:lnSpc>
                          <a:spcPct val="115000"/>
                        </a:lnSpc>
                        <a:spcAft>
                          <a:spcPts val="1000"/>
                        </a:spcAft>
                      </a:pPr>
                      <a:r>
                        <a:rPr lang="uk-UA" sz="1200" dirty="0">
                          <a:latin typeface="Times New Roman"/>
                          <a:ea typeface="Times New Roman"/>
                          <a:cs typeface="Arial"/>
                        </a:rPr>
                        <a:t>1724 </a:t>
                      </a:r>
                      <a:r>
                        <a:rPr lang="uk-UA" sz="1200" dirty="0" err="1">
                          <a:latin typeface="Times New Roman"/>
                          <a:ea typeface="Times New Roman"/>
                          <a:cs typeface="Arial"/>
                        </a:rPr>
                        <a:t>Vladimir</a:t>
                      </a:r>
                      <a:endParaRPr lang="ru-RU" sz="1200" dirty="0">
                        <a:latin typeface="Calibri"/>
                        <a:ea typeface="Times New Roman"/>
                        <a:cs typeface="Times New Roman"/>
                      </a:endParaRPr>
                    </a:p>
                  </a:txBody>
                  <a:tcPr marL="38318" marR="38318" marT="0" marB="0"/>
                </a:tc>
                <a:tc>
                  <a:txBody>
                    <a:bodyPr/>
                    <a:lstStyle/>
                    <a:p>
                      <a:pPr>
                        <a:lnSpc>
                          <a:spcPct val="115000"/>
                        </a:lnSpc>
                        <a:spcAft>
                          <a:spcPts val="1000"/>
                        </a:spcAft>
                      </a:pPr>
                      <a:r>
                        <a:rPr lang="uk-UA" sz="1200" dirty="0">
                          <a:latin typeface="Times New Roman"/>
                          <a:ea typeface="Times New Roman"/>
                          <a:cs typeface="Arial"/>
                        </a:rPr>
                        <a:t>0.0295</a:t>
                      </a:r>
                      <a:endParaRPr lang="ru-RU" sz="1200" dirty="0">
                        <a:latin typeface="Calibri"/>
                        <a:ea typeface="Times New Roman"/>
                        <a:cs typeface="Times New Roman"/>
                      </a:endParaRPr>
                    </a:p>
                  </a:txBody>
                  <a:tcPr marL="38318" marR="38318" marT="0" marB="0"/>
                </a:tc>
              </a:tr>
              <a:tr h="201305">
                <a:tc>
                  <a:txBody>
                    <a:bodyPr/>
                    <a:lstStyle/>
                    <a:p>
                      <a:pPr algn="l">
                        <a:lnSpc>
                          <a:spcPct val="115000"/>
                        </a:lnSpc>
                        <a:spcAft>
                          <a:spcPts val="1000"/>
                        </a:spcAft>
                      </a:pPr>
                      <a:r>
                        <a:rPr lang="uk-UA" sz="1200" dirty="0">
                          <a:latin typeface="Times New Roman"/>
                          <a:ea typeface="Times New Roman"/>
                          <a:cs typeface="Arial"/>
                        </a:rPr>
                        <a:t>895 </a:t>
                      </a:r>
                      <a:r>
                        <a:rPr lang="uk-UA" sz="1200" dirty="0" err="1">
                          <a:latin typeface="Times New Roman"/>
                          <a:ea typeface="Times New Roman"/>
                          <a:cs typeface="Arial"/>
                        </a:rPr>
                        <a:t>Helio</a:t>
                      </a:r>
                      <a:endParaRPr lang="ru-RU" sz="1200" dirty="0">
                        <a:latin typeface="Calibri"/>
                        <a:ea typeface="Times New Roman"/>
                        <a:cs typeface="Times New Roman"/>
                      </a:endParaRPr>
                    </a:p>
                  </a:txBody>
                  <a:tcPr marL="38318" marR="38318" marT="0" marB="0"/>
                </a:tc>
                <a:tc>
                  <a:txBody>
                    <a:bodyPr/>
                    <a:lstStyle/>
                    <a:p>
                      <a:pPr>
                        <a:lnSpc>
                          <a:spcPct val="115000"/>
                        </a:lnSpc>
                        <a:spcAft>
                          <a:spcPts val="1000"/>
                        </a:spcAft>
                      </a:pPr>
                      <a:r>
                        <a:rPr lang="uk-UA" sz="1200" dirty="0">
                          <a:latin typeface="Times New Roman"/>
                          <a:ea typeface="Times New Roman"/>
                          <a:cs typeface="Arial"/>
                        </a:rPr>
                        <a:t>0.04</a:t>
                      </a:r>
                      <a:endParaRPr lang="ru-RU" sz="1200" dirty="0">
                        <a:latin typeface="Calibri"/>
                        <a:ea typeface="Times New Roman"/>
                        <a:cs typeface="Times New Roman"/>
                      </a:endParaRPr>
                    </a:p>
                  </a:txBody>
                  <a:tcPr marL="38318" marR="38318" marT="0" marB="0"/>
                </a:tc>
              </a:tr>
              <a:tr h="201305">
                <a:tc>
                  <a:txBody>
                    <a:bodyPr/>
                    <a:lstStyle/>
                    <a:p>
                      <a:pPr algn="l">
                        <a:lnSpc>
                          <a:spcPct val="115000"/>
                        </a:lnSpc>
                        <a:spcAft>
                          <a:spcPts val="1000"/>
                        </a:spcAft>
                      </a:pPr>
                      <a:r>
                        <a:rPr lang="uk-UA" sz="1200" dirty="0">
                          <a:latin typeface="Times New Roman"/>
                          <a:ea typeface="Times New Roman"/>
                          <a:cs typeface="Arial"/>
                        </a:rPr>
                        <a:t>1655 </a:t>
                      </a:r>
                      <a:r>
                        <a:rPr lang="uk-UA" sz="1200" dirty="0" err="1">
                          <a:latin typeface="Times New Roman"/>
                          <a:ea typeface="Times New Roman"/>
                          <a:cs typeface="Arial"/>
                        </a:rPr>
                        <a:t>Comas</a:t>
                      </a:r>
                      <a:r>
                        <a:rPr lang="uk-UA" sz="1200" dirty="0">
                          <a:latin typeface="Times New Roman"/>
                          <a:ea typeface="Times New Roman"/>
                          <a:cs typeface="Arial"/>
                        </a:rPr>
                        <a:t> </a:t>
                      </a:r>
                      <a:r>
                        <a:rPr lang="uk-UA" sz="1200" dirty="0" err="1">
                          <a:latin typeface="Times New Roman"/>
                          <a:ea typeface="Times New Roman"/>
                          <a:cs typeface="Arial"/>
                        </a:rPr>
                        <a:t>Sola</a:t>
                      </a:r>
                      <a:endParaRPr lang="ru-RU" sz="1200" dirty="0">
                        <a:latin typeface="Calibri"/>
                        <a:ea typeface="Times New Roman"/>
                        <a:cs typeface="Times New Roman"/>
                      </a:endParaRPr>
                    </a:p>
                  </a:txBody>
                  <a:tcPr marL="38318" marR="38318" marT="0" marB="0"/>
                </a:tc>
                <a:tc>
                  <a:txBody>
                    <a:bodyPr/>
                    <a:lstStyle/>
                    <a:p>
                      <a:pPr>
                        <a:lnSpc>
                          <a:spcPct val="115000"/>
                        </a:lnSpc>
                        <a:spcAft>
                          <a:spcPts val="1000"/>
                        </a:spcAft>
                      </a:pPr>
                      <a:r>
                        <a:rPr lang="uk-UA" sz="1200" dirty="0">
                          <a:latin typeface="Times New Roman"/>
                          <a:ea typeface="Times New Roman"/>
                          <a:cs typeface="Arial"/>
                        </a:rPr>
                        <a:t>0.044</a:t>
                      </a:r>
                      <a:endParaRPr lang="ru-RU" sz="1200" dirty="0">
                        <a:latin typeface="Calibri"/>
                        <a:ea typeface="Times New Roman"/>
                        <a:cs typeface="Times New Roman"/>
                      </a:endParaRPr>
                    </a:p>
                  </a:txBody>
                  <a:tcPr marL="38318" marR="38318" marT="0" marB="0"/>
                </a:tc>
              </a:tr>
              <a:tr h="201305">
                <a:tc>
                  <a:txBody>
                    <a:bodyPr/>
                    <a:lstStyle/>
                    <a:p>
                      <a:pPr algn="l">
                        <a:lnSpc>
                          <a:spcPct val="115000"/>
                        </a:lnSpc>
                        <a:spcAft>
                          <a:spcPts val="1000"/>
                        </a:spcAft>
                      </a:pPr>
                      <a:r>
                        <a:rPr lang="uk-UA" sz="1200" dirty="0">
                          <a:latin typeface="Times New Roman"/>
                          <a:ea typeface="Times New Roman"/>
                          <a:cs typeface="Arial"/>
                        </a:rPr>
                        <a:t>59 </a:t>
                      </a:r>
                      <a:r>
                        <a:rPr lang="uk-UA" sz="1200" dirty="0" err="1">
                          <a:latin typeface="Times New Roman"/>
                          <a:ea typeface="Times New Roman"/>
                          <a:cs typeface="Arial"/>
                        </a:rPr>
                        <a:t>Elpis</a:t>
                      </a:r>
                      <a:endParaRPr lang="ru-RU" sz="1200" dirty="0">
                        <a:latin typeface="Calibri"/>
                        <a:ea typeface="Times New Roman"/>
                        <a:cs typeface="Times New Roman"/>
                      </a:endParaRPr>
                    </a:p>
                  </a:txBody>
                  <a:tcPr marL="38318" marR="38318" marT="0" marB="0"/>
                </a:tc>
                <a:tc>
                  <a:txBody>
                    <a:bodyPr/>
                    <a:lstStyle/>
                    <a:p>
                      <a:pPr>
                        <a:lnSpc>
                          <a:spcPct val="115000"/>
                        </a:lnSpc>
                        <a:spcAft>
                          <a:spcPts val="1000"/>
                        </a:spcAft>
                      </a:pPr>
                      <a:r>
                        <a:rPr lang="uk-UA" sz="1200" dirty="0">
                          <a:latin typeface="Times New Roman"/>
                          <a:ea typeface="Times New Roman"/>
                          <a:cs typeface="Arial"/>
                        </a:rPr>
                        <a:t>0.044</a:t>
                      </a:r>
                      <a:endParaRPr lang="ru-RU" sz="1200" dirty="0">
                        <a:latin typeface="Calibri"/>
                        <a:ea typeface="Times New Roman"/>
                        <a:cs typeface="Times New Roman"/>
                      </a:endParaRPr>
                    </a:p>
                  </a:txBody>
                  <a:tcPr marL="38318" marR="38318" marT="0" marB="0"/>
                </a:tc>
              </a:tr>
              <a:tr h="201305">
                <a:tc>
                  <a:txBody>
                    <a:bodyPr/>
                    <a:lstStyle/>
                    <a:p>
                      <a:pPr algn="l">
                        <a:lnSpc>
                          <a:spcPct val="115000"/>
                        </a:lnSpc>
                        <a:spcAft>
                          <a:spcPts val="1000"/>
                        </a:spcAft>
                      </a:pPr>
                      <a:r>
                        <a:rPr lang="uk-UA" sz="1200" dirty="0">
                          <a:latin typeface="Times New Roman"/>
                          <a:ea typeface="Times New Roman"/>
                          <a:cs typeface="Arial"/>
                        </a:rPr>
                        <a:t>142 </a:t>
                      </a:r>
                      <a:r>
                        <a:rPr lang="uk-UA" sz="1200" dirty="0" err="1">
                          <a:latin typeface="Times New Roman"/>
                          <a:ea typeface="Times New Roman"/>
                          <a:cs typeface="Arial"/>
                        </a:rPr>
                        <a:t>Polana</a:t>
                      </a:r>
                      <a:endParaRPr lang="ru-RU" sz="1200" dirty="0">
                        <a:latin typeface="Calibri"/>
                        <a:ea typeface="Times New Roman"/>
                        <a:cs typeface="Times New Roman"/>
                      </a:endParaRPr>
                    </a:p>
                  </a:txBody>
                  <a:tcPr marL="38318" marR="38318" marT="0" marB="0"/>
                </a:tc>
                <a:tc>
                  <a:txBody>
                    <a:bodyPr/>
                    <a:lstStyle/>
                    <a:p>
                      <a:pPr>
                        <a:lnSpc>
                          <a:spcPct val="115000"/>
                        </a:lnSpc>
                        <a:spcAft>
                          <a:spcPts val="1000"/>
                        </a:spcAft>
                      </a:pPr>
                      <a:r>
                        <a:rPr lang="uk-UA" sz="1200" dirty="0">
                          <a:latin typeface="Times New Roman"/>
                          <a:ea typeface="Times New Roman"/>
                          <a:cs typeface="Arial"/>
                        </a:rPr>
                        <a:t>0.0451</a:t>
                      </a:r>
                      <a:endParaRPr lang="ru-RU" sz="1200" dirty="0">
                        <a:latin typeface="Calibri"/>
                        <a:ea typeface="Times New Roman"/>
                        <a:cs typeface="Times New Roman"/>
                      </a:endParaRPr>
                    </a:p>
                  </a:txBody>
                  <a:tcPr marL="38318" marR="38318" marT="0" marB="0"/>
                </a:tc>
              </a:tr>
              <a:tr h="201305">
                <a:tc>
                  <a:txBody>
                    <a:bodyPr/>
                    <a:lstStyle/>
                    <a:p>
                      <a:pPr algn="l">
                        <a:lnSpc>
                          <a:spcPct val="115000"/>
                        </a:lnSpc>
                        <a:spcAft>
                          <a:spcPts val="1000"/>
                        </a:spcAft>
                      </a:pPr>
                      <a:r>
                        <a:rPr lang="uk-UA" sz="1200" dirty="0">
                          <a:latin typeface="Times New Roman"/>
                          <a:ea typeface="Times New Roman"/>
                          <a:cs typeface="Arial"/>
                        </a:rPr>
                        <a:t>1021 </a:t>
                      </a:r>
                      <a:r>
                        <a:rPr lang="uk-UA" sz="1200" dirty="0" err="1">
                          <a:latin typeface="Times New Roman"/>
                          <a:ea typeface="Times New Roman"/>
                          <a:cs typeface="Arial"/>
                        </a:rPr>
                        <a:t>Flammario</a:t>
                      </a:r>
                      <a:endParaRPr lang="ru-RU" sz="1200" dirty="0">
                        <a:latin typeface="Calibri"/>
                        <a:ea typeface="Times New Roman"/>
                        <a:cs typeface="Times New Roman"/>
                      </a:endParaRPr>
                    </a:p>
                  </a:txBody>
                  <a:tcPr marL="38318" marR="38318" marT="0" marB="0"/>
                </a:tc>
                <a:tc>
                  <a:txBody>
                    <a:bodyPr/>
                    <a:lstStyle/>
                    <a:p>
                      <a:pPr>
                        <a:lnSpc>
                          <a:spcPct val="115000"/>
                        </a:lnSpc>
                        <a:spcAft>
                          <a:spcPts val="1000"/>
                        </a:spcAft>
                      </a:pPr>
                      <a:r>
                        <a:rPr lang="uk-UA" sz="1200" dirty="0">
                          <a:latin typeface="Times New Roman"/>
                          <a:ea typeface="Times New Roman"/>
                          <a:cs typeface="Arial"/>
                        </a:rPr>
                        <a:t>0.0458</a:t>
                      </a:r>
                      <a:endParaRPr lang="ru-RU" sz="1200" dirty="0">
                        <a:latin typeface="Calibri"/>
                        <a:ea typeface="Times New Roman"/>
                        <a:cs typeface="Times New Roman"/>
                      </a:endParaRPr>
                    </a:p>
                  </a:txBody>
                  <a:tcPr marL="38318" marR="38318" marT="0" marB="0"/>
                </a:tc>
              </a:tr>
              <a:tr h="201305">
                <a:tc>
                  <a:txBody>
                    <a:bodyPr/>
                    <a:lstStyle/>
                    <a:p>
                      <a:pPr algn="l">
                        <a:lnSpc>
                          <a:spcPct val="115000"/>
                        </a:lnSpc>
                        <a:spcAft>
                          <a:spcPts val="1000"/>
                        </a:spcAft>
                        <a:tabLst>
                          <a:tab pos="335280" algn="l"/>
                        </a:tabLst>
                      </a:pPr>
                      <a:r>
                        <a:rPr lang="uk-UA" sz="1200" dirty="0">
                          <a:latin typeface="Times New Roman"/>
                          <a:ea typeface="Times New Roman"/>
                          <a:cs typeface="Arial"/>
                        </a:rPr>
                        <a:t>541 </a:t>
                      </a:r>
                      <a:r>
                        <a:rPr lang="uk-UA" sz="1200" dirty="0" err="1">
                          <a:latin typeface="Times New Roman"/>
                          <a:ea typeface="Times New Roman"/>
                          <a:cs typeface="Arial"/>
                        </a:rPr>
                        <a:t>Deborah</a:t>
                      </a:r>
                      <a:endParaRPr lang="ru-RU" sz="1200" dirty="0">
                        <a:latin typeface="Calibri"/>
                        <a:ea typeface="Times New Roman"/>
                        <a:cs typeface="Times New Roman"/>
                      </a:endParaRPr>
                    </a:p>
                  </a:txBody>
                  <a:tcPr marL="38318" marR="38318" marT="0" marB="0"/>
                </a:tc>
                <a:tc>
                  <a:txBody>
                    <a:bodyPr/>
                    <a:lstStyle/>
                    <a:p>
                      <a:pPr>
                        <a:lnSpc>
                          <a:spcPct val="115000"/>
                        </a:lnSpc>
                        <a:spcAft>
                          <a:spcPts val="1000"/>
                        </a:spcAft>
                      </a:pPr>
                      <a:r>
                        <a:rPr lang="uk-UA" sz="1200" dirty="0">
                          <a:latin typeface="Times New Roman"/>
                          <a:ea typeface="Times New Roman"/>
                          <a:cs typeface="Arial"/>
                        </a:rPr>
                        <a:t>0.0496</a:t>
                      </a:r>
                      <a:endParaRPr lang="ru-RU" sz="1200" dirty="0">
                        <a:latin typeface="Calibri"/>
                        <a:ea typeface="Times New Roman"/>
                        <a:cs typeface="Times New Roman"/>
                      </a:endParaRPr>
                    </a:p>
                  </a:txBody>
                  <a:tcPr marL="38318" marR="38318" marT="0" marB="0"/>
                </a:tc>
              </a:tr>
              <a:tr h="201305">
                <a:tc>
                  <a:txBody>
                    <a:bodyPr/>
                    <a:lstStyle/>
                    <a:p>
                      <a:pPr algn="l">
                        <a:lnSpc>
                          <a:spcPct val="115000"/>
                        </a:lnSpc>
                        <a:spcAft>
                          <a:spcPts val="1000"/>
                        </a:spcAft>
                      </a:pPr>
                      <a:r>
                        <a:rPr lang="uk-UA" sz="1200" dirty="0">
                          <a:latin typeface="Times New Roman"/>
                          <a:ea typeface="Times New Roman"/>
                          <a:cs typeface="Arial"/>
                        </a:rPr>
                        <a:t>282 </a:t>
                      </a:r>
                      <a:r>
                        <a:rPr lang="uk-UA" sz="1200" dirty="0" err="1">
                          <a:latin typeface="Times New Roman"/>
                          <a:ea typeface="Times New Roman"/>
                          <a:cs typeface="Arial"/>
                        </a:rPr>
                        <a:t>Clorinde</a:t>
                      </a:r>
                      <a:endParaRPr lang="ru-RU" sz="1200" dirty="0">
                        <a:latin typeface="Calibri"/>
                        <a:ea typeface="Times New Roman"/>
                        <a:cs typeface="Times New Roman"/>
                      </a:endParaRPr>
                    </a:p>
                  </a:txBody>
                  <a:tcPr marL="38318" marR="38318" marT="0" marB="0"/>
                </a:tc>
                <a:tc>
                  <a:txBody>
                    <a:bodyPr/>
                    <a:lstStyle/>
                    <a:p>
                      <a:pPr>
                        <a:lnSpc>
                          <a:spcPct val="115000"/>
                        </a:lnSpc>
                        <a:spcAft>
                          <a:spcPts val="1000"/>
                        </a:spcAft>
                      </a:pPr>
                      <a:r>
                        <a:rPr lang="uk-UA" sz="1200" dirty="0">
                          <a:latin typeface="Times New Roman"/>
                          <a:ea typeface="Times New Roman"/>
                          <a:cs typeface="Arial"/>
                        </a:rPr>
                        <a:t>0.0502</a:t>
                      </a:r>
                      <a:endParaRPr lang="ru-RU" sz="1200" dirty="0">
                        <a:latin typeface="Calibri"/>
                        <a:ea typeface="Times New Roman"/>
                        <a:cs typeface="Times New Roman"/>
                      </a:endParaRPr>
                    </a:p>
                  </a:txBody>
                  <a:tcPr marL="38318" marR="38318" marT="0" marB="0"/>
                </a:tc>
              </a:tr>
              <a:tr h="201305">
                <a:tc>
                  <a:txBody>
                    <a:bodyPr/>
                    <a:lstStyle/>
                    <a:p>
                      <a:pPr algn="l">
                        <a:lnSpc>
                          <a:spcPct val="115000"/>
                        </a:lnSpc>
                        <a:spcAft>
                          <a:spcPts val="1000"/>
                        </a:spcAft>
                      </a:pPr>
                      <a:r>
                        <a:rPr lang="uk-UA" sz="1200" dirty="0">
                          <a:latin typeface="Times New Roman"/>
                          <a:ea typeface="Times New Roman"/>
                          <a:cs typeface="Arial"/>
                        </a:rPr>
                        <a:t>555 </a:t>
                      </a:r>
                      <a:r>
                        <a:rPr lang="uk-UA" sz="1200" dirty="0" err="1">
                          <a:latin typeface="Times New Roman"/>
                          <a:ea typeface="Times New Roman"/>
                          <a:cs typeface="Arial"/>
                        </a:rPr>
                        <a:t>Norma</a:t>
                      </a:r>
                      <a:endParaRPr lang="ru-RU" sz="1200" dirty="0">
                        <a:latin typeface="Calibri"/>
                        <a:ea typeface="Times New Roman"/>
                        <a:cs typeface="Times New Roman"/>
                      </a:endParaRPr>
                    </a:p>
                  </a:txBody>
                  <a:tcPr marL="38318" marR="38318" marT="0" marB="0"/>
                </a:tc>
                <a:tc>
                  <a:txBody>
                    <a:bodyPr/>
                    <a:lstStyle/>
                    <a:p>
                      <a:pPr>
                        <a:lnSpc>
                          <a:spcPct val="115000"/>
                        </a:lnSpc>
                        <a:spcAft>
                          <a:spcPts val="1000"/>
                        </a:spcAft>
                      </a:pPr>
                      <a:r>
                        <a:rPr lang="uk-UA" sz="1200" dirty="0">
                          <a:latin typeface="Times New Roman"/>
                          <a:ea typeface="Times New Roman"/>
                          <a:cs typeface="Arial"/>
                        </a:rPr>
                        <a:t>0.0528</a:t>
                      </a:r>
                      <a:endParaRPr lang="ru-RU" sz="1200" dirty="0">
                        <a:latin typeface="Calibri"/>
                        <a:ea typeface="Times New Roman"/>
                        <a:cs typeface="Times New Roman"/>
                      </a:endParaRPr>
                    </a:p>
                  </a:txBody>
                  <a:tcPr marL="38318" marR="38318" marT="0" marB="0"/>
                </a:tc>
              </a:tr>
              <a:tr h="201305">
                <a:tc>
                  <a:txBody>
                    <a:bodyPr/>
                    <a:lstStyle/>
                    <a:p>
                      <a:pPr algn="l">
                        <a:lnSpc>
                          <a:spcPct val="115000"/>
                        </a:lnSpc>
                        <a:spcAft>
                          <a:spcPts val="1000"/>
                        </a:spcAft>
                      </a:pPr>
                      <a:r>
                        <a:rPr lang="uk-UA" sz="1200" dirty="0">
                          <a:latin typeface="Times New Roman"/>
                          <a:ea typeface="Times New Roman"/>
                          <a:cs typeface="Arial"/>
                        </a:rPr>
                        <a:t>4997 </a:t>
                      </a:r>
                      <a:r>
                        <a:rPr lang="uk-UA" sz="1200" dirty="0" err="1">
                          <a:latin typeface="Times New Roman"/>
                          <a:ea typeface="Times New Roman"/>
                          <a:cs typeface="Arial"/>
                        </a:rPr>
                        <a:t>Ksana</a:t>
                      </a:r>
                      <a:endParaRPr lang="ru-RU" sz="1200" dirty="0">
                        <a:latin typeface="Calibri"/>
                        <a:ea typeface="Times New Roman"/>
                        <a:cs typeface="Times New Roman"/>
                      </a:endParaRPr>
                    </a:p>
                  </a:txBody>
                  <a:tcPr marL="38318" marR="38318" marT="0" marB="0"/>
                </a:tc>
                <a:tc>
                  <a:txBody>
                    <a:bodyPr/>
                    <a:lstStyle/>
                    <a:p>
                      <a:pPr>
                        <a:lnSpc>
                          <a:spcPct val="115000"/>
                        </a:lnSpc>
                        <a:spcAft>
                          <a:spcPts val="1000"/>
                        </a:spcAft>
                      </a:pPr>
                      <a:r>
                        <a:rPr lang="uk-UA" sz="1200" dirty="0">
                          <a:latin typeface="Times New Roman"/>
                          <a:ea typeface="Times New Roman"/>
                          <a:cs typeface="Arial"/>
                        </a:rPr>
                        <a:t>0.057</a:t>
                      </a:r>
                      <a:endParaRPr lang="ru-RU" sz="1200" dirty="0">
                        <a:latin typeface="Calibri"/>
                        <a:ea typeface="Times New Roman"/>
                        <a:cs typeface="Times New Roman"/>
                      </a:endParaRPr>
                    </a:p>
                  </a:txBody>
                  <a:tcPr marL="38318" marR="38318" marT="0" marB="0"/>
                </a:tc>
              </a:tr>
              <a:tr h="201305">
                <a:tc>
                  <a:txBody>
                    <a:bodyPr/>
                    <a:lstStyle/>
                    <a:p>
                      <a:pPr algn="l">
                        <a:lnSpc>
                          <a:spcPct val="115000"/>
                        </a:lnSpc>
                        <a:spcAft>
                          <a:spcPts val="1000"/>
                        </a:spcAft>
                      </a:pPr>
                      <a:r>
                        <a:rPr lang="uk-UA" sz="1200" dirty="0">
                          <a:latin typeface="Times New Roman"/>
                          <a:ea typeface="Times New Roman"/>
                          <a:cs typeface="Arial"/>
                        </a:rPr>
                        <a:t>241 </a:t>
                      </a:r>
                      <a:r>
                        <a:rPr lang="uk-UA" sz="1200" dirty="0" err="1">
                          <a:latin typeface="Times New Roman"/>
                          <a:ea typeface="Times New Roman"/>
                          <a:cs typeface="Arial"/>
                        </a:rPr>
                        <a:t>Germania</a:t>
                      </a:r>
                      <a:endParaRPr lang="ru-RU" sz="1200" dirty="0">
                        <a:latin typeface="Calibri"/>
                        <a:ea typeface="Times New Roman"/>
                        <a:cs typeface="Times New Roman"/>
                      </a:endParaRPr>
                    </a:p>
                  </a:txBody>
                  <a:tcPr marL="38318" marR="38318" marT="0" marB="0"/>
                </a:tc>
                <a:tc>
                  <a:txBody>
                    <a:bodyPr/>
                    <a:lstStyle/>
                    <a:p>
                      <a:pPr>
                        <a:lnSpc>
                          <a:spcPct val="115000"/>
                        </a:lnSpc>
                        <a:spcAft>
                          <a:spcPts val="1000"/>
                        </a:spcAft>
                      </a:pPr>
                      <a:r>
                        <a:rPr lang="uk-UA" sz="1200" dirty="0">
                          <a:latin typeface="Times New Roman"/>
                          <a:ea typeface="Times New Roman"/>
                          <a:cs typeface="Arial"/>
                        </a:rPr>
                        <a:t>0.0575</a:t>
                      </a:r>
                      <a:endParaRPr lang="ru-RU" sz="1200" dirty="0">
                        <a:latin typeface="Calibri"/>
                        <a:ea typeface="Times New Roman"/>
                        <a:cs typeface="Times New Roman"/>
                      </a:endParaRPr>
                    </a:p>
                  </a:txBody>
                  <a:tcPr marL="38318" marR="38318" marT="0" marB="0"/>
                </a:tc>
              </a:tr>
              <a:tr h="201305">
                <a:tc>
                  <a:txBody>
                    <a:bodyPr/>
                    <a:lstStyle/>
                    <a:p>
                      <a:pPr algn="l">
                        <a:lnSpc>
                          <a:spcPct val="115000"/>
                        </a:lnSpc>
                        <a:spcAft>
                          <a:spcPts val="1000"/>
                        </a:spcAft>
                      </a:pPr>
                      <a:r>
                        <a:rPr lang="uk-UA" sz="1200" dirty="0">
                          <a:latin typeface="Times New Roman"/>
                          <a:ea typeface="Times New Roman"/>
                          <a:cs typeface="Arial"/>
                        </a:rPr>
                        <a:t>335 </a:t>
                      </a:r>
                      <a:r>
                        <a:rPr lang="uk-UA" sz="1200" dirty="0" err="1">
                          <a:latin typeface="Times New Roman"/>
                          <a:ea typeface="Times New Roman"/>
                          <a:cs typeface="Arial"/>
                        </a:rPr>
                        <a:t>Roberta</a:t>
                      </a:r>
                      <a:endParaRPr lang="ru-RU" sz="1200" dirty="0">
                        <a:latin typeface="Calibri"/>
                        <a:ea typeface="Times New Roman"/>
                        <a:cs typeface="Times New Roman"/>
                      </a:endParaRPr>
                    </a:p>
                  </a:txBody>
                  <a:tcPr marL="38318" marR="38318" marT="0" marB="0"/>
                </a:tc>
                <a:tc>
                  <a:txBody>
                    <a:bodyPr/>
                    <a:lstStyle/>
                    <a:p>
                      <a:pPr>
                        <a:lnSpc>
                          <a:spcPct val="115000"/>
                        </a:lnSpc>
                        <a:spcAft>
                          <a:spcPts val="1000"/>
                        </a:spcAft>
                      </a:pPr>
                      <a:r>
                        <a:rPr lang="uk-UA" sz="1200" dirty="0">
                          <a:latin typeface="Times New Roman"/>
                          <a:ea typeface="Times New Roman"/>
                          <a:cs typeface="Arial"/>
                        </a:rPr>
                        <a:t>0.058</a:t>
                      </a:r>
                      <a:endParaRPr lang="ru-RU" sz="1200" dirty="0">
                        <a:latin typeface="Calibri"/>
                        <a:ea typeface="Times New Roman"/>
                        <a:cs typeface="Times New Roman"/>
                      </a:endParaRPr>
                    </a:p>
                  </a:txBody>
                  <a:tcPr marL="38318" marR="38318" marT="0" marB="0"/>
                </a:tc>
              </a:tr>
              <a:tr h="201305">
                <a:tc>
                  <a:txBody>
                    <a:bodyPr/>
                    <a:lstStyle/>
                    <a:p>
                      <a:pPr algn="l">
                        <a:lnSpc>
                          <a:spcPct val="115000"/>
                        </a:lnSpc>
                        <a:spcAft>
                          <a:spcPts val="1000"/>
                        </a:spcAft>
                      </a:pPr>
                      <a:r>
                        <a:rPr lang="uk-UA" sz="1200" dirty="0">
                          <a:latin typeface="Times New Roman"/>
                          <a:ea typeface="Times New Roman"/>
                          <a:cs typeface="Arial"/>
                        </a:rPr>
                        <a:t>702 </a:t>
                      </a:r>
                      <a:r>
                        <a:rPr lang="uk-UA" sz="1200" dirty="0" err="1">
                          <a:latin typeface="Times New Roman"/>
                          <a:ea typeface="Times New Roman"/>
                          <a:cs typeface="Arial"/>
                        </a:rPr>
                        <a:t>Alauda</a:t>
                      </a:r>
                      <a:endParaRPr lang="ru-RU" sz="1200" dirty="0">
                        <a:latin typeface="Calibri"/>
                        <a:ea typeface="Times New Roman"/>
                        <a:cs typeface="Times New Roman"/>
                      </a:endParaRPr>
                    </a:p>
                  </a:txBody>
                  <a:tcPr marL="38318" marR="38318" marT="0" marB="0"/>
                </a:tc>
                <a:tc>
                  <a:txBody>
                    <a:bodyPr/>
                    <a:lstStyle/>
                    <a:p>
                      <a:pPr>
                        <a:lnSpc>
                          <a:spcPct val="115000"/>
                        </a:lnSpc>
                        <a:spcAft>
                          <a:spcPts val="1000"/>
                        </a:spcAft>
                      </a:pPr>
                      <a:r>
                        <a:rPr lang="uk-UA" sz="1200" dirty="0">
                          <a:latin typeface="Times New Roman"/>
                          <a:ea typeface="Times New Roman"/>
                          <a:cs typeface="Arial"/>
                        </a:rPr>
                        <a:t>0.0587</a:t>
                      </a:r>
                      <a:endParaRPr lang="ru-RU" sz="1200" dirty="0">
                        <a:latin typeface="Calibri"/>
                        <a:ea typeface="Times New Roman"/>
                        <a:cs typeface="Times New Roman"/>
                      </a:endParaRPr>
                    </a:p>
                  </a:txBody>
                  <a:tcPr marL="38318" marR="38318" marT="0" marB="0"/>
                </a:tc>
              </a:tr>
              <a:tr h="201305">
                <a:tc>
                  <a:txBody>
                    <a:bodyPr/>
                    <a:lstStyle/>
                    <a:p>
                      <a:pPr algn="l">
                        <a:lnSpc>
                          <a:spcPct val="115000"/>
                        </a:lnSpc>
                        <a:spcAft>
                          <a:spcPts val="1000"/>
                        </a:spcAft>
                      </a:pPr>
                      <a:r>
                        <a:rPr lang="uk-UA" sz="1200" dirty="0">
                          <a:latin typeface="Times New Roman"/>
                          <a:ea typeface="Times New Roman"/>
                          <a:cs typeface="Arial"/>
                        </a:rPr>
                        <a:t>1474 </a:t>
                      </a:r>
                      <a:r>
                        <a:rPr lang="uk-UA" sz="1200" dirty="0" err="1">
                          <a:latin typeface="Times New Roman"/>
                          <a:ea typeface="Times New Roman"/>
                          <a:cs typeface="Arial"/>
                        </a:rPr>
                        <a:t>Beira</a:t>
                      </a:r>
                      <a:endParaRPr lang="ru-RU" sz="1200" dirty="0">
                        <a:latin typeface="Calibri"/>
                        <a:ea typeface="Times New Roman"/>
                        <a:cs typeface="Times New Roman"/>
                      </a:endParaRPr>
                    </a:p>
                  </a:txBody>
                  <a:tcPr marL="38318" marR="38318" marT="0" marB="0"/>
                </a:tc>
                <a:tc>
                  <a:txBody>
                    <a:bodyPr/>
                    <a:lstStyle/>
                    <a:p>
                      <a:pPr>
                        <a:lnSpc>
                          <a:spcPct val="115000"/>
                        </a:lnSpc>
                        <a:spcAft>
                          <a:spcPts val="1000"/>
                        </a:spcAft>
                        <a:tabLst>
                          <a:tab pos="589280" algn="l"/>
                        </a:tabLst>
                      </a:pPr>
                      <a:r>
                        <a:rPr lang="uk-UA" sz="1200" dirty="0">
                          <a:latin typeface="Times New Roman"/>
                          <a:ea typeface="Times New Roman"/>
                          <a:cs typeface="Arial"/>
                        </a:rPr>
                        <a:t>0.06</a:t>
                      </a:r>
                      <a:endParaRPr lang="ru-RU" sz="1200" dirty="0">
                        <a:latin typeface="Calibri"/>
                        <a:ea typeface="Times New Roman"/>
                        <a:cs typeface="Times New Roman"/>
                      </a:endParaRPr>
                    </a:p>
                  </a:txBody>
                  <a:tcPr marL="38318" marR="38318" marT="0" marB="0"/>
                </a:tc>
              </a:tr>
              <a:tr h="201305">
                <a:tc>
                  <a:txBody>
                    <a:bodyPr/>
                    <a:lstStyle/>
                    <a:p>
                      <a:pPr algn="l">
                        <a:lnSpc>
                          <a:spcPct val="115000"/>
                        </a:lnSpc>
                        <a:spcAft>
                          <a:spcPts val="1000"/>
                        </a:spcAft>
                      </a:pPr>
                      <a:r>
                        <a:rPr lang="uk-UA" sz="1200" dirty="0">
                          <a:latin typeface="Times New Roman"/>
                          <a:ea typeface="Times New Roman"/>
                          <a:cs typeface="Arial"/>
                        </a:rPr>
                        <a:t>431 </a:t>
                      </a:r>
                      <a:r>
                        <a:rPr lang="uk-UA" sz="1200" dirty="0" err="1">
                          <a:latin typeface="Times New Roman"/>
                          <a:ea typeface="Times New Roman"/>
                          <a:cs typeface="Arial"/>
                        </a:rPr>
                        <a:t>Nephele</a:t>
                      </a:r>
                      <a:endParaRPr lang="ru-RU" sz="1200" dirty="0">
                        <a:latin typeface="Calibri"/>
                        <a:ea typeface="Times New Roman"/>
                        <a:cs typeface="Times New Roman"/>
                      </a:endParaRPr>
                    </a:p>
                  </a:txBody>
                  <a:tcPr marL="38318" marR="38318" marT="0" marB="0"/>
                </a:tc>
                <a:tc>
                  <a:txBody>
                    <a:bodyPr/>
                    <a:lstStyle/>
                    <a:p>
                      <a:pPr>
                        <a:lnSpc>
                          <a:spcPct val="115000"/>
                        </a:lnSpc>
                        <a:spcAft>
                          <a:spcPts val="1000"/>
                        </a:spcAft>
                      </a:pPr>
                      <a:r>
                        <a:rPr lang="uk-UA" sz="1200" dirty="0">
                          <a:latin typeface="Times New Roman"/>
                          <a:ea typeface="Times New Roman"/>
                          <a:cs typeface="Arial"/>
                        </a:rPr>
                        <a:t>0.0636</a:t>
                      </a:r>
                      <a:endParaRPr lang="ru-RU" sz="1200" dirty="0">
                        <a:latin typeface="Calibri"/>
                        <a:ea typeface="Times New Roman"/>
                        <a:cs typeface="Times New Roman"/>
                      </a:endParaRPr>
                    </a:p>
                  </a:txBody>
                  <a:tcPr marL="38318" marR="38318" marT="0" marB="0"/>
                </a:tc>
              </a:tr>
              <a:tr h="201305">
                <a:tc>
                  <a:txBody>
                    <a:bodyPr/>
                    <a:lstStyle/>
                    <a:p>
                      <a:pPr algn="l">
                        <a:lnSpc>
                          <a:spcPct val="115000"/>
                        </a:lnSpc>
                        <a:spcAft>
                          <a:spcPts val="1000"/>
                        </a:spcAft>
                      </a:pPr>
                      <a:r>
                        <a:rPr lang="uk-UA" sz="1200" dirty="0">
                          <a:latin typeface="Times New Roman"/>
                          <a:ea typeface="Times New Roman"/>
                          <a:cs typeface="Arial"/>
                        </a:rPr>
                        <a:t>372 </a:t>
                      </a:r>
                      <a:r>
                        <a:rPr lang="uk-UA" sz="1200" dirty="0" err="1">
                          <a:latin typeface="Times New Roman"/>
                          <a:ea typeface="Times New Roman"/>
                          <a:cs typeface="Arial"/>
                        </a:rPr>
                        <a:t>Palma</a:t>
                      </a:r>
                      <a:endParaRPr lang="ru-RU" sz="1200" dirty="0">
                        <a:latin typeface="Calibri"/>
                        <a:ea typeface="Times New Roman"/>
                        <a:cs typeface="Times New Roman"/>
                      </a:endParaRPr>
                    </a:p>
                  </a:txBody>
                  <a:tcPr marL="38318" marR="38318" marT="0" marB="0"/>
                </a:tc>
                <a:tc>
                  <a:txBody>
                    <a:bodyPr/>
                    <a:lstStyle/>
                    <a:p>
                      <a:pPr>
                        <a:lnSpc>
                          <a:spcPct val="115000"/>
                        </a:lnSpc>
                        <a:spcAft>
                          <a:spcPts val="1000"/>
                        </a:spcAft>
                      </a:pPr>
                      <a:r>
                        <a:rPr lang="uk-UA" sz="1200" dirty="0">
                          <a:latin typeface="Times New Roman"/>
                          <a:ea typeface="Times New Roman"/>
                          <a:cs typeface="Arial"/>
                        </a:rPr>
                        <a:t>0.0655</a:t>
                      </a:r>
                      <a:endParaRPr lang="ru-RU" sz="1200" dirty="0">
                        <a:latin typeface="Calibri"/>
                        <a:ea typeface="Times New Roman"/>
                        <a:cs typeface="Times New Roman"/>
                      </a:endParaRPr>
                    </a:p>
                  </a:txBody>
                  <a:tcPr marL="38318" marR="38318" marT="0" marB="0"/>
                </a:tc>
              </a:tr>
              <a:tr h="201305">
                <a:tc>
                  <a:txBody>
                    <a:bodyPr/>
                    <a:lstStyle/>
                    <a:p>
                      <a:pPr algn="l">
                        <a:lnSpc>
                          <a:spcPct val="115000"/>
                        </a:lnSpc>
                        <a:spcAft>
                          <a:spcPts val="1000"/>
                        </a:spcAft>
                      </a:pPr>
                      <a:r>
                        <a:rPr lang="uk-UA" sz="1200" dirty="0">
                          <a:latin typeface="Times New Roman"/>
                          <a:ea typeface="Times New Roman"/>
                          <a:cs typeface="Arial"/>
                        </a:rPr>
                        <a:t>24 </a:t>
                      </a:r>
                      <a:r>
                        <a:rPr lang="uk-UA" sz="1200" dirty="0" err="1">
                          <a:latin typeface="Times New Roman"/>
                          <a:ea typeface="Times New Roman"/>
                          <a:cs typeface="Arial"/>
                        </a:rPr>
                        <a:t>Themis</a:t>
                      </a:r>
                      <a:endParaRPr lang="ru-RU" sz="1200" dirty="0">
                        <a:latin typeface="Calibri"/>
                        <a:ea typeface="Times New Roman"/>
                        <a:cs typeface="Times New Roman"/>
                      </a:endParaRPr>
                    </a:p>
                  </a:txBody>
                  <a:tcPr marL="38318" marR="38318" marT="0" marB="0"/>
                </a:tc>
                <a:tc>
                  <a:txBody>
                    <a:bodyPr/>
                    <a:lstStyle/>
                    <a:p>
                      <a:pPr>
                        <a:lnSpc>
                          <a:spcPct val="115000"/>
                        </a:lnSpc>
                        <a:spcAft>
                          <a:spcPts val="1000"/>
                        </a:spcAft>
                      </a:pPr>
                      <a:r>
                        <a:rPr lang="uk-UA" sz="1200" dirty="0">
                          <a:latin typeface="Times New Roman"/>
                          <a:ea typeface="Times New Roman"/>
                          <a:cs typeface="Arial"/>
                        </a:rPr>
                        <a:t>0.067</a:t>
                      </a:r>
                      <a:endParaRPr lang="ru-RU" sz="1200" dirty="0">
                        <a:latin typeface="Calibri"/>
                        <a:ea typeface="Times New Roman"/>
                        <a:cs typeface="Times New Roman"/>
                      </a:endParaRPr>
                    </a:p>
                  </a:txBody>
                  <a:tcPr marL="38318" marR="38318" marT="0" marB="0"/>
                </a:tc>
              </a:tr>
              <a:tr h="201305">
                <a:tc>
                  <a:txBody>
                    <a:bodyPr/>
                    <a:lstStyle/>
                    <a:p>
                      <a:pPr algn="l">
                        <a:lnSpc>
                          <a:spcPct val="115000"/>
                        </a:lnSpc>
                        <a:spcAft>
                          <a:spcPts val="1000"/>
                        </a:spcAft>
                      </a:pPr>
                      <a:r>
                        <a:rPr lang="uk-UA" sz="1200" dirty="0">
                          <a:latin typeface="Times New Roman"/>
                          <a:ea typeface="Times New Roman"/>
                          <a:cs typeface="Arial"/>
                        </a:rPr>
                        <a:t>85 </a:t>
                      </a:r>
                      <a:r>
                        <a:rPr lang="uk-UA" sz="1200" dirty="0" err="1">
                          <a:latin typeface="Times New Roman"/>
                          <a:ea typeface="Times New Roman"/>
                          <a:cs typeface="Arial"/>
                        </a:rPr>
                        <a:t>Io</a:t>
                      </a:r>
                      <a:endParaRPr lang="ru-RU" sz="1200" dirty="0">
                        <a:latin typeface="Calibri"/>
                        <a:ea typeface="Times New Roman"/>
                        <a:cs typeface="Times New Roman"/>
                      </a:endParaRPr>
                    </a:p>
                  </a:txBody>
                  <a:tcPr marL="38318" marR="38318" marT="0" marB="0"/>
                </a:tc>
                <a:tc>
                  <a:txBody>
                    <a:bodyPr/>
                    <a:lstStyle/>
                    <a:p>
                      <a:pPr>
                        <a:lnSpc>
                          <a:spcPct val="115000"/>
                        </a:lnSpc>
                        <a:spcAft>
                          <a:spcPts val="1000"/>
                        </a:spcAft>
                      </a:pPr>
                      <a:r>
                        <a:rPr lang="uk-UA" sz="1200" dirty="0">
                          <a:latin typeface="Times New Roman"/>
                          <a:ea typeface="Times New Roman"/>
                          <a:cs typeface="Arial"/>
                        </a:rPr>
                        <a:t>0.067</a:t>
                      </a:r>
                      <a:endParaRPr lang="ru-RU" sz="1200" dirty="0">
                        <a:latin typeface="Calibri"/>
                        <a:ea typeface="Times New Roman"/>
                        <a:cs typeface="Times New Roman"/>
                      </a:endParaRPr>
                    </a:p>
                  </a:txBody>
                  <a:tcPr marL="38318" marR="38318" marT="0" marB="0"/>
                </a:tc>
              </a:tr>
              <a:tr h="201305">
                <a:tc>
                  <a:txBody>
                    <a:bodyPr/>
                    <a:lstStyle/>
                    <a:p>
                      <a:pPr algn="l">
                        <a:lnSpc>
                          <a:spcPct val="115000"/>
                        </a:lnSpc>
                        <a:spcAft>
                          <a:spcPts val="1000"/>
                        </a:spcAft>
                        <a:tabLst>
                          <a:tab pos="619760" algn="l"/>
                        </a:tabLst>
                      </a:pPr>
                      <a:r>
                        <a:rPr lang="uk-UA" sz="1200" dirty="0">
                          <a:latin typeface="Times New Roman"/>
                          <a:ea typeface="Times New Roman"/>
                          <a:cs typeface="Arial"/>
                        </a:rPr>
                        <a:t>88 </a:t>
                      </a:r>
                      <a:r>
                        <a:rPr lang="uk-UA" sz="1200" dirty="0" err="1">
                          <a:latin typeface="Times New Roman"/>
                          <a:ea typeface="Times New Roman"/>
                          <a:cs typeface="Arial"/>
                        </a:rPr>
                        <a:t>Thisbe</a:t>
                      </a:r>
                      <a:endParaRPr lang="ru-RU" sz="1200" dirty="0">
                        <a:latin typeface="Calibri"/>
                        <a:ea typeface="Times New Roman"/>
                        <a:cs typeface="Times New Roman"/>
                      </a:endParaRPr>
                    </a:p>
                  </a:txBody>
                  <a:tcPr marL="38318" marR="38318" marT="0" marB="0"/>
                </a:tc>
                <a:tc>
                  <a:txBody>
                    <a:bodyPr/>
                    <a:lstStyle/>
                    <a:p>
                      <a:pPr>
                        <a:lnSpc>
                          <a:spcPct val="115000"/>
                        </a:lnSpc>
                        <a:spcAft>
                          <a:spcPts val="1000"/>
                        </a:spcAft>
                      </a:pPr>
                      <a:r>
                        <a:rPr lang="uk-UA" sz="1200" dirty="0">
                          <a:latin typeface="Times New Roman"/>
                          <a:ea typeface="Times New Roman"/>
                          <a:cs typeface="Arial"/>
                        </a:rPr>
                        <a:t>0.067</a:t>
                      </a:r>
                      <a:endParaRPr lang="ru-RU" sz="1200" dirty="0">
                        <a:latin typeface="Calibri"/>
                        <a:ea typeface="Times New Roman"/>
                        <a:cs typeface="Times New Roman"/>
                      </a:endParaRPr>
                    </a:p>
                  </a:txBody>
                  <a:tcPr marL="38318" marR="38318" marT="0" marB="0"/>
                </a:tc>
              </a:tr>
              <a:tr h="201305">
                <a:tc>
                  <a:txBody>
                    <a:bodyPr/>
                    <a:lstStyle/>
                    <a:p>
                      <a:pPr algn="l">
                        <a:lnSpc>
                          <a:spcPct val="115000"/>
                        </a:lnSpc>
                        <a:spcAft>
                          <a:spcPts val="1000"/>
                        </a:spcAft>
                      </a:pPr>
                      <a:r>
                        <a:rPr lang="uk-UA" sz="1200" dirty="0">
                          <a:latin typeface="Times New Roman"/>
                          <a:ea typeface="Times New Roman"/>
                          <a:cs typeface="Arial"/>
                        </a:rPr>
                        <a:t>560 </a:t>
                      </a:r>
                      <a:r>
                        <a:rPr lang="uk-UA" sz="1200" dirty="0" err="1">
                          <a:latin typeface="Times New Roman"/>
                          <a:ea typeface="Times New Roman"/>
                          <a:cs typeface="Arial"/>
                        </a:rPr>
                        <a:t>Delila</a:t>
                      </a:r>
                      <a:endParaRPr lang="ru-RU" sz="1200" dirty="0">
                        <a:latin typeface="Calibri"/>
                        <a:ea typeface="Times New Roman"/>
                        <a:cs typeface="Times New Roman"/>
                      </a:endParaRPr>
                    </a:p>
                  </a:txBody>
                  <a:tcPr marL="38318" marR="38318" marT="0" marB="0"/>
                </a:tc>
                <a:tc>
                  <a:txBody>
                    <a:bodyPr/>
                    <a:lstStyle/>
                    <a:p>
                      <a:pPr>
                        <a:lnSpc>
                          <a:spcPct val="115000"/>
                        </a:lnSpc>
                        <a:spcAft>
                          <a:spcPts val="1000"/>
                        </a:spcAft>
                        <a:tabLst>
                          <a:tab pos="660400" algn="l"/>
                        </a:tabLst>
                      </a:pPr>
                      <a:r>
                        <a:rPr lang="uk-UA" sz="1200" dirty="0">
                          <a:latin typeface="Times New Roman"/>
                          <a:ea typeface="Times New Roman"/>
                          <a:cs typeface="Arial"/>
                        </a:rPr>
                        <a:t>0.0733</a:t>
                      </a:r>
                      <a:endParaRPr lang="ru-RU" sz="1200" dirty="0">
                        <a:latin typeface="Calibri"/>
                        <a:ea typeface="Times New Roman"/>
                        <a:cs typeface="Times New Roman"/>
                      </a:endParaRPr>
                    </a:p>
                  </a:txBody>
                  <a:tcPr marL="38318" marR="38318" marT="0" marB="0"/>
                </a:tc>
              </a:tr>
              <a:tr h="201305">
                <a:tc>
                  <a:txBody>
                    <a:bodyPr/>
                    <a:lstStyle/>
                    <a:p>
                      <a:pPr algn="l">
                        <a:lnSpc>
                          <a:spcPct val="115000"/>
                        </a:lnSpc>
                        <a:spcAft>
                          <a:spcPts val="1000"/>
                        </a:spcAft>
                      </a:pPr>
                      <a:r>
                        <a:rPr lang="uk-UA" sz="1200" dirty="0">
                          <a:latin typeface="Times New Roman"/>
                          <a:ea typeface="Times New Roman"/>
                          <a:cs typeface="Arial"/>
                        </a:rPr>
                        <a:t>704 </a:t>
                      </a:r>
                      <a:r>
                        <a:rPr lang="uk-UA" sz="1200" dirty="0" err="1">
                          <a:latin typeface="Times New Roman"/>
                          <a:ea typeface="Times New Roman"/>
                          <a:cs typeface="Arial"/>
                        </a:rPr>
                        <a:t>Interamnia</a:t>
                      </a:r>
                      <a:endParaRPr lang="ru-RU" sz="1200" dirty="0">
                        <a:latin typeface="Calibri"/>
                        <a:ea typeface="Times New Roman"/>
                        <a:cs typeface="Times New Roman"/>
                      </a:endParaRPr>
                    </a:p>
                  </a:txBody>
                  <a:tcPr marL="38318" marR="38318" marT="0" marB="0"/>
                </a:tc>
                <a:tc>
                  <a:txBody>
                    <a:bodyPr/>
                    <a:lstStyle/>
                    <a:p>
                      <a:pPr>
                        <a:lnSpc>
                          <a:spcPct val="115000"/>
                        </a:lnSpc>
                        <a:spcAft>
                          <a:spcPts val="1000"/>
                        </a:spcAft>
                      </a:pPr>
                      <a:r>
                        <a:rPr lang="uk-UA" sz="1200" dirty="0">
                          <a:latin typeface="Times New Roman"/>
                          <a:ea typeface="Times New Roman"/>
                          <a:cs typeface="Arial"/>
                        </a:rPr>
                        <a:t>0.0742</a:t>
                      </a:r>
                      <a:endParaRPr lang="ru-RU" sz="1200" dirty="0">
                        <a:latin typeface="Calibri"/>
                        <a:ea typeface="Times New Roman"/>
                        <a:cs typeface="Times New Roman"/>
                      </a:endParaRPr>
                    </a:p>
                  </a:txBody>
                  <a:tcPr marL="38318" marR="38318" marT="0" marB="0"/>
                </a:tc>
              </a:tr>
              <a:tr h="201305">
                <a:tc>
                  <a:txBody>
                    <a:bodyPr/>
                    <a:lstStyle/>
                    <a:p>
                      <a:pPr algn="l">
                        <a:lnSpc>
                          <a:spcPct val="115000"/>
                        </a:lnSpc>
                        <a:spcAft>
                          <a:spcPts val="1000"/>
                        </a:spcAft>
                      </a:pPr>
                      <a:r>
                        <a:rPr lang="uk-UA" sz="1200" dirty="0">
                          <a:latin typeface="Times New Roman"/>
                          <a:ea typeface="Times New Roman"/>
                          <a:cs typeface="Arial"/>
                        </a:rPr>
                        <a:t>47 </a:t>
                      </a:r>
                      <a:r>
                        <a:rPr lang="uk-UA" sz="1200" dirty="0" err="1">
                          <a:latin typeface="Times New Roman"/>
                          <a:ea typeface="Times New Roman"/>
                          <a:cs typeface="Arial"/>
                        </a:rPr>
                        <a:t>Aglaja</a:t>
                      </a:r>
                      <a:endParaRPr lang="ru-RU" sz="1200" dirty="0">
                        <a:latin typeface="Calibri"/>
                        <a:ea typeface="Times New Roman"/>
                        <a:cs typeface="Times New Roman"/>
                      </a:endParaRPr>
                    </a:p>
                  </a:txBody>
                  <a:tcPr marL="38318" marR="38318" marT="0" marB="0"/>
                </a:tc>
                <a:tc>
                  <a:txBody>
                    <a:bodyPr/>
                    <a:lstStyle/>
                    <a:p>
                      <a:pPr>
                        <a:lnSpc>
                          <a:spcPct val="115000"/>
                        </a:lnSpc>
                        <a:spcAft>
                          <a:spcPts val="1000"/>
                        </a:spcAft>
                      </a:pPr>
                      <a:r>
                        <a:rPr lang="uk-UA" sz="1200" dirty="0">
                          <a:latin typeface="Times New Roman"/>
                          <a:ea typeface="Times New Roman"/>
                          <a:cs typeface="Arial"/>
                        </a:rPr>
                        <a:t>0.08</a:t>
                      </a:r>
                      <a:endParaRPr lang="ru-RU" sz="1200" dirty="0">
                        <a:latin typeface="Calibri"/>
                        <a:ea typeface="Times New Roman"/>
                        <a:cs typeface="Times New Roman"/>
                      </a:endParaRPr>
                    </a:p>
                  </a:txBody>
                  <a:tcPr marL="38318" marR="38318" marT="0" marB="0"/>
                </a:tc>
              </a:tr>
              <a:tr h="201305">
                <a:tc>
                  <a:txBody>
                    <a:bodyPr/>
                    <a:lstStyle/>
                    <a:p>
                      <a:pPr algn="l">
                        <a:lnSpc>
                          <a:spcPct val="115000"/>
                        </a:lnSpc>
                        <a:spcAft>
                          <a:spcPts val="1000"/>
                        </a:spcAft>
                      </a:pPr>
                      <a:r>
                        <a:rPr lang="uk-UA" sz="1200" dirty="0">
                          <a:latin typeface="Times New Roman"/>
                          <a:ea typeface="Times New Roman"/>
                          <a:cs typeface="Arial"/>
                        </a:rPr>
                        <a:t>213 </a:t>
                      </a:r>
                      <a:r>
                        <a:rPr lang="uk-UA" sz="1200" dirty="0" err="1">
                          <a:latin typeface="Times New Roman"/>
                          <a:ea typeface="Times New Roman"/>
                          <a:cs typeface="Arial"/>
                        </a:rPr>
                        <a:t>Lilaea</a:t>
                      </a:r>
                      <a:endParaRPr lang="ru-RU" sz="1200" dirty="0">
                        <a:latin typeface="Calibri"/>
                        <a:ea typeface="Times New Roman"/>
                        <a:cs typeface="Times New Roman"/>
                      </a:endParaRPr>
                    </a:p>
                  </a:txBody>
                  <a:tcPr marL="38318" marR="38318" marT="0" marB="0"/>
                </a:tc>
                <a:tc>
                  <a:txBody>
                    <a:bodyPr/>
                    <a:lstStyle/>
                    <a:p>
                      <a:pPr>
                        <a:lnSpc>
                          <a:spcPct val="115000"/>
                        </a:lnSpc>
                        <a:spcAft>
                          <a:spcPts val="1000"/>
                        </a:spcAft>
                      </a:pPr>
                      <a:r>
                        <a:rPr lang="uk-UA" sz="1200" dirty="0">
                          <a:latin typeface="Times New Roman"/>
                          <a:ea typeface="Times New Roman"/>
                          <a:cs typeface="Arial"/>
                        </a:rPr>
                        <a:t>0.0897</a:t>
                      </a:r>
                      <a:endParaRPr lang="ru-RU" sz="1200" dirty="0">
                        <a:latin typeface="Calibri"/>
                        <a:ea typeface="Times New Roman"/>
                        <a:cs typeface="Times New Roman"/>
                      </a:endParaRPr>
                    </a:p>
                  </a:txBody>
                  <a:tcPr marL="38318" marR="38318" marT="0" marB="0"/>
                </a:tc>
              </a:tr>
              <a:tr h="201305">
                <a:tc>
                  <a:txBody>
                    <a:bodyPr/>
                    <a:lstStyle/>
                    <a:p>
                      <a:pPr algn="l">
                        <a:lnSpc>
                          <a:spcPct val="115000"/>
                        </a:lnSpc>
                        <a:spcAft>
                          <a:spcPts val="1000"/>
                        </a:spcAft>
                      </a:pPr>
                      <a:r>
                        <a:rPr lang="uk-UA" sz="1200" dirty="0">
                          <a:latin typeface="Times New Roman"/>
                          <a:ea typeface="Times New Roman"/>
                          <a:cs typeface="Arial"/>
                        </a:rPr>
                        <a:t>383 </a:t>
                      </a:r>
                      <a:r>
                        <a:rPr lang="uk-UA" sz="1200" dirty="0" err="1">
                          <a:latin typeface="Times New Roman"/>
                          <a:ea typeface="Times New Roman"/>
                          <a:cs typeface="Arial"/>
                        </a:rPr>
                        <a:t>Janina</a:t>
                      </a:r>
                      <a:endParaRPr lang="ru-RU" sz="1200" dirty="0">
                        <a:latin typeface="Calibri"/>
                        <a:ea typeface="Times New Roman"/>
                        <a:cs typeface="Times New Roman"/>
                      </a:endParaRPr>
                    </a:p>
                  </a:txBody>
                  <a:tcPr marL="38318" marR="38318" marT="0" marB="0"/>
                </a:tc>
                <a:tc>
                  <a:txBody>
                    <a:bodyPr/>
                    <a:lstStyle/>
                    <a:p>
                      <a:pPr>
                        <a:lnSpc>
                          <a:spcPct val="115000"/>
                        </a:lnSpc>
                        <a:spcAft>
                          <a:spcPts val="1000"/>
                        </a:spcAft>
                      </a:pPr>
                      <a:r>
                        <a:rPr lang="uk-UA" sz="1200" dirty="0">
                          <a:latin typeface="Times New Roman"/>
                          <a:ea typeface="Times New Roman"/>
                          <a:cs typeface="Arial"/>
                        </a:rPr>
                        <a:t>0.0926</a:t>
                      </a:r>
                      <a:endParaRPr lang="ru-RU" sz="1200" dirty="0">
                        <a:latin typeface="Calibri"/>
                        <a:ea typeface="Times New Roman"/>
                        <a:cs typeface="Times New Roman"/>
                      </a:endParaRPr>
                    </a:p>
                  </a:txBody>
                  <a:tcPr marL="38318" marR="38318" marT="0" marB="0"/>
                </a:tc>
              </a:tr>
              <a:tr h="201305">
                <a:tc>
                  <a:txBody>
                    <a:bodyPr/>
                    <a:lstStyle/>
                    <a:p>
                      <a:pPr algn="l">
                        <a:lnSpc>
                          <a:spcPct val="115000"/>
                        </a:lnSpc>
                        <a:spcAft>
                          <a:spcPts val="1000"/>
                        </a:spcAft>
                      </a:pPr>
                      <a:r>
                        <a:rPr lang="uk-UA" sz="1200" dirty="0">
                          <a:latin typeface="Times New Roman"/>
                          <a:ea typeface="Times New Roman"/>
                          <a:cs typeface="Arial"/>
                        </a:rPr>
                        <a:t>767 </a:t>
                      </a:r>
                      <a:r>
                        <a:rPr lang="uk-UA" sz="1200" dirty="0" err="1">
                          <a:latin typeface="Times New Roman"/>
                          <a:ea typeface="Times New Roman"/>
                          <a:cs typeface="Arial"/>
                        </a:rPr>
                        <a:t>Bondia</a:t>
                      </a:r>
                      <a:endParaRPr lang="ru-RU" sz="1200" dirty="0">
                        <a:latin typeface="Calibri"/>
                        <a:ea typeface="Times New Roman"/>
                        <a:cs typeface="Times New Roman"/>
                      </a:endParaRPr>
                    </a:p>
                  </a:txBody>
                  <a:tcPr marL="38318" marR="38318" marT="0" marB="0"/>
                </a:tc>
                <a:tc>
                  <a:txBody>
                    <a:bodyPr/>
                    <a:lstStyle/>
                    <a:p>
                      <a:pPr>
                        <a:lnSpc>
                          <a:spcPct val="115000"/>
                        </a:lnSpc>
                        <a:spcAft>
                          <a:spcPts val="1000"/>
                        </a:spcAft>
                        <a:tabLst>
                          <a:tab pos="568960" algn="l"/>
                        </a:tabLst>
                      </a:pPr>
                      <a:r>
                        <a:rPr lang="uk-UA" sz="1200" dirty="0">
                          <a:latin typeface="Times New Roman"/>
                          <a:ea typeface="Times New Roman"/>
                          <a:cs typeface="Arial"/>
                        </a:rPr>
                        <a:t>0.1024</a:t>
                      </a:r>
                      <a:endParaRPr lang="ru-RU" sz="1200" dirty="0">
                        <a:latin typeface="Calibri"/>
                        <a:ea typeface="Times New Roman"/>
                        <a:cs typeface="Times New Roman"/>
                      </a:endParaRPr>
                    </a:p>
                  </a:txBody>
                  <a:tcPr marL="38318" marR="38318" marT="0" marB="0"/>
                </a:tc>
              </a:tr>
              <a:tr h="201305">
                <a:tc>
                  <a:txBody>
                    <a:bodyPr/>
                    <a:lstStyle/>
                    <a:p>
                      <a:pPr algn="l">
                        <a:lnSpc>
                          <a:spcPct val="115000"/>
                        </a:lnSpc>
                        <a:spcAft>
                          <a:spcPts val="1000"/>
                        </a:spcAft>
                      </a:pPr>
                      <a:r>
                        <a:rPr lang="uk-UA" sz="1200" dirty="0">
                          <a:latin typeface="Times New Roman"/>
                          <a:ea typeface="Times New Roman"/>
                          <a:cs typeface="Arial"/>
                        </a:rPr>
                        <a:t>3200 </a:t>
                      </a:r>
                      <a:r>
                        <a:rPr lang="uk-UA" sz="1200" dirty="0" err="1">
                          <a:latin typeface="Times New Roman"/>
                          <a:ea typeface="Times New Roman"/>
                          <a:cs typeface="Arial"/>
                        </a:rPr>
                        <a:t>Phaethon</a:t>
                      </a:r>
                      <a:endParaRPr lang="ru-RU" sz="1200" dirty="0">
                        <a:latin typeface="Calibri"/>
                        <a:ea typeface="Times New Roman"/>
                        <a:cs typeface="Times New Roman"/>
                      </a:endParaRPr>
                    </a:p>
                  </a:txBody>
                  <a:tcPr marL="38318" marR="38318" marT="0" marB="0"/>
                </a:tc>
                <a:tc>
                  <a:txBody>
                    <a:bodyPr/>
                    <a:lstStyle/>
                    <a:p>
                      <a:pPr>
                        <a:lnSpc>
                          <a:spcPct val="115000"/>
                        </a:lnSpc>
                        <a:spcAft>
                          <a:spcPts val="1000"/>
                        </a:spcAft>
                      </a:pPr>
                      <a:r>
                        <a:rPr lang="uk-UA" sz="1200" dirty="0">
                          <a:latin typeface="Times New Roman"/>
                          <a:ea typeface="Times New Roman"/>
                          <a:cs typeface="Arial"/>
                        </a:rPr>
                        <a:t>0.1066</a:t>
                      </a:r>
                      <a:endParaRPr lang="ru-RU" sz="1200" dirty="0">
                        <a:latin typeface="Calibri"/>
                        <a:ea typeface="Times New Roman"/>
                        <a:cs typeface="Times New Roman"/>
                      </a:endParaRPr>
                    </a:p>
                  </a:txBody>
                  <a:tcPr marL="38318" marR="38318" marT="0" marB="0"/>
                </a:tc>
              </a:tr>
              <a:tr h="201305">
                <a:tc>
                  <a:txBody>
                    <a:bodyPr/>
                    <a:lstStyle/>
                    <a:p>
                      <a:pPr algn="l">
                        <a:lnSpc>
                          <a:spcPct val="115000"/>
                        </a:lnSpc>
                        <a:spcAft>
                          <a:spcPts val="1000"/>
                        </a:spcAft>
                      </a:pPr>
                      <a:r>
                        <a:rPr lang="uk-UA" sz="1200" dirty="0">
                          <a:latin typeface="Times New Roman"/>
                          <a:ea typeface="Times New Roman"/>
                          <a:cs typeface="Arial"/>
                        </a:rPr>
                        <a:t>531 </a:t>
                      </a:r>
                      <a:r>
                        <a:rPr lang="uk-UA" sz="1200" dirty="0" err="1">
                          <a:latin typeface="Times New Roman"/>
                          <a:ea typeface="Times New Roman"/>
                          <a:cs typeface="Arial"/>
                        </a:rPr>
                        <a:t>Zerlina</a:t>
                      </a:r>
                      <a:endParaRPr lang="ru-RU" sz="1200" dirty="0">
                        <a:latin typeface="Calibri"/>
                        <a:ea typeface="Times New Roman"/>
                        <a:cs typeface="Times New Roman"/>
                      </a:endParaRPr>
                    </a:p>
                  </a:txBody>
                  <a:tcPr marL="38318" marR="38318" marT="0" marB="0"/>
                </a:tc>
                <a:tc>
                  <a:txBody>
                    <a:bodyPr/>
                    <a:lstStyle/>
                    <a:p>
                      <a:pPr>
                        <a:lnSpc>
                          <a:spcPct val="115000"/>
                        </a:lnSpc>
                        <a:spcAft>
                          <a:spcPts val="1000"/>
                        </a:spcAft>
                      </a:pPr>
                      <a:r>
                        <a:rPr lang="uk-UA" sz="1200" dirty="0">
                          <a:latin typeface="Times New Roman"/>
                          <a:ea typeface="Times New Roman"/>
                          <a:cs typeface="Arial"/>
                        </a:rPr>
                        <a:t>0.14</a:t>
                      </a:r>
                      <a:endParaRPr lang="ru-RU" sz="1200" dirty="0">
                        <a:latin typeface="Calibri"/>
                        <a:ea typeface="Times New Roman"/>
                        <a:cs typeface="Times New Roman"/>
                      </a:endParaRPr>
                    </a:p>
                  </a:txBody>
                  <a:tcPr marL="38318" marR="38318" marT="0" marB="0"/>
                </a:tc>
              </a:tr>
              <a:tr h="188603">
                <a:tc>
                  <a:txBody>
                    <a:bodyPr/>
                    <a:lstStyle/>
                    <a:p>
                      <a:pPr algn="l">
                        <a:lnSpc>
                          <a:spcPct val="115000"/>
                        </a:lnSpc>
                        <a:spcAft>
                          <a:spcPts val="1000"/>
                        </a:spcAft>
                      </a:pPr>
                      <a:r>
                        <a:rPr lang="uk-UA" sz="1200" dirty="0">
                          <a:latin typeface="Times New Roman"/>
                          <a:ea typeface="Times New Roman"/>
                          <a:cs typeface="Arial"/>
                        </a:rPr>
                        <a:t>2 </a:t>
                      </a:r>
                      <a:r>
                        <a:rPr lang="uk-UA" sz="1200" dirty="0" err="1">
                          <a:latin typeface="Times New Roman"/>
                          <a:ea typeface="Times New Roman"/>
                          <a:cs typeface="Arial"/>
                        </a:rPr>
                        <a:t>Pallas</a:t>
                      </a:r>
                      <a:endParaRPr lang="ru-RU" sz="1200" dirty="0">
                        <a:latin typeface="Calibri"/>
                        <a:ea typeface="Times New Roman"/>
                        <a:cs typeface="Times New Roman"/>
                      </a:endParaRPr>
                    </a:p>
                  </a:txBody>
                  <a:tcPr marL="38318" marR="38318" marT="0" marB="0"/>
                </a:tc>
                <a:tc>
                  <a:txBody>
                    <a:bodyPr/>
                    <a:lstStyle/>
                    <a:p>
                      <a:pPr>
                        <a:lnSpc>
                          <a:spcPct val="115000"/>
                        </a:lnSpc>
                        <a:spcAft>
                          <a:spcPts val="1000"/>
                        </a:spcAft>
                      </a:pPr>
                      <a:r>
                        <a:rPr lang="uk-UA" sz="1200" dirty="0">
                          <a:latin typeface="Times New Roman"/>
                          <a:ea typeface="Times New Roman"/>
                          <a:cs typeface="Arial"/>
                        </a:rPr>
                        <a:t>0.159</a:t>
                      </a:r>
                      <a:endParaRPr lang="ru-RU" sz="1200" dirty="0">
                        <a:latin typeface="Calibri"/>
                        <a:ea typeface="Times New Roman"/>
                        <a:cs typeface="Times New Roman"/>
                      </a:endParaRPr>
                    </a:p>
                  </a:txBody>
                  <a:tcPr marL="38318" marR="38318" marT="0" marB="0"/>
                </a:tc>
              </a:tr>
            </a:tbl>
          </a:graphicData>
        </a:graphic>
      </p:graphicFrame>
      <p:graphicFrame>
        <p:nvGraphicFramePr>
          <p:cNvPr id="6" name="Диаграмма 5"/>
          <p:cNvGraphicFramePr/>
          <p:nvPr/>
        </p:nvGraphicFramePr>
        <p:xfrm>
          <a:off x="3571836" y="1500174"/>
          <a:ext cx="5572164" cy="47148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642942"/>
          </a:xfrm>
        </p:spPr>
        <p:txBody>
          <a:bodyPr>
            <a:noAutofit/>
          </a:bodyPr>
          <a:lstStyle/>
          <a:p>
            <a:r>
              <a:rPr lang="uk-UA" sz="4000" dirty="0" smtClean="0"/>
              <a:t>Ефект </a:t>
            </a:r>
            <a:r>
              <a:rPr lang="uk-UA" sz="4000" dirty="0" err="1" smtClean="0"/>
              <a:t>Ярковського</a:t>
            </a:r>
            <a:r>
              <a:rPr lang="uk-UA" sz="4000" dirty="0" smtClean="0"/>
              <a:t> </a:t>
            </a:r>
            <a:endParaRPr lang="uk-UA" sz="4000" dirty="0"/>
          </a:p>
        </p:txBody>
      </p:sp>
      <p:pic>
        <p:nvPicPr>
          <p:cNvPr id="33794" name="Picture 2"/>
          <p:cNvPicPr>
            <a:picLocks noChangeAspect="1" noChangeArrowheads="1"/>
          </p:cNvPicPr>
          <p:nvPr/>
        </p:nvPicPr>
        <p:blipFill>
          <a:blip r:embed="rId2"/>
          <a:srcRect/>
          <a:stretch>
            <a:fillRect/>
          </a:stretch>
        </p:blipFill>
        <p:spPr bwMode="auto">
          <a:xfrm>
            <a:off x="357158" y="1428736"/>
            <a:ext cx="8429684" cy="3995482"/>
          </a:xfrm>
          <a:prstGeom prst="rect">
            <a:avLst/>
          </a:prstGeom>
          <a:noFill/>
          <a:ln w="9525">
            <a:noFill/>
            <a:miter lim="800000"/>
            <a:headEnd/>
            <a:tailEnd/>
          </a:ln>
          <a:effectLst/>
        </p:spPr>
      </p:pic>
      <p:sp>
        <p:nvSpPr>
          <p:cNvPr id="4" name="TextBox 3"/>
          <p:cNvSpPr txBox="1"/>
          <p:nvPr/>
        </p:nvSpPr>
        <p:spPr>
          <a:xfrm>
            <a:off x="928662" y="1000108"/>
            <a:ext cx="3500462" cy="523220"/>
          </a:xfrm>
          <a:prstGeom prst="rect">
            <a:avLst/>
          </a:prstGeom>
          <a:noFill/>
        </p:spPr>
        <p:txBody>
          <a:bodyPr wrap="square" rtlCol="0">
            <a:spAutoFit/>
          </a:bodyPr>
          <a:lstStyle/>
          <a:p>
            <a:r>
              <a:rPr lang="uk-UA" sz="2800" dirty="0" smtClean="0"/>
              <a:t>Добовий ефект</a:t>
            </a:r>
            <a:endParaRPr lang="uk-UA" sz="2800" dirty="0"/>
          </a:p>
        </p:txBody>
      </p:sp>
      <p:sp>
        <p:nvSpPr>
          <p:cNvPr id="5" name="TextBox 4"/>
          <p:cNvSpPr txBox="1"/>
          <p:nvPr/>
        </p:nvSpPr>
        <p:spPr>
          <a:xfrm>
            <a:off x="5000628" y="1000108"/>
            <a:ext cx="3286148" cy="523220"/>
          </a:xfrm>
          <a:prstGeom prst="rect">
            <a:avLst/>
          </a:prstGeom>
          <a:noFill/>
        </p:spPr>
        <p:txBody>
          <a:bodyPr wrap="square" rtlCol="0">
            <a:spAutoFit/>
          </a:bodyPr>
          <a:lstStyle/>
          <a:p>
            <a:r>
              <a:rPr lang="uk-UA" sz="2800" dirty="0" smtClean="0"/>
              <a:t>Сезонний ефект</a:t>
            </a:r>
            <a:endParaRPr lang="uk-UA"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a:bodyPr>
          <a:lstStyle/>
          <a:p>
            <a:r>
              <a:rPr lang="uk-UA" sz="3200" dirty="0" smtClean="0"/>
              <a:t>Розрахунок сезонного </a:t>
            </a:r>
            <a:r>
              <a:rPr lang="uk-UA" sz="3200" dirty="0" smtClean="0"/>
              <a:t>ефекту </a:t>
            </a:r>
            <a:r>
              <a:rPr lang="uk-UA" sz="3200" dirty="0" err="1" smtClean="0"/>
              <a:t>Ярковського</a:t>
            </a:r>
            <a:r>
              <a:rPr lang="uk-UA" sz="3200" dirty="0" smtClean="0"/>
              <a:t>.</a:t>
            </a:r>
            <a:endParaRPr lang="uk-UA" sz="32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sp>
        <p:nvSpPr>
          <p:cNvPr id="1027" name="Rectangle 3"/>
          <p:cNvSpPr>
            <a:spLocks noChangeArrowheads="1"/>
          </p:cNvSpPr>
          <p:nvPr/>
        </p:nvSpPr>
        <p:spPr bwMode="auto">
          <a:xfrm>
            <a:off x="0" y="333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pic>
        <p:nvPicPr>
          <p:cNvPr id="1037" name="Picture 1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00430" y="857232"/>
            <a:ext cx="1285884" cy="685804"/>
          </a:xfrm>
          <a:prstGeom prst="rect">
            <a:avLst/>
          </a:prstGeom>
          <a:noFill/>
        </p:spPr>
      </p:pic>
      <p:sp>
        <p:nvSpPr>
          <p:cNvPr id="1039" name="Rectangle 15"/>
          <p:cNvSpPr>
            <a:spLocks noChangeArrowheads="1"/>
          </p:cNvSpPr>
          <p:nvPr/>
        </p:nvSpPr>
        <p:spPr bwMode="auto">
          <a:xfrm>
            <a:off x="0" y="685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Box 14"/>
          <p:cNvSpPr txBox="1"/>
          <p:nvPr/>
        </p:nvSpPr>
        <p:spPr>
          <a:xfrm>
            <a:off x="285720" y="1500174"/>
            <a:ext cx="8501122" cy="923330"/>
          </a:xfrm>
          <a:prstGeom prst="rect">
            <a:avLst/>
          </a:prstGeom>
          <a:noFill/>
        </p:spPr>
        <p:txBody>
          <a:bodyPr wrap="square" rtlCol="0">
            <a:spAutoFit/>
          </a:bodyPr>
          <a:lstStyle/>
          <a:p>
            <a:r>
              <a:rPr lang="uk-UA" dirty="0" smtClean="0"/>
              <a:t>де   </a:t>
            </a:r>
            <a:r>
              <a:rPr lang="en-US" dirty="0" smtClean="0"/>
              <a:t>    </a:t>
            </a:r>
            <a:r>
              <a:rPr lang="uk-UA" dirty="0" smtClean="0"/>
              <a:t> – швидкість зменшення великої </a:t>
            </a:r>
            <a:r>
              <a:rPr lang="uk-UA" dirty="0" err="1" smtClean="0"/>
              <a:t>піввісі</a:t>
            </a:r>
            <a:r>
              <a:rPr lang="uk-UA" dirty="0" smtClean="0"/>
              <a:t> ,   </a:t>
            </a:r>
            <a:r>
              <a:rPr lang="en-US" dirty="0" smtClean="0"/>
              <a:t>S</a:t>
            </a:r>
            <a:r>
              <a:rPr lang="uk-UA" dirty="0" smtClean="0"/>
              <a:t> – прискорення вздовж орбіти </a:t>
            </a:r>
            <a:r>
              <a:rPr lang="uk-UA" dirty="0" err="1" smtClean="0"/>
              <a:t>астероіда</a:t>
            </a:r>
            <a:r>
              <a:rPr lang="uk-UA" dirty="0" smtClean="0"/>
              <a:t>, </a:t>
            </a:r>
            <a:r>
              <a:rPr lang="en-US" dirty="0" smtClean="0"/>
              <a:t>n </a:t>
            </a:r>
            <a:r>
              <a:rPr lang="uk-UA" dirty="0" smtClean="0"/>
              <a:t> – частота обертання астероїда навколо Сонця.</a:t>
            </a:r>
            <a:endParaRPr lang="ru-RU" dirty="0" smtClean="0"/>
          </a:p>
          <a:p>
            <a:endParaRPr lang="uk-UA" dirty="0"/>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sp>
        <p:nvSpPr>
          <p:cNvPr id="2058" name="Rectangle 10"/>
          <p:cNvSpPr>
            <a:spLocks noChangeArrowheads="1"/>
          </p:cNvSpPr>
          <p:nvPr/>
        </p:nvSpPr>
        <p:spPr bwMode="auto">
          <a:xfrm>
            <a:off x="0" y="266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r>
              <a:rPr kumimoji="0" lang="ru-RU" sz="8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06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sp>
        <p:nvSpPr>
          <p:cNvPr id="2061" name="Rectangle 13"/>
          <p:cNvSpPr>
            <a:spLocks noChangeArrowheads="1"/>
          </p:cNvSpPr>
          <p:nvPr/>
        </p:nvSpPr>
        <p:spPr bwMode="auto">
          <a:xfrm>
            <a:off x="0" y="266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r>
              <a:rPr kumimoji="0" lang="ru-RU" sz="8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06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pic>
        <p:nvPicPr>
          <p:cNvPr id="2062" name="Picture 1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85786" y="1500174"/>
            <a:ext cx="161925" cy="342900"/>
          </a:xfrm>
          <a:prstGeom prst="rect">
            <a:avLst/>
          </a:prstGeom>
          <a:noFill/>
        </p:spPr>
      </p:pic>
      <p:sp>
        <p:nvSpPr>
          <p:cNvPr id="2064" name="Rectangle 16"/>
          <p:cNvSpPr>
            <a:spLocks noChangeArrowheads="1"/>
          </p:cNvSpPr>
          <p:nvPr/>
        </p:nvSpPr>
        <p:spPr bwMode="auto">
          <a:xfrm>
            <a:off x="0" y="342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r>
              <a:rPr kumimoji="0" lang="ru-RU" sz="8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06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sp>
        <p:nvSpPr>
          <p:cNvPr id="206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pic>
        <p:nvPicPr>
          <p:cNvPr id="2067" name="Picture 1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857356" y="2143116"/>
            <a:ext cx="4214842" cy="697942"/>
          </a:xfrm>
          <a:prstGeom prst="rect">
            <a:avLst/>
          </a:prstGeom>
          <a:noFill/>
        </p:spPr>
      </p:pic>
      <p:sp>
        <p:nvSpPr>
          <p:cNvPr id="29" name="TextBox 28"/>
          <p:cNvSpPr txBox="1"/>
          <p:nvPr/>
        </p:nvSpPr>
        <p:spPr>
          <a:xfrm>
            <a:off x="357158" y="2714620"/>
            <a:ext cx="8429684" cy="1200329"/>
          </a:xfrm>
          <a:prstGeom prst="rect">
            <a:avLst/>
          </a:prstGeom>
          <a:noFill/>
        </p:spPr>
        <p:txBody>
          <a:bodyPr wrap="square" rtlCol="0">
            <a:spAutoFit/>
          </a:bodyPr>
          <a:lstStyle/>
          <a:p>
            <a:r>
              <a:rPr lang="ru-RU" dirty="0" smtClean="0"/>
              <a:t>д</a:t>
            </a:r>
            <a:r>
              <a:rPr lang="uk-UA" dirty="0" smtClean="0"/>
              <a:t>е a</a:t>
            </a:r>
            <a:r>
              <a:rPr lang="en-US" baseline="-25000" dirty="0" smtClean="0"/>
              <a:t>E</a:t>
            </a:r>
            <a:r>
              <a:rPr lang="uk-UA" dirty="0" smtClean="0"/>
              <a:t> – відстань від Землі до Сонця, a – велика піввісь астероїда, Ф</a:t>
            </a:r>
            <a:r>
              <a:rPr lang="uk-UA" baseline="-25000" dirty="0" smtClean="0"/>
              <a:t>1</a:t>
            </a:r>
            <a:r>
              <a:rPr lang="uk-UA" dirty="0" smtClean="0"/>
              <a:t> - це модифікований термічний параметр,  p - густина астероїда, A - альбедо, R</a:t>
            </a:r>
            <a:r>
              <a:rPr lang="uk-UA" baseline="-25000" dirty="0" smtClean="0"/>
              <a:t>A </a:t>
            </a:r>
            <a:r>
              <a:rPr lang="uk-UA" dirty="0" smtClean="0"/>
              <a:t>- радіус астероїда, c - швидкість світла, F</a:t>
            </a:r>
            <a:r>
              <a:rPr lang="uk-UA" baseline="-25000" dirty="0" smtClean="0"/>
              <a:t>E </a:t>
            </a:r>
            <a:r>
              <a:rPr lang="uk-UA" dirty="0" smtClean="0"/>
              <a:t>- сонячна постійна.</a:t>
            </a:r>
            <a:endParaRPr lang="ru-RU" dirty="0" smtClean="0"/>
          </a:p>
          <a:p>
            <a:endParaRPr lang="uk-UA" dirty="0"/>
          </a:p>
        </p:txBody>
      </p:sp>
      <p:pic>
        <p:nvPicPr>
          <p:cNvPr id="21"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928926" y="3571876"/>
            <a:ext cx="2071702" cy="748416"/>
          </a:xfrm>
          <a:prstGeom prst="rect">
            <a:avLst/>
          </a:prstGeom>
          <a:noFill/>
        </p:spPr>
      </p:pic>
      <p:sp>
        <p:nvSpPr>
          <p:cNvPr id="22" name="Прямоугольник 21"/>
          <p:cNvSpPr/>
          <p:nvPr/>
        </p:nvSpPr>
        <p:spPr>
          <a:xfrm>
            <a:off x="357158" y="4214818"/>
            <a:ext cx="8358246" cy="646331"/>
          </a:xfrm>
          <a:prstGeom prst="rect">
            <a:avLst/>
          </a:prstGeom>
        </p:spPr>
        <p:txBody>
          <a:bodyPr wrap="square">
            <a:spAutoFit/>
          </a:bodyPr>
          <a:lstStyle/>
          <a:p>
            <a:r>
              <a:rPr lang="uk-UA" dirty="0" smtClean="0"/>
              <a:t>де ε- випромінювальна здатність, σ- постійна Стефана </a:t>
            </a:r>
            <a:r>
              <a:rPr lang="uk-UA" dirty="0" err="1" smtClean="0"/>
              <a:t>Больцмана</a:t>
            </a:r>
            <a:r>
              <a:rPr lang="uk-UA" dirty="0" smtClean="0"/>
              <a:t>, T</a:t>
            </a:r>
            <a:r>
              <a:rPr lang="uk-UA" baseline="-25000" dirty="0" smtClean="0"/>
              <a:t>0</a:t>
            </a:r>
            <a:r>
              <a:rPr lang="uk-UA" dirty="0" smtClean="0"/>
              <a:t>- середня температура астероїда, Γ – теплова інерція.</a:t>
            </a:r>
            <a:endParaRPr lang="ru-RU" dirty="0" smtClean="0"/>
          </a:p>
        </p:txBody>
      </p:sp>
      <p:pic>
        <p:nvPicPr>
          <p:cNvPr id="23" name="Picture 7"/>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714612" y="4786322"/>
            <a:ext cx="2357454" cy="768355"/>
          </a:xfrm>
          <a:prstGeom prst="rect">
            <a:avLst/>
          </a:prstGeom>
          <a:noFill/>
        </p:spPr>
      </p:pic>
      <p:sp>
        <p:nvSpPr>
          <p:cNvPr id="24" name="Прямоугольник 23"/>
          <p:cNvSpPr/>
          <p:nvPr/>
        </p:nvSpPr>
        <p:spPr>
          <a:xfrm>
            <a:off x="428596" y="5657671"/>
            <a:ext cx="8286808" cy="923330"/>
          </a:xfrm>
          <a:prstGeom prst="rect">
            <a:avLst/>
          </a:prstGeom>
        </p:spPr>
        <p:txBody>
          <a:bodyPr wrap="square">
            <a:spAutoFit/>
          </a:bodyPr>
          <a:lstStyle/>
          <a:p>
            <a:r>
              <a:rPr lang="uk-UA" dirty="0" smtClean="0"/>
              <a:t>Підставивши у формули параметри </a:t>
            </a:r>
            <a:r>
              <a:rPr lang="uk-UA" dirty="0" err="1" smtClean="0"/>
              <a:t>Bennu</a:t>
            </a:r>
            <a:r>
              <a:rPr lang="uk-UA" dirty="0" smtClean="0"/>
              <a:t> та провівши обчислення було визначено, що  швидкість зменшення великої </a:t>
            </a:r>
            <a:r>
              <a:rPr lang="uk-UA" dirty="0" err="1" smtClean="0"/>
              <a:t>піввісі</a:t>
            </a:r>
            <a:r>
              <a:rPr lang="uk-UA" dirty="0" smtClean="0"/>
              <a:t> </a:t>
            </a:r>
            <a:r>
              <a:rPr lang="uk-UA" dirty="0" err="1" smtClean="0"/>
              <a:t>Bennu</a:t>
            </a:r>
            <a:r>
              <a:rPr lang="uk-UA" dirty="0" smtClean="0"/>
              <a:t> дорівнює 9 * 10</a:t>
            </a:r>
            <a:r>
              <a:rPr lang="uk-UA" baseline="30000" dirty="0" smtClean="0"/>
              <a:t>-6 </a:t>
            </a:r>
            <a:r>
              <a:rPr lang="uk-UA" dirty="0" smtClean="0"/>
              <a:t>м/с або 18,9 *10</a:t>
            </a:r>
            <a:r>
              <a:rPr lang="uk-UA" baseline="30000" dirty="0" smtClean="0"/>
              <a:t>-4 </a:t>
            </a:r>
            <a:r>
              <a:rPr lang="en-US" dirty="0" smtClean="0"/>
              <a:t>AU</a:t>
            </a:r>
            <a:r>
              <a:rPr lang="uk-UA" dirty="0" smtClean="0"/>
              <a:t>/</a:t>
            </a:r>
            <a:r>
              <a:rPr lang="uk-UA" dirty="0" err="1" smtClean="0"/>
              <a:t>млн.років</a:t>
            </a:r>
            <a:r>
              <a:rPr lang="uk-UA" dirty="0" smtClean="0"/>
              <a:t>.</a:t>
            </a:r>
            <a:endParaRPr lang="ru-RU"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142852"/>
            <a:ext cx="7772400" cy="857257"/>
          </a:xfrm>
        </p:spPr>
        <p:txBody>
          <a:bodyPr>
            <a:normAutofit/>
          </a:bodyPr>
          <a:lstStyle/>
          <a:p>
            <a:r>
              <a:rPr lang="uk-UA" dirty="0" smtClean="0"/>
              <a:t>Висновки</a:t>
            </a:r>
            <a:endParaRPr lang="uk-UA" dirty="0"/>
          </a:p>
        </p:txBody>
      </p:sp>
      <p:sp>
        <p:nvSpPr>
          <p:cNvPr id="3" name="Подзаголовок 2"/>
          <p:cNvSpPr>
            <a:spLocks noGrp="1"/>
          </p:cNvSpPr>
          <p:nvPr>
            <p:ph type="subTitle" idx="1"/>
          </p:nvPr>
        </p:nvSpPr>
        <p:spPr>
          <a:xfrm>
            <a:off x="1071538" y="1142984"/>
            <a:ext cx="7358114" cy="5357850"/>
          </a:xfrm>
        </p:spPr>
        <p:txBody>
          <a:bodyPr>
            <a:normAutofit fontScale="77500" lnSpcReduction="20000"/>
          </a:bodyPr>
          <a:lstStyle/>
          <a:p>
            <a:pPr>
              <a:buFont typeface="Wingdings" pitchFamily="2" charset="2"/>
              <a:buChar char="ü"/>
            </a:pPr>
            <a:r>
              <a:rPr lang="uk-UA" dirty="0" smtClean="0">
                <a:solidFill>
                  <a:schemeClr val="tx1"/>
                </a:solidFill>
              </a:rPr>
              <a:t>Було докладно описано місію </a:t>
            </a:r>
            <a:r>
              <a:rPr lang="en-US" dirty="0" smtClean="0">
                <a:solidFill>
                  <a:schemeClr val="tx1"/>
                </a:solidFill>
              </a:rPr>
              <a:t>OSIRIS-REX</a:t>
            </a:r>
            <a:endParaRPr lang="uk-UA" dirty="0" smtClean="0">
              <a:solidFill>
                <a:schemeClr val="tx1"/>
              </a:solidFill>
            </a:endParaRPr>
          </a:p>
          <a:p>
            <a:pPr>
              <a:buFont typeface="Wingdings" pitchFamily="2" charset="2"/>
              <a:buChar char="ü"/>
            </a:pPr>
            <a:endParaRPr lang="uk-UA" dirty="0" smtClean="0">
              <a:solidFill>
                <a:schemeClr val="tx1"/>
              </a:solidFill>
            </a:endParaRPr>
          </a:p>
          <a:p>
            <a:pPr>
              <a:buFont typeface="Wingdings" pitchFamily="2" charset="2"/>
              <a:buChar char="ü"/>
            </a:pPr>
            <a:r>
              <a:rPr lang="uk-UA" dirty="0" smtClean="0">
                <a:solidFill>
                  <a:schemeClr val="tx1"/>
                </a:solidFill>
              </a:rPr>
              <a:t>Розібрана будова та функції інструментів космічного апарата </a:t>
            </a:r>
          </a:p>
          <a:p>
            <a:pPr>
              <a:buFont typeface="Wingdings" pitchFamily="2" charset="2"/>
              <a:buChar char="ü"/>
            </a:pPr>
            <a:endParaRPr lang="uk-UA" dirty="0" smtClean="0">
              <a:solidFill>
                <a:schemeClr val="tx1"/>
              </a:solidFill>
            </a:endParaRPr>
          </a:p>
          <a:p>
            <a:pPr>
              <a:buFont typeface="Wingdings" pitchFamily="2" charset="2"/>
              <a:buChar char="ü"/>
            </a:pPr>
            <a:r>
              <a:rPr lang="uk-UA" dirty="0" smtClean="0">
                <a:solidFill>
                  <a:schemeClr val="tx1"/>
                </a:solidFill>
              </a:rPr>
              <a:t>Наведена характеристика фізичних властивостей астероїда</a:t>
            </a:r>
          </a:p>
          <a:p>
            <a:pPr>
              <a:buFont typeface="Wingdings" pitchFamily="2" charset="2"/>
              <a:buChar char="ü"/>
            </a:pPr>
            <a:endParaRPr lang="uk-UA" dirty="0" smtClean="0">
              <a:solidFill>
                <a:schemeClr val="tx1"/>
              </a:solidFill>
            </a:endParaRPr>
          </a:p>
          <a:p>
            <a:pPr>
              <a:buFont typeface="Wingdings" pitchFamily="2" charset="2"/>
              <a:buChar char="ü"/>
            </a:pPr>
            <a:r>
              <a:rPr lang="uk-UA" dirty="0" smtClean="0">
                <a:solidFill>
                  <a:schemeClr val="tx1"/>
                </a:solidFill>
              </a:rPr>
              <a:t>Розраховано геометричне альбедо астероїда та порівняно   з альбедо інших астероїдів цього спектрального типу</a:t>
            </a:r>
          </a:p>
          <a:p>
            <a:pPr>
              <a:buFont typeface="Wingdings" pitchFamily="2" charset="2"/>
              <a:buChar char="ü"/>
            </a:pPr>
            <a:endParaRPr lang="uk-UA" dirty="0" smtClean="0">
              <a:solidFill>
                <a:schemeClr val="tx1"/>
              </a:solidFill>
            </a:endParaRPr>
          </a:p>
          <a:p>
            <a:pPr>
              <a:buFont typeface="Wingdings" pitchFamily="2" charset="2"/>
              <a:buChar char="ü"/>
            </a:pPr>
            <a:r>
              <a:rPr lang="uk-UA" dirty="0" smtClean="0">
                <a:solidFill>
                  <a:schemeClr val="tx1"/>
                </a:solidFill>
              </a:rPr>
              <a:t>Розраховано величина сезонний ефект </a:t>
            </a:r>
            <a:r>
              <a:rPr lang="uk-UA" dirty="0" err="1" smtClean="0">
                <a:solidFill>
                  <a:schemeClr val="tx1"/>
                </a:solidFill>
              </a:rPr>
              <a:t>Ярковського</a:t>
            </a:r>
            <a:r>
              <a:rPr lang="uk-UA" dirty="0" smtClean="0">
                <a:solidFill>
                  <a:schemeClr val="tx1"/>
                </a:solidFill>
              </a:rPr>
              <a:t> для астероїда </a:t>
            </a:r>
            <a:r>
              <a:rPr lang="en-US" dirty="0" smtClean="0">
                <a:solidFill>
                  <a:schemeClr val="tx1"/>
                </a:solidFill>
              </a:rPr>
              <a:t>(101955) </a:t>
            </a:r>
            <a:r>
              <a:rPr lang="en-US" dirty="0" err="1" smtClean="0">
                <a:solidFill>
                  <a:schemeClr val="tx1"/>
                </a:solidFill>
              </a:rPr>
              <a:t>Bennu</a:t>
            </a:r>
            <a:r>
              <a:rPr lang="uk-UA" dirty="0" smtClean="0">
                <a:solidFill>
                  <a:schemeClr val="tx1"/>
                </a:solidFill>
              </a:rPr>
              <a:t>, за статтею  </a:t>
            </a:r>
            <a:r>
              <a:rPr lang="en-US" dirty="0" smtClean="0">
                <a:solidFill>
                  <a:schemeClr val="tx1"/>
                </a:solidFill>
              </a:rPr>
              <a:t>D.P. </a:t>
            </a:r>
            <a:r>
              <a:rPr lang="en-US" dirty="0" err="1" smtClean="0">
                <a:solidFill>
                  <a:schemeClr val="tx1"/>
                </a:solidFill>
              </a:rPr>
              <a:t>Rubincam</a:t>
            </a:r>
            <a:r>
              <a:rPr lang="en-US" dirty="0" smtClean="0">
                <a:solidFill>
                  <a:schemeClr val="tx1"/>
                </a:solidFill>
              </a:rPr>
              <a:t> 1995</a:t>
            </a:r>
            <a:endParaRPr lang="uk-UA"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852936"/>
            <a:ext cx="8229600" cy="1143000"/>
          </a:xfrm>
        </p:spPr>
        <p:txBody>
          <a:bodyPr/>
          <a:lstStyle/>
          <a:p>
            <a:r>
              <a:rPr lang="uk-UA" dirty="0" smtClean="0"/>
              <a:t>ДЯКУЮ ЗА УВАГУ!</a:t>
            </a:r>
            <a:endParaRPr lang="uk-UA" dirty="0"/>
          </a:p>
        </p:txBody>
      </p:sp>
    </p:spTree>
    <p:extLst>
      <p:ext uri="{BB962C8B-B14F-4D97-AF65-F5344CB8AC3E}">
        <p14:creationId xmlns:p14="http://schemas.microsoft.com/office/powerpoint/2010/main" val="768543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83254"/>
          </a:xfrm>
        </p:spPr>
        <p:txBody>
          <a:bodyPr>
            <a:normAutofit/>
          </a:bodyPr>
          <a:lstStyle/>
          <a:p>
            <a:pPr algn="just"/>
            <a:r>
              <a:rPr lang="uk-UA" sz="3600" b="1" dirty="0" smtClean="0"/>
              <a:t>Актуальність</a:t>
            </a:r>
            <a:r>
              <a:rPr lang="ru-RU" sz="3600" b="1" dirty="0" smtClean="0"/>
              <a:t> </a:t>
            </a:r>
            <a:r>
              <a:rPr lang="uk-UA" sz="3600" b="1" dirty="0" smtClean="0"/>
              <a:t>роботи: </a:t>
            </a:r>
            <a:r>
              <a:rPr lang="uk-UA" sz="3600" dirty="0" smtClean="0"/>
              <a:t>на даний момент людство стоїть на порозі прямого дослідження неземних органічних сполук, що знаходяться на примітивному астероїді </a:t>
            </a:r>
            <a:r>
              <a:rPr lang="en-US" sz="3600" dirty="0" smtClean="0"/>
              <a:t>(101955)</a:t>
            </a:r>
            <a:r>
              <a:rPr lang="en-US" sz="3600" dirty="0" err="1" smtClean="0"/>
              <a:t>Bennu</a:t>
            </a:r>
            <a:r>
              <a:rPr lang="uk-UA" sz="3600" dirty="0" smtClean="0"/>
              <a:t>, що наближується до Землі, адже на даний момент для дослідження астероїда до нього прямує КА OSIRIS-REx, який вийде на орбіту </a:t>
            </a:r>
            <a:r>
              <a:rPr lang="en-US" sz="3600" dirty="0" smtClean="0"/>
              <a:t>(101955)</a:t>
            </a:r>
            <a:r>
              <a:rPr lang="en-US" sz="3600" dirty="0" err="1" smtClean="0"/>
              <a:t>Bennu</a:t>
            </a:r>
            <a:r>
              <a:rPr lang="uk-UA" sz="3600" dirty="0" smtClean="0"/>
              <a:t> у серпні 2018 року.</a:t>
            </a:r>
            <a:endParaRPr lang="uk-UA" sz="36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6215106"/>
          </a:xfrm>
        </p:spPr>
        <p:txBody>
          <a:bodyPr>
            <a:normAutofit fontScale="90000"/>
          </a:bodyPr>
          <a:lstStyle/>
          <a:p>
            <a:pPr algn="l"/>
            <a:r>
              <a:rPr lang="ru-RU" sz="2200" dirty="0" smtClean="0"/>
              <a:t>	</a:t>
            </a:r>
            <a:r>
              <a:rPr lang="uk-UA" sz="2800" dirty="0" smtClean="0"/>
              <a:t> </a:t>
            </a:r>
            <a:r>
              <a:rPr lang="uk-UA" sz="2800" b="1" dirty="0" smtClean="0"/>
              <a:t>Предмет дослідження:</a:t>
            </a:r>
            <a:r>
              <a:rPr lang="uk-UA" sz="2800" dirty="0" smtClean="0"/>
              <a:t> космічна місія   </a:t>
            </a:r>
            <a:r>
              <a:rPr lang="en-US" sz="2800" dirty="0" smtClean="0"/>
              <a:t>OSIRIS</a:t>
            </a:r>
            <a:r>
              <a:rPr lang="uk-UA" sz="2800" dirty="0" smtClean="0"/>
              <a:t>-</a:t>
            </a:r>
            <a:r>
              <a:rPr lang="en-US" sz="2800" dirty="0" smtClean="0"/>
              <a:t>R</a:t>
            </a:r>
            <a:r>
              <a:rPr lang="uk-UA" sz="2800" dirty="0" smtClean="0"/>
              <a:t>E</a:t>
            </a:r>
            <a:r>
              <a:rPr lang="en-US" sz="2800" dirty="0" smtClean="0"/>
              <a:t>x </a:t>
            </a:r>
            <a:r>
              <a:rPr lang="uk-UA" sz="2800" dirty="0" smtClean="0"/>
              <a:t>та її ціль астероїд </a:t>
            </a:r>
            <a:r>
              <a:rPr lang="en-US" sz="2800" dirty="0" smtClean="0"/>
              <a:t>(101955)</a:t>
            </a:r>
            <a:r>
              <a:rPr lang="en-US" sz="2800" dirty="0" err="1" smtClean="0"/>
              <a:t>Bennu</a:t>
            </a:r>
            <a:r>
              <a:rPr lang="uk-UA" sz="2800" dirty="0" smtClean="0"/>
              <a:t>. </a:t>
            </a:r>
            <a:br>
              <a:rPr lang="uk-UA" sz="2800" dirty="0" smtClean="0"/>
            </a:br>
            <a:r>
              <a:rPr lang="uk-UA" sz="2800" dirty="0" smtClean="0"/>
              <a:t>	</a:t>
            </a:r>
            <a:br>
              <a:rPr lang="uk-UA" sz="2800" dirty="0" smtClean="0"/>
            </a:br>
            <a:r>
              <a:rPr lang="uk-UA" sz="2800" b="1" dirty="0" smtClean="0"/>
              <a:t>Задачі</a:t>
            </a:r>
            <a:r>
              <a:rPr lang="ru-RU" sz="2800" b="1" dirty="0" smtClean="0"/>
              <a:t>, </a:t>
            </a:r>
            <a:r>
              <a:rPr lang="uk-UA" sz="2800" b="1" dirty="0" smtClean="0"/>
              <a:t>поставленні у роботі</a:t>
            </a:r>
            <a:r>
              <a:rPr lang="ru-RU" sz="2800" b="1" dirty="0" smtClean="0"/>
              <a:t>:</a:t>
            </a:r>
            <a:br>
              <a:rPr lang="ru-RU" sz="2800" b="1" dirty="0" smtClean="0"/>
            </a:br>
            <a:r>
              <a:rPr lang="ru-RU" sz="2800" b="1" dirty="0" smtClean="0"/>
              <a:t> </a:t>
            </a:r>
            <a:r>
              <a:rPr lang="ru-RU" sz="2800" dirty="0" smtClean="0"/>
              <a:t/>
            </a:r>
            <a:br>
              <a:rPr lang="ru-RU" sz="2800" dirty="0" smtClean="0"/>
            </a:br>
            <a:r>
              <a:rPr lang="en-US" sz="2800" dirty="0" smtClean="0"/>
              <a:t>	</a:t>
            </a:r>
            <a:r>
              <a:rPr lang="uk-UA" sz="2800" dirty="0" smtClean="0"/>
              <a:t>визначення</a:t>
            </a:r>
            <a:r>
              <a:rPr lang="ru-RU" sz="2800" dirty="0" smtClean="0"/>
              <a:t> </a:t>
            </a:r>
            <a:r>
              <a:rPr lang="uk-UA" sz="2800" dirty="0" smtClean="0"/>
              <a:t>геометричного</a:t>
            </a:r>
            <a:r>
              <a:rPr lang="ru-RU" sz="2800" dirty="0" smtClean="0"/>
              <a:t> альбедо </a:t>
            </a:r>
            <a:r>
              <a:rPr lang="uk-UA" sz="2800" dirty="0" smtClean="0"/>
              <a:t>даного астероїда, та порівняння альбедо даного  астероїда  з альбедо  астероїдів того </a:t>
            </a:r>
            <a:r>
              <a:rPr lang="ru-RU" sz="2800" dirty="0" smtClean="0"/>
              <a:t>ж спектрального типу;</a:t>
            </a:r>
            <a:br>
              <a:rPr lang="ru-RU" sz="2800" dirty="0" smtClean="0"/>
            </a:br>
            <a:r>
              <a:rPr lang="ru-RU" sz="2800" dirty="0" smtClean="0"/>
              <a:t/>
            </a:r>
            <a:br>
              <a:rPr lang="ru-RU" sz="2800" dirty="0" smtClean="0"/>
            </a:br>
            <a:r>
              <a:rPr lang="en-US" sz="2800" dirty="0" smtClean="0"/>
              <a:t>	</a:t>
            </a:r>
            <a:r>
              <a:rPr lang="uk-UA" sz="2800" dirty="0" smtClean="0"/>
              <a:t>визначення величини сезонного ефекту </a:t>
            </a:r>
            <a:r>
              <a:rPr lang="uk-UA" sz="2800" dirty="0" err="1" smtClean="0"/>
              <a:t>Ярковського</a:t>
            </a:r>
            <a:r>
              <a:rPr lang="uk-UA" sz="2800" dirty="0" smtClean="0"/>
              <a:t>, що діє на астероїд;</a:t>
            </a:r>
            <a:br>
              <a:rPr lang="uk-UA" sz="2800" dirty="0" smtClean="0"/>
            </a:br>
            <a:r>
              <a:rPr lang="uk-UA" sz="2800" dirty="0" smtClean="0"/>
              <a:t/>
            </a:r>
            <a:br>
              <a:rPr lang="uk-UA" sz="2800" dirty="0" smtClean="0"/>
            </a:br>
            <a:r>
              <a:rPr lang="en-US" sz="2800" dirty="0" smtClean="0"/>
              <a:t>	</a:t>
            </a:r>
            <a:r>
              <a:rPr lang="uk-UA" sz="2800" dirty="0" smtClean="0"/>
              <a:t>докладний опис місії </a:t>
            </a:r>
            <a:r>
              <a:rPr lang="en-US" sz="2800" dirty="0" smtClean="0"/>
              <a:t>OSIRIS</a:t>
            </a:r>
            <a:r>
              <a:rPr lang="uk-UA" sz="2800" dirty="0" smtClean="0"/>
              <a:t>-</a:t>
            </a:r>
            <a:r>
              <a:rPr lang="en-US" sz="2800" dirty="0" smtClean="0"/>
              <a:t>R</a:t>
            </a:r>
            <a:r>
              <a:rPr lang="uk-UA" sz="2800" dirty="0" smtClean="0"/>
              <a:t>E</a:t>
            </a:r>
            <a:r>
              <a:rPr lang="en-US" sz="2800" dirty="0" smtClean="0"/>
              <a:t>x</a:t>
            </a:r>
            <a:r>
              <a:rPr lang="uk-UA" sz="2800" dirty="0" smtClean="0"/>
              <a:t>,</a:t>
            </a:r>
            <a:r>
              <a:rPr lang="en-US" sz="2800" dirty="0" smtClean="0"/>
              <a:t> </a:t>
            </a:r>
            <a:r>
              <a:rPr lang="uk-UA" sz="2800" dirty="0" smtClean="0"/>
              <a:t>приладів космічного корабля та фізичних властивостей астероїда </a:t>
            </a:r>
            <a:r>
              <a:rPr lang="en-US" sz="2800" dirty="0" smtClean="0"/>
              <a:t>(101955)</a:t>
            </a:r>
            <a:r>
              <a:rPr lang="en-US" sz="2800" dirty="0" err="1" smtClean="0"/>
              <a:t>Bennu</a:t>
            </a:r>
            <a:r>
              <a:rPr lang="en-US" sz="2800" dirty="0" smtClean="0"/>
              <a:t> </a:t>
            </a:r>
            <a:r>
              <a:rPr lang="uk-UA" sz="2800" dirty="0" smtClean="0"/>
              <a:t/>
            </a:r>
            <a:br>
              <a:rPr lang="uk-UA" sz="2800" dirty="0" smtClean="0"/>
            </a:br>
            <a:endParaRPr lang="uk-UA" sz="28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54164"/>
          </a:xfrm>
        </p:spPr>
        <p:txBody>
          <a:bodyPr>
            <a:normAutofit/>
          </a:bodyPr>
          <a:lstStyle/>
          <a:p>
            <a:pPr algn="l"/>
            <a:r>
              <a:rPr lang="uk-UA" sz="2800" dirty="0" smtClean="0">
                <a:latin typeface="+mn-lt"/>
              </a:rPr>
              <a:t>OSIRIS-REx – це місія з повернення зразків реголіту з примітивного астероїду </a:t>
            </a:r>
            <a:r>
              <a:rPr lang="en-US" sz="2800" dirty="0" smtClean="0">
                <a:latin typeface="+mn-lt"/>
              </a:rPr>
              <a:t>(101955) </a:t>
            </a:r>
            <a:r>
              <a:rPr lang="en-US" sz="2800" dirty="0" err="1" smtClean="0">
                <a:latin typeface="+mn-lt"/>
              </a:rPr>
              <a:t>Bennu</a:t>
            </a:r>
            <a:r>
              <a:rPr lang="uk-UA" sz="2800" dirty="0" smtClean="0">
                <a:latin typeface="+mn-lt"/>
              </a:rPr>
              <a:t>. </a:t>
            </a:r>
            <a:r>
              <a:rPr lang="uk-UA" sz="2800" dirty="0" smtClean="0"/>
              <a:t/>
            </a:r>
            <a:br>
              <a:rPr lang="uk-UA" sz="2800" dirty="0" smtClean="0"/>
            </a:br>
            <a:endParaRPr lang="uk-UA" sz="2800" dirty="0">
              <a:latin typeface="+mn-lt"/>
            </a:endParaRPr>
          </a:p>
        </p:txBody>
      </p:sp>
      <p:pic>
        <p:nvPicPr>
          <p:cNvPr id="14338" name="Picture 2" descr="http://spaceflight101.com/osiris-rex/wp-content/uploads/sites/103/2016/08/OSIRIS-REx-Mission-Logo1.jpg"/>
          <p:cNvPicPr>
            <a:picLocks noChangeAspect="1" noChangeArrowheads="1"/>
          </p:cNvPicPr>
          <p:nvPr/>
        </p:nvPicPr>
        <p:blipFill>
          <a:blip r:embed="rId3"/>
          <a:srcRect/>
          <a:stretch>
            <a:fillRect/>
          </a:stretch>
        </p:blipFill>
        <p:spPr bwMode="auto">
          <a:xfrm>
            <a:off x="1928794" y="1571612"/>
            <a:ext cx="5072098" cy="4369251"/>
          </a:xfrm>
          <a:prstGeom prst="rect">
            <a:avLst/>
          </a:prstGeom>
          <a:noFill/>
        </p:spPr>
      </p:pic>
    </p:spTree>
    <p:extLst>
      <p:ext uri="{BB962C8B-B14F-4D97-AF65-F5344CB8AC3E}">
        <p14:creationId xmlns:p14="http://schemas.microsoft.com/office/powerpoint/2010/main" val="416451905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928670"/>
            <a:ext cx="8229600" cy="5500726"/>
          </a:xfrm>
        </p:spPr>
        <p:txBody>
          <a:bodyPr>
            <a:normAutofit/>
          </a:bodyPr>
          <a:lstStyle/>
          <a:p>
            <a:pPr algn="l"/>
            <a:r>
              <a:rPr lang="ru-RU" sz="2400" dirty="0" smtClean="0"/>
              <a:t>	</a:t>
            </a:r>
            <a:r>
              <a:rPr lang="uk-UA" sz="2400" dirty="0" smtClean="0"/>
              <a:t>1. Забір та повернення </a:t>
            </a:r>
            <a:r>
              <a:rPr lang="uk-UA" sz="2400" dirty="0" smtClean="0"/>
              <a:t>зразка реголіту </a:t>
            </a:r>
            <a:r>
              <a:rPr lang="uk-UA" sz="2400" dirty="0" smtClean="0"/>
              <a:t>з поверхні астероїду.</a:t>
            </a:r>
            <a:br>
              <a:rPr lang="uk-UA" sz="2400" dirty="0" smtClean="0"/>
            </a:br>
            <a:r>
              <a:rPr lang="ru-RU" sz="2400" dirty="0" smtClean="0"/>
              <a:t/>
            </a:r>
            <a:br>
              <a:rPr lang="ru-RU" sz="2400" dirty="0" smtClean="0"/>
            </a:br>
            <a:r>
              <a:rPr lang="ru-RU" sz="2400" dirty="0" smtClean="0"/>
              <a:t>	</a:t>
            </a:r>
            <a:r>
              <a:rPr lang="uk-UA" sz="2400" dirty="0" smtClean="0"/>
              <a:t>2. Побудова карти глобальних властивостей астероїда.</a:t>
            </a:r>
            <a:br>
              <a:rPr lang="uk-UA" sz="2400" dirty="0" smtClean="0"/>
            </a:br>
            <a:r>
              <a:rPr lang="ru-RU" sz="2400" dirty="0" smtClean="0"/>
              <a:t/>
            </a:r>
            <a:br>
              <a:rPr lang="ru-RU" sz="2400" dirty="0" smtClean="0"/>
            </a:br>
            <a:r>
              <a:rPr lang="ru-RU" sz="2400" dirty="0" smtClean="0"/>
              <a:t>	</a:t>
            </a:r>
            <a:r>
              <a:rPr lang="uk-UA" sz="2400" dirty="0" smtClean="0"/>
              <a:t>3. Дослідження текстури, морфології, хімічного складу та спектральних властивостей реголіту на місці забору проб.</a:t>
            </a:r>
            <a:br>
              <a:rPr lang="uk-UA" sz="2400" dirty="0" smtClean="0"/>
            </a:br>
            <a:r>
              <a:rPr lang="ru-RU" sz="2400" dirty="0" smtClean="0"/>
              <a:t/>
            </a:r>
            <a:br>
              <a:rPr lang="ru-RU" sz="2400" dirty="0" smtClean="0"/>
            </a:br>
            <a:r>
              <a:rPr lang="ru-RU" sz="2400" dirty="0" smtClean="0"/>
              <a:t>	</a:t>
            </a:r>
            <a:r>
              <a:rPr lang="uk-UA" sz="2400" dirty="0" smtClean="0"/>
              <a:t>4. Порівняння результатів отриманих наземними пристроями та результатів отриманих  за допомогою місії  OSIRIS-REx для вдосконалення наземних методів досліджень.</a:t>
            </a:r>
            <a:br>
              <a:rPr lang="uk-UA" sz="2400" dirty="0" smtClean="0"/>
            </a:br>
            <a:r>
              <a:rPr lang="ru-RU" sz="2400" dirty="0" smtClean="0"/>
              <a:t/>
            </a:r>
            <a:br>
              <a:rPr lang="ru-RU" sz="2400" dirty="0" smtClean="0"/>
            </a:br>
            <a:r>
              <a:rPr lang="ru-RU" sz="2400" dirty="0" smtClean="0"/>
              <a:t>	</a:t>
            </a:r>
            <a:r>
              <a:rPr lang="uk-UA" sz="2400" dirty="0" smtClean="0"/>
              <a:t>5. Вивчення ефекту </a:t>
            </a:r>
            <a:r>
              <a:rPr lang="uk-UA" sz="2400" dirty="0" err="1" smtClean="0"/>
              <a:t>Ярковського</a:t>
            </a:r>
            <a:r>
              <a:rPr lang="uk-UA" sz="2400" dirty="0" smtClean="0"/>
              <a:t>. </a:t>
            </a:r>
            <a:r>
              <a:rPr lang="ru-RU" sz="2400" dirty="0" smtClean="0"/>
              <a:t/>
            </a:r>
            <a:br>
              <a:rPr lang="ru-RU" sz="2400" dirty="0" smtClean="0"/>
            </a:br>
            <a:endParaRPr lang="uk-UA" sz="2400" dirty="0"/>
          </a:p>
        </p:txBody>
      </p:sp>
      <p:sp>
        <p:nvSpPr>
          <p:cNvPr id="3" name="TextBox 2"/>
          <p:cNvSpPr txBox="1"/>
          <p:nvPr/>
        </p:nvSpPr>
        <p:spPr>
          <a:xfrm>
            <a:off x="1000100" y="214290"/>
            <a:ext cx="7429552" cy="769441"/>
          </a:xfrm>
          <a:prstGeom prst="rect">
            <a:avLst/>
          </a:prstGeom>
          <a:noFill/>
        </p:spPr>
        <p:txBody>
          <a:bodyPr wrap="square" rtlCol="0">
            <a:spAutoFit/>
          </a:bodyPr>
          <a:lstStyle/>
          <a:p>
            <a:pPr algn="ctr"/>
            <a:r>
              <a:rPr lang="uk-UA" sz="4400" dirty="0" smtClean="0"/>
              <a:t>Цілі місії</a:t>
            </a:r>
            <a:endParaRPr lang="uk-UA" sz="4400" dirty="0"/>
          </a:p>
        </p:txBody>
      </p:sp>
    </p:spTree>
    <p:extLst>
      <p:ext uri="{BB962C8B-B14F-4D97-AF65-F5344CB8AC3E}">
        <p14:creationId xmlns:p14="http://schemas.microsoft.com/office/powerpoint/2010/main" val="250041251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54098"/>
          </a:xfrm>
        </p:spPr>
        <p:txBody>
          <a:bodyPr>
            <a:normAutofit/>
          </a:bodyPr>
          <a:lstStyle/>
          <a:p>
            <a:r>
              <a:rPr lang="uk-UA" dirty="0" smtClean="0"/>
              <a:t>Чому саме </a:t>
            </a:r>
            <a:r>
              <a:rPr lang="en-US" dirty="0" err="1" smtClean="0"/>
              <a:t>Bennu</a:t>
            </a:r>
            <a:endParaRPr lang="uk-UA" dirty="0"/>
          </a:p>
        </p:txBody>
      </p:sp>
      <p:pic>
        <p:nvPicPr>
          <p:cNvPr id="1026" name="Picture 2" descr="Target Selection - Image: OSIRIS-REx Project"/>
          <p:cNvPicPr>
            <a:picLocks noChangeAspect="1" noChangeArrowheads="1"/>
          </p:cNvPicPr>
          <p:nvPr/>
        </p:nvPicPr>
        <p:blipFill>
          <a:blip r:embed="rId2"/>
          <a:srcRect/>
          <a:stretch>
            <a:fillRect/>
          </a:stretch>
        </p:blipFill>
        <p:spPr bwMode="auto">
          <a:xfrm>
            <a:off x="428596" y="1285860"/>
            <a:ext cx="3214710" cy="2743806"/>
          </a:xfrm>
          <a:prstGeom prst="rect">
            <a:avLst/>
          </a:prstGeom>
          <a:noFill/>
        </p:spPr>
      </p:pic>
      <p:pic>
        <p:nvPicPr>
          <p:cNvPr id="4" name="Picture 2" descr="Орбита астероида Bennu - Изображение: OSIRIS-REx Project / Данте Лауретта"/>
          <p:cNvPicPr>
            <a:picLocks noChangeAspect="1" noChangeArrowheads="1"/>
          </p:cNvPicPr>
          <p:nvPr/>
        </p:nvPicPr>
        <p:blipFill>
          <a:blip r:embed="rId3"/>
          <a:srcRect/>
          <a:stretch>
            <a:fillRect/>
          </a:stretch>
        </p:blipFill>
        <p:spPr bwMode="auto">
          <a:xfrm>
            <a:off x="4929190" y="2547882"/>
            <a:ext cx="3921276" cy="4139575"/>
          </a:xfrm>
          <a:prstGeom prst="rect">
            <a:avLst/>
          </a:prstGeom>
          <a:noFill/>
        </p:spPr>
      </p:pic>
      <p:graphicFrame>
        <p:nvGraphicFramePr>
          <p:cNvPr id="5" name="Таблица 4"/>
          <p:cNvGraphicFramePr>
            <a:graphicFrameLocks noGrp="1"/>
          </p:cNvGraphicFramePr>
          <p:nvPr/>
        </p:nvGraphicFramePr>
        <p:xfrm>
          <a:off x="214282" y="4214818"/>
          <a:ext cx="4643470" cy="2194560"/>
        </p:xfrm>
        <a:graphic>
          <a:graphicData uri="http://schemas.openxmlformats.org/drawingml/2006/table">
            <a:tbl>
              <a:tblPr firstRow="1" bandRow="1">
                <a:tableStyleId>{5C22544A-7EE6-4342-B048-85BDC9FD1C3A}</a:tableStyleId>
              </a:tblPr>
              <a:tblGrid>
                <a:gridCol w="3464743"/>
                <a:gridCol w="1178727"/>
              </a:tblGrid>
              <a:tr h="256621">
                <a:tc>
                  <a:txBody>
                    <a:bodyPr/>
                    <a:lstStyle/>
                    <a:p>
                      <a:r>
                        <a:rPr lang="ru-RU" dirty="0" smtClean="0"/>
                        <a:t>Параметр</a:t>
                      </a:r>
                      <a:endParaRPr lang="uk-UA" dirty="0"/>
                    </a:p>
                  </a:txBody>
                  <a:tcPr/>
                </a:tc>
                <a:tc>
                  <a:txBody>
                    <a:bodyPr/>
                    <a:lstStyle/>
                    <a:p>
                      <a:r>
                        <a:rPr lang="ru-RU" dirty="0" err="1" smtClean="0"/>
                        <a:t>Значення</a:t>
                      </a:r>
                      <a:endParaRPr lang="uk-UA" dirty="0"/>
                    </a:p>
                  </a:txBody>
                  <a:tcPr/>
                </a:tc>
              </a:tr>
              <a:tr h="2566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Період обертання навколо Сонця</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436,6 </a:t>
                      </a:r>
                      <a:r>
                        <a:rPr lang="ru-RU" dirty="0" err="1" smtClean="0"/>
                        <a:t>діб</a:t>
                      </a:r>
                      <a:endParaRPr lang="uk-UA" dirty="0" smtClean="0"/>
                    </a:p>
                  </a:txBody>
                  <a:tcPr/>
                </a:tc>
              </a:tr>
              <a:tr h="2566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Велика піввісь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1,126 </a:t>
                      </a:r>
                      <a:r>
                        <a:rPr lang="ru-RU" dirty="0" err="1" smtClean="0"/>
                        <a:t>а.о</a:t>
                      </a:r>
                      <a:r>
                        <a:rPr lang="ru-RU" dirty="0" smtClean="0"/>
                        <a:t>.</a:t>
                      </a:r>
                      <a:endParaRPr lang="uk-UA" dirty="0" smtClean="0"/>
                    </a:p>
                  </a:txBody>
                  <a:tcPr/>
                </a:tc>
              </a:tr>
              <a:tr h="129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err="1" smtClean="0"/>
                        <a:t>Перегелій</a:t>
                      </a:r>
                      <a:endParaRPr lang="uk-UA"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0,896 </a:t>
                      </a:r>
                      <a:r>
                        <a:rPr lang="ru-RU" dirty="0" err="1" smtClean="0"/>
                        <a:t>а.о</a:t>
                      </a:r>
                      <a:r>
                        <a:rPr lang="ru-RU" dirty="0" smtClean="0"/>
                        <a:t>.</a:t>
                      </a:r>
                      <a:endParaRPr lang="uk-UA" dirty="0" smtClean="0"/>
                    </a:p>
                  </a:txBody>
                  <a:tcPr/>
                </a:tc>
              </a:tr>
              <a:tr h="1204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err="1" smtClean="0"/>
                        <a:t>Афлей</a:t>
                      </a:r>
                      <a:endParaRPr lang="uk-UA"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1,355 </a:t>
                      </a:r>
                      <a:r>
                        <a:rPr lang="ru-RU" dirty="0" err="1" smtClean="0"/>
                        <a:t>а.о</a:t>
                      </a:r>
                      <a:r>
                        <a:rPr lang="ru-RU" dirty="0" smtClean="0"/>
                        <a:t>.</a:t>
                      </a:r>
                      <a:endParaRPr lang="uk-UA" dirty="0" smtClean="0"/>
                    </a:p>
                  </a:txBody>
                  <a:tcPr/>
                </a:tc>
              </a:tr>
              <a:tr h="2566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Ексцентриситет</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0,204</a:t>
                      </a:r>
                    </a:p>
                  </a:txBody>
                  <a:tcPr/>
                </a:tc>
              </a:tr>
            </a:tbl>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a:bodyPr>
          <a:lstStyle/>
          <a:p>
            <a:r>
              <a:rPr lang="uk-UA" sz="3200" dirty="0" smtClean="0"/>
              <a:t>Астероїд (101955) </a:t>
            </a:r>
            <a:r>
              <a:rPr lang="en-US" sz="3200" dirty="0" err="1" smtClean="0"/>
              <a:t>Bennu</a:t>
            </a:r>
            <a:endParaRPr lang="uk-UA" sz="1600" dirty="0"/>
          </a:p>
        </p:txBody>
      </p:sp>
      <p:pic>
        <p:nvPicPr>
          <p:cNvPr id="11270" name="Picture 6" descr="1999 Radar Image - Credit: NASA"/>
          <p:cNvPicPr>
            <a:picLocks noChangeAspect="1" noChangeArrowheads="1"/>
          </p:cNvPicPr>
          <p:nvPr/>
        </p:nvPicPr>
        <p:blipFill>
          <a:blip r:embed="rId2"/>
          <a:srcRect/>
          <a:stretch>
            <a:fillRect/>
          </a:stretch>
        </p:blipFill>
        <p:spPr bwMode="auto">
          <a:xfrm>
            <a:off x="214282" y="1285860"/>
            <a:ext cx="4199494" cy="2214578"/>
          </a:xfrm>
          <a:prstGeom prst="rect">
            <a:avLst/>
          </a:prstGeom>
          <a:noFill/>
        </p:spPr>
      </p:pic>
      <p:pic>
        <p:nvPicPr>
          <p:cNvPr id="11271" name="Picture 7"/>
          <p:cNvPicPr>
            <a:picLocks noChangeAspect="1" noChangeArrowheads="1"/>
          </p:cNvPicPr>
          <p:nvPr/>
        </p:nvPicPr>
        <p:blipFill>
          <a:blip r:embed="rId3"/>
          <a:srcRect/>
          <a:stretch>
            <a:fillRect/>
          </a:stretch>
        </p:blipFill>
        <p:spPr bwMode="auto">
          <a:xfrm>
            <a:off x="2071670" y="3571876"/>
            <a:ext cx="2217931" cy="2357454"/>
          </a:xfrm>
          <a:prstGeom prst="rect">
            <a:avLst/>
          </a:prstGeom>
          <a:noFill/>
          <a:ln w="9525">
            <a:noFill/>
            <a:miter lim="800000"/>
            <a:headEnd/>
            <a:tailEnd/>
          </a:ln>
          <a:effectLst/>
        </p:spPr>
      </p:pic>
      <p:sp>
        <p:nvSpPr>
          <p:cNvPr id="5" name="Прямоугольник 4"/>
          <p:cNvSpPr/>
          <p:nvPr/>
        </p:nvSpPr>
        <p:spPr>
          <a:xfrm>
            <a:off x="642910" y="5934670"/>
            <a:ext cx="7643866" cy="923330"/>
          </a:xfrm>
          <a:prstGeom prst="rect">
            <a:avLst/>
          </a:prstGeom>
        </p:spPr>
        <p:txBody>
          <a:bodyPr wrap="square">
            <a:spAutoFit/>
          </a:bodyPr>
          <a:lstStyle/>
          <a:p>
            <a:r>
              <a:rPr lang="en-US" dirty="0" smtClean="0"/>
              <a:t>Shape model and surface properties of the OSIRIS-</a:t>
            </a:r>
            <a:r>
              <a:rPr lang="en-US" dirty="0" err="1" smtClean="0"/>
              <a:t>REx</a:t>
            </a:r>
            <a:r>
              <a:rPr lang="en-US" dirty="0" smtClean="0"/>
              <a:t> target Asteroid (101955) </a:t>
            </a:r>
            <a:r>
              <a:rPr lang="en-US" dirty="0" err="1" smtClean="0"/>
              <a:t>Bennu</a:t>
            </a:r>
            <a:r>
              <a:rPr lang="en-US" dirty="0" smtClean="0"/>
              <a:t> from radar and </a:t>
            </a:r>
            <a:r>
              <a:rPr lang="en-US" dirty="0" err="1" smtClean="0"/>
              <a:t>lightcurve</a:t>
            </a:r>
            <a:r>
              <a:rPr lang="en-US" dirty="0" smtClean="0"/>
              <a:t> observations</a:t>
            </a:r>
            <a:endParaRPr lang="ru-RU" dirty="0" smtClean="0"/>
          </a:p>
          <a:p>
            <a:r>
              <a:rPr lang="en-US" dirty="0" smtClean="0"/>
              <a:t>Nolan 2013</a:t>
            </a:r>
            <a:endParaRPr lang="uk-UA" dirty="0"/>
          </a:p>
        </p:txBody>
      </p:sp>
      <p:graphicFrame>
        <p:nvGraphicFramePr>
          <p:cNvPr id="8" name="Таблица 7"/>
          <p:cNvGraphicFramePr>
            <a:graphicFrameLocks noGrp="1"/>
          </p:cNvGraphicFramePr>
          <p:nvPr/>
        </p:nvGraphicFramePr>
        <p:xfrm>
          <a:off x="4714876" y="1285860"/>
          <a:ext cx="4286280" cy="3895686"/>
        </p:xfrm>
        <a:graphic>
          <a:graphicData uri="http://schemas.openxmlformats.org/drawingml/2006/table">
            <a:tbl>
              <a:tblPr firstRow="1" bandRow="1">
                <a:tableStyleId>{5C22544A-7EE6-4342-B048-85BDC9FD1C3A}</a:tableStyleId>
              </a:tblPr>
              <a:tblGrid>
                <a:gridCol w="2368850"/>
                <a:gridCol w="1917430"/>
              </a:tblGrid>
              <a:tr h="352804">
                <a:tc>
                  <a:txBody>
                    <a:bodyPr/>
                    <a:lstStyle/>
                    <a:p>
                      <a:r>
                        <a:rPr lang="ru-RU" dirty="0" smtClean="0"/>
                        <a:t>Параметр</a:t>
                      </a:r>
                      <a:endParaRPr lang="uk-UA" dirty="0"/>
                    </a:p>
                  </a:txBody>
                  <a:tcPr/>
                </a:tc>
                <a:tc>
                  <a:txBody>
                    <a:bodyPr/>
                    <a:lstStyle/>
                    <a:p>
                      <a:r>
                        <a:rPr lang="uk-UA" dirty="0" smtClean="0"/>
                        <a:t>Значення</a:t>
                      </a:r>
                      <a:endParaRPr lang="uk-UA" dirty="0"/>
                    </a:p>
                  </a:txBody>
                  <a:tcPr/>
                </a:tc>
              </a:tr>
              <a:tr h="617408">
                <a:tc>
                  <a:txBody>
                    <a:bodyPr/>
                    <a:lstStyle/>
                    <a:p>
                      <a:r>
                        <a:rPr lang="uk-UA" dirty="0" smtClean="0"/>
                        <a:t>Період обертання навколо власної осі </a:t>
                      </a:r>
                      <a:endParaRPr lang="uk-UA" dirty="0"/>
                    </a:p>
                  </a:txBody>
                  <a:tcPr/>
                </a:tc>
                <a:tc>
                  <a:txBody>
                    <a:bodyPr/>
                    <a:lstStyle/>
                    <a:p>
                      <a:r>
                        <a:rPr lang="uk-UA" dirty="0" smtClean="0"/>
                        <a:t>4,2978 годин</a:t>
                      </a:r>
                      <a:endParaRPr lang="uk-UA" dirty="0"/>
                    </a:p>
                  </a:txBody>
                  <a:tcPr/>
                </a:tc>
              </a:tr>
              <a:tr h="361324">
                <a:tc>
                  <a:txBody>
                    <a:bodyPr/>
                    <a:lstStyle/>
                    <a:p>
                      <a:r>
                        <a:rPr lang="uk-UA" dirty="0" smtClean="0"/>
                        <a:t>Нахил</a:t>
                      </a:r>
                      <a:r>
                        <a:rPr lang="ru-RU" dirty="0" smtClean="0"/>
                        <a:t> </a:t>
                      </a:r>
                      <a:r>
                        <a:rPr lang="uk-UA" dirty="0" smtClean="0"/>
                        <a:t>осі обертання </a:t>
                      </a:r>
                      <a:endParaRPr lang="uk-UA" dirty="0"/>
                    </a:p>
                  </a:txBody>
                  <a:tcPr/>
                </a:tc>
                <a:tc>
                  <a:txBody>
                    <a:bodyPr/>
                    <a:lstStyle/>
                    <a:p>
                      <a:r>
                        <a:rPr lang="uk-UA" dirty="0" smtClean="0">
                          <a:latin typeface="Times New Roman"/>
                          <a:ea typeface="Times New Roman"/>
                        </a:rPr>
                        <a:t>176 ± 4 °</a:t>
                      </a:r>
                      <a:endParaRPr lang="uk-UA" dirty="0"/>
                    </a:p>
                  </a:txBody>
                  <a:tcPr/>
                </a:tc>
              </a:tr>
              <a:tr h="361324">
                <a:tc>
                  <a:txBody>
                    <a:bodyPr/>
                    <a:lstStyle/>
                    <a:p>
                      <a:r>
                        <a:rPr lang="uk-UA" dirty="0" smtClean="0"/>
                        <a:t>Середній діаметр </a:t>
                      </a:r>
                      <a:endParaRPr lang="uk-UA" dirty="0"/>
                    </a:p>
                  </a:txBody>
                  <a:tcPr/>
                </a:tc>
                <a:tc>
                  <a:txBody>
                    <a:bodyPr/>
                    <a:lstStyle/>
                    <a:p>
                      <a:r>
                        <a:rPr lang="en-US" dirty="0" smtClean="0"/>
                        <a:t>492 ± 20 </a:t>
                      </a:r>
                      <a:r>
                        <a:rPr lang="uk-UA" dirty="0" smtClean="0"/>
                        <a:t>м</a:t>
                      </a:r>
                      <a:endParaRPr lang="uk-UA" dirty="0"/>
                    </a:p>
                  </a:txBody>
                  <a:tcPr/>
                </a:tc>
              </a:tr>
              <a:tr h="420966">
                <a:tc>
                  <a:txBody>
                    <a:bodyPr/>
                    <a:lstStyle/>
                    <a:p>
                      <a:r>
                        <a:rPr lang="uk-UA" dirty="0" smtClean="0"/>
                        <a:t>Густина</a:t>
                      </a:r>
                      <a:endParaRPr lang="uk-UA" dirty="0"/>
                    </a:p>
                  </a:txBody>
                  <a:tcPr/>
                </a:tc>
                <a:tc>
                  <a:txBody>
                    <a:bodyPr/>
                    <a:lstStyle/>
                    <a:p>
                      <a:r>
                        <a:rPr lang="uk-UA" dirty="0" smtClean="0"/>
                        <a:t>1260 ± 70 кг/м</a:t>
                      </a:r>
                      <a:r>
                        <a:rPr lang="uk-UA" baseline="30000" dirty="0" smtClean="0"/>
                        <a:t>3</a:t>
                      </a:r>
                      <a:endParaRPr lang="uk-UA" dirty="0"/>
                    </a:p>
                  </a:txBody>
                  <a:tcPr/>
                </a:tc>
              </a:tr>
              <a:tr h="361324">
                <a:tc>
                  <a:txBody>
                    <a:bodyPr/>
                    <a:lstStyle/>
                    <a:p>
                      <a:r>
                        <a:rPr lang="ru-RU" dirty="0" smtClean="0"/>
                        <a:t>Альбедо</a:t>
                      </a:r>
                      <a:endParaRPr lang="uk-UA" dirty="0"/>
                    </a:p>
                  </a:txBody>
                  <a:tcPr/>
                </a:tc>
                <a:tc>
                  <a:txBody>
                    <a:bodyPr/>
                    <a:lstStyle/>
                    <a:p>
                      <a:r>
                        <a:rPr lang="ru-RU" dirty="0" smtClean="0"/>
                        <a:t>0,043</a:t>
                      </a:r>
                      <a:endParaRPr lang="uk-UA" dirty="0"/>
                    </a:p>
                  </a:txBody>
                  <a:tcPr/>
                </a:tc>
              </a:tr>
              <a:tr h="361324">
                <a:tc>
                  <a:txBody>
                    <a:bodyPr/>
                    <a:lstStyle/>
                    <a:p>
                      <a:r>
                        <a:rPr lang="ru-RU" dirty="0" smtClean="0"/>
                        <a:t>Теплова </a:t>
                      </a:r>
                      <a:r>
                        <a:rPr lang="uk-UA" dirty="0" smtClean="0"/>
                        <a:t>інерція </a:t>
                      </a:r>
                      <a:endParaRPr lang="uk-U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310</a:t>
                      </a:r>
                      <a:r>
                        <a:rPr lang="uk-UA" baseline="0" dirty="0" smtClean="0"/>
                        <a:t> </a:t>
                      </a:r>
                      <a:r>
                        <a:rPr lang="ru-RU" sz="1800" kern="1200" dirty="0" smtClean="0">
                          <a:solidFill>
                            <a:schemeClr val="dk1"/>
                          </a:solidFill>
                          <a:latin typeface="+mn-lt"/>
                          <a:ea typeface="+mn-ea"/>
                          <a:cs typeface="+mn-cs"/>
                        </a:rPr>
                        <a:t>Дж м</a:t>
                      </a:r>
                      <a:r>
                        <a:rPr lang="ru-RU" sz="1800" kern="1200" baseline="30000" dirty="0" smtClean="0">
                          <a:solidFill>
                            <a:schemeClr val="dk1"/>
                          </a:solidFill>
                          <a:latin typeface="+mn-lt"/>
                          <a:ea typeface="+mn-ea"/>
                          <a:cs typeface="+mn-cs"/>
                        </a:rPr>
                        <a:t>-2</a:t>
                      </a:r>
                      <a:r>
                        <a:rPr lang="ru-RU" sz="1800" kern="1200" dirty="0" smtClean="0">
                          <a:solidFill>
                            <a:schemeClr val="dk1"/>
                          </a:solidFill>
                          <a:latin typeface="+mn-lt"/>
                          <a:ea typeface="+mn-ea"/>
                          <a:cs typeface="+mn-cs"/>
                        </a:rPr>
                        <a:t> </a:t>
                      </a:r>
                      <a:r>
                        <a:rPr lang="en-US" sz="1800" kern="1200" dirty="0" smtClean="0">
                          <a:solidFill>
                            <a:schemeClr val="dk1"/>
                          </a:solidFill>
                          <a:latin typeface="+mn-lt"/>
                          <a:ea typeface="+mn-ea"/>
                          <a:cs typeface="+mn-cs"/>
                        </a:rPr>
                        <a:t>K</a:t>
                      </a:r>
                      <a:r>
                        <a:rPr lang="en-US" sz="1800" kern="1200" baseline="30000" dirty="0" smtClean="0">
                          <a:solidFill>
                            <a:schemeClr val="dk1"/>
                          </a:solidFill>
                          <a:latin typeface="+mn-lt"/>
                          <a:ea typeface="+mn-ea"/>
                          <a:cs typeface="+mn-cs"/>
                        </a:rPr>
                        <a:t>-1 </a:t>
                      </a:r>
                      <a:r>
                        <a:rPr lang="en-US" sz="1800" kern="1200" dirty="0" smtClean="0">
                          <a:solidFill>
                            <a:schemeClr val="dk1"/>
                          </a:solidFill>
                          <a:latin typeface="+mn-lt"/>
                          <a:ea typeface="+mn-ea"/>
                          <a:cs typeface="+mn-cs"/>
                        </a:rPr>
                        <a:t>c</a:t>
                      </a:r>
                      <a:r>
                        <a:rPr lang="en-US" sz="1800" kern="1200" baseline="30000" dirty="0" smtClean="0">
                          <a:solidFill>
                            <a:schemeClr val="dk1"/>
                          </a:solidFill>
                          <a:latin typeface="+mn-lt"/>
                          <a:ea typeface="+mn-ea"/>
                          <a:cs typeface="+mn-cs"/>
                        </a:rPr>
                        <a:t>-1/2</a:t>
                      </a:r>
                      <a:endParaRPr lang="ru-RU" sz="1800" kern="1200" dirty="0" smtClean="0">
                        <a:solidFill>
                          <a:schemeClr val="dk1"/>
                        </a:solidFill>
                        <a:latin typeface="+mn-lt"/>
                        <a:ea typeface="+mn-ea"/>
                        <a:cs typeface="+mn-cs"/>
                      </a:endParaRPr>
                    </a:p>
                  </a:txBody>
                  <a:tcPr/>
                </a:tc>
              </a:tr>
              <a:tr h="361324">
                <a:tc>
                  <a:txBody>
                    <a:bodyPr/>
                    <a:lstStyle/>
                    <a:p>
                      <a:r>
                        <a:rPr lang="uk-UA" dirty="0" smtClean="0"/>
                        <a:t>Абсолютна зоряна величина </a:t>
                      </a:r>
                      <a:endParaRPr lang="uk-UA" dirty="0"/>
                    </a:p>
                  </a:txBody>
                  <a:tcPr/>
                </a:tc>
                <a:tc>
                  <a:txBody>
                    <a:bodyPr/>
                    <a:lstStyle/>
                    <a:p>
                      <a:r>
                        <a:rPr lang="uk-UA" dirty="0" smtClean="0"/>
                        <a:t>20,61 </a:t>
                      </a:r>
                      <a:r>
                        <a:rPr lang="en-US" dirty="0" smtClean="0"/>
                        <a:t>±</a:t>
                      </a:r>
                      <a:r>
                        <a:rPr lang="uk-UA" dirty="0" smtClean="0"/>
                        <a:t> 0,20</a:t>
                      </a:r>
                      <a:endParaRPr lang="uk-UA" dirty="0"/>
                    </a:p>
                  </a:txBody>
                  <a:tcPr/>
                </a:tc>
              </a:tr>
              <a:tr h="356375">
                <a:tc>
                  <a:txBody>
                    <a:bodyPr/>
                    <a:lstStyle/>
                    <a:p>
                      <a:r>
                        <a:rPr lang="uk-UA" dirty="0" smtClean="0"/>
                        <a:t>Фазовий коефіцієнт </a:t>
                      </a:r>
                      <a:endParaRPr lang="uk-UA" dirty="0"/>
                    </a:p>
                  </a:txBody>
                  <a:tcPr/>
                </a:tc>
                <a:tc>
                  <a:txBody>
                    <a:bodyPr/>
                    <a:lstStyle/>
                    <a:p>
                      <a:r>
                        <a:rPr lang="uk-UA" dirty="0" smtClean="0"/>
                        <a:t>0,040 </a:t>
                      </a:r>
                      <a:r>
                        <a:rPr lang="en-US" dirty="0" smtClean="0"/>
                        <a:t>±</a:t>
                      </a:r>
                      <a:r>
                        <a:rPr lang="uk-UA" dirty="0" smtClean="0"/>
                        <a:t> 0,003</a:t>
                      </a:r>
                      <a:endParaRPr lang="uk-UA" dirty="0"/>
                    </a:p>
                  </a:txBody>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857256"/>
          </a:xfrm>
        </p:spPr>
        <p:txBody>
          <a:bodyPr>
            <a:noAutofit/>
          </a:bodyPr>
          <a:lstStyle/>
          <a:p>
            <a:r>
              <a:rPr lang="uk-UA" sz="4000" dirty="0" smtClean="0"/>
              <a:t>Загальний вигляд апарату </a:t>
            </a:r>
            <a:endParaRPr lang="uk-UA" sz="4000" dirty="0"/>
          </a:p>
        </p:txBody>
      </p:sp>
      <p:pic>
        <p:nvPicPr>
          <p:cNvPr id="1026" name="Picture 2" descr="C:\Users\user\Desktop\МАН картинки 1.png"/>
          <p:cNvPicPr>
            <a:picLocks noChangeAspect="1" noChangeArrowheads="1"/>
          </p:cNvPicPr>
          <p:nvPr/>
        </p:nvPicPr>
        <p:blipFill>
          <a:blip r:embed="rId2"/>
          <a:srcRect/>
          <a:stretch>
            <a:fillRect/>
          </a:stretch>
        </p:blipFill>
        <p:spPr bwMode="auto">
          <a:xfrm>
            <a:off x="0" y="1214422"/>
            <a:ext cx="4919567" cy="3500462"/>
          </a:xfrm>
          <a:prstGeom prst="rect">
            <a:avLst/>
          </a:prstGeom>
          <a:noFill/>
        </p:spPr>
      </p:pic>
      <p:pic>
        <p:nvPicPr>
          <p:cNvPr id="13314" name="Picture 2" descr="OSIRIS-REx Instrument Deck - Photo: OSIRIS REx Project"/>
          <p:cNvPicPr>
            <a:picLocks noChangeAspect="1" noChangeArrowheads="1"/>
          </p:cNvPicPr>
          <p:nvPr/>
        </p:nvPicPr>
        <p:blipFill>
          <a:blip r:embed="rId3"/>
          <a:srcRect/>
          <a:stretch>
            <a:fillRect/>
          </a:stretch>
        </p:blipFill>
        <p:spPr bwMode="auto">
          <a:xfrm>
            <a:off x="4976814" y="3571876"/>
            <a:ext cx="3757605" cy="2818204"/>
          </a:xfrm>
          <a:prstGeom prst="rect">
            <a:avLst/>
          </a:prstGeom>
          <a:noFill/>
        </p:spPr>
      </p:pic>
      <p:sp>
        <p:nvSpPr>
          <p:cNvPr id="6" name="TextBox 5"/>
          <p:cNvSpPr txBox="1"/>
          <p:nvPr/>
        </p:nvSpPr>
        <p:spPr>
          <a:xfrm>
            <a:off x="5214942" y="1071546"/>
            <a:ext cx="3143272" cy="2554545"/>
          </a:xfrm>
          <a:prstGeom prst="rect">
            <a:avLst/>
          </a:prstGeom>
          <a:noFill/>
        </p:spPr>
        <p:txBody>
          <a:bodyPr wrap="square" rtlCol="0">
            <a:spAutoFit/>
          </a:bodyPr>
          <a:lstStyle/>
          <a:p>
            <a:r>
              <a:rPr lang="uk-UA" sz="2000" dirty="0" smtClean="0"/>
              <a:t>Інструменти:</a:t>
            </a:r>
            <a:endParaRPr lang="en-US" sz="2000" dirty="0" smtClean="0"/>
          </a:p>
          <a:p>
            <a:r>
              <a:rPr lang="en-US" sz="2000" dirty="0" smtClean="0"/>
              <a:t>-OCAMS</a:t>
            </a:r>
            <a:endParaRPr lang="uk-UA" sz="2000" dirty="0" smtClean="0"/>
          </a:p>
          <a:p>
            <a:r>
              <a:rPr lang="en-US" sz="2000" dirty="0" smtClean="0"/>
              <a:t>-OLA</a:t>
            </a:r>
          </a:p>
          <a:p>
            <a:r>
              <a:rPr lang="en-US" sz="2000" dirty="0" smtClean="0"/>
              <a:t>-OVIRS</a:t>
            </a:r>
          </a:p>
          <a:p>
            <a:r>
              <a:rPr lang="en-US" sz="2000" dirty="0" smtClean="0"/>
              <a:t>-OTES</a:t>
            </a:r>
          </a:p>
          <a:p>
            <a:r>
              <a:rPr lang="en-US" sz="2000" dirty="0" smtClean="0"/>
              <a:t>-REXSIS</a:t>
            </a:r>
          </a:p>
          <a:p>
            <a:r>
              <a:rPr lang="en-US" sz="2000" dirty="0" smtClean="0"/>
              <a:t>-TAGSAM</a:t>
            </a:r>
          </a:p>
          <a:p>
            <a:r>
              <a:rPr lang="en-US" sz="2000" dirty="0" smtClean="0"/>
              <a:t>-SRC</a:t>
            </a:r>
            <a:endParaRPr lang="uk-UA" sz="20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1143000"/>
          </a:xfrm>
        </p:spPr>
        <p:txBody>
          <a:bodyPr>
            <a:normAutofit fontScale="90000"/>
          </a:bodyPr>
          <a:lstStyle/>
          <a:p>
            <a:r>
              <a:rPr lang="uk-UA" dirty="0" smtClean="0"/>
              <a:t>Інструменти дистанційного зондування OSIRIS-Rex </a:t>
            </a:r>
            <a:endParaRPr lang="uk-UA" dirty="0"/>
          </a:p>
        </p:txBody>
      </p:sp>
      <p:pic>
        <p:nvPicPr>
          <p:cNvPr id="3" name="Picture 3" descr="C:\Users\user\Desktop\МАН картинка 3.png"/>
          <p:cNvPicPr>
            <a:picLocks noChangeAspect="1" noChangeArrowheads="1"/>
          </p:cNvPicPr>
          <p:nvPr/>
        </p:nvPicPr>
        <p:blipFill>
          <a:blip r:embed="rId2"/>
          <a:srcRect/>
          <a:stretch>
            <a:fillRect/>
          </a:stretch>
        </p:blipFill>
        <p:spPr bwMode="auto">
          <a:xfrm>
            <a:off x="500034" y="1857364"/>
            <a:ext cx="1127951" cy="2571768"/>
          </a:xfrm>
          <a:prstGeom prst="rect">
            <a:avLst/>
          </a:prstGeom>
          <a:noFill/>
        </p:spPr>
      </p:pic>
      <p:pic>
        <p:nvPicPr>
          <p:cNvPr id="4" name="Picture 2"/>
          <p:cNvPicPr>
            <a:picLocks noChangeAspect="1" noChangeArrowheads="1"/>
          </p:cNvPicPr>
          <p:nvPr/>
        </p:nvPicPr>
        <p:blipFill>
          <a:blip r:embed="rId3"/>
          <a:srcRect/>
          <a:stretch>
            <a:fillRect/>
          </a:stretch>
        </p:blipFill>
        <p:spPr bwMode="auto">
          <a:xfrm>
            <a:off x="3857620" y="1785926"/>
            <a:ext cx="1058517" cy="2571768"/>
          </a:xfrm>
          <a:prstGeom prst="rect">
            <a:avLst/>
          </a:prstGeom>
          <a:noFill/>
          <a:ln w="9525">
            <a:noFill/>
            <a:miter lim="800000"/>
            <a:headEnd/>
            <a:tailEnd/>
          </a:ln>
          <a:effectLst/>
        </p:spPr>
      </p:pic>
      <p:pic>
        <p:nvPicPr>
          <p:cNvPr id="5" name="Picture 4" descr="C:\Users\user\Desktop\МАН картинка 4.png"/>
          <p:cNvPicPr>
            <a:picLocks noChangeAspect="1" noChangeArrowheads="1"/>
          </p:cNvPicPr>
          <p:nvPr/>
        </p:nvPicPr>
        <p:blipFill>
          <a:blip r:embed="rId4"/>
          <a:srcRect/>
          <a:stretch>
            <a:fillRect/>
          </a:stretch>
        </p:blipFill>
        <p:spPr bwMode="auto">
          <a:xfrm>
            <a:off x="1857356" y="2714620"/>
            <a:ext cx="1714512" cy="1669289"/>
          </a:xfrm>
          <a:prstGeom prst="rect">
            <a:avLst/>
          </a:prstGeom>
          <a:noFill/>
        </p:spPr>
      </p:pic>
      <p:sp>
        <p:nvSpPr>
          <p:cNvPr id="6" name="TextBox 5"/>
          <p:cNvSpPr txBox="1"/>
          <p:nvPr/>
        </p:nvSpPr>
        <p:spPr>
          <a:xfrm>
            <a:off x="500034" y="4500570"/>
            <a:ext cx="4429156" cy="369332"/>
          </a:xfrm>
          <a:prstGeom prst="rect">
            <a:avLst/>
          </a:prstGeom>
          <a:noFill/>
        </p:spPr>
        <p:txBody>
          <a:bodyPr wrap="square" rtlCol="0">
            <a:spAutoFit/>
          </a:bodyPr>
          <a:lstStyle/>
          <a:p>
            <a:r>
              <a:rPr lang="en-US" dirty="0" err="1" smtClean="0"/>
              <a:t>PolyCam</a:t>
            </a:r>
            <a:r>
              <a:rPr lang="uk-UA" dirty="0" smtClean="0"/>
              <a:t>               </a:t>
            </a:r>
            <a:r>
              <a:rPr lang="en-US" dirty="0" err="1" smtClean="0"/>
              <a:t>SamCam</a:t>
            </a:r>
            <a:r>
              <a:rPr lang="uk-UA" dirty="0" smtClean="0"/>
              <a:t>                 </a:t>
            </a:r>
            <a:r>
              <a:rPr lang="en-US" dirty="0" err="1" smtClean="0"/>
              <a:t>MapCam</a:t>
            </a:r>
            <a:endParaRPr lang="uk-UA" dirty="0"/>
          </a:p>
        </p:txBody>
      </p:sp>
      <p:sp>
        <p:nvSpPr>
          <p:cNvPr id="7" name="TextBox 6"/>
          <p:cNvSpPr txBox="1"/>
          <p:nvPr/>
        </p:nvSpPr>
        <p:spPr>
          <a:xfrm>
            <a:off x="785786" y="1285860"/>
            <a:ext cx="4071966" cy="461665"/>
          </a:xfrm>
          <a:prstGeom prst="rect">
            <a:avLst/>
          </a:prstGeom>
          <a:noFill/>
        </p:spPr>
        <p:txBody>
          <a:bodyPr wrap="square" rtlCol="0">
            <a:spAutoFit/>
          </a:bodyPr>
          <a:lstStyle/>
          <a:p>
            <a:pPr algn="ctr"/>
            <a:r>
              <a:rPr lang="en-US" sz="2400" b="1" dirty="0" smtClean="0"/>
              <a:t>OCAMS</a:t>
            </a:r>
            <a:endParaRPr lang="uk-UA" sz="2400" b="1" dirty="0"/>
          </a:p>
        </p:txBody>
      </p:sp>
      <p:pic>
        <p:nvPicPr>
          <p:cNvPr id="8" name="Picture 2" descr="C:\Users\user\Desktop\МАН картинка 4.2.jpeg"/>
          <p:cNvPicPr>
            <a:picLocks noChangeAspect="1" noChangeArrowheads="1"/>
          </p:cNvPicPr>
          <p:nvPr/>
        </p:nvPicPr>
        <p:blipFill>
          <a:blip r:embed="rId5"/>
          <a:srcRect/>
          <a:stretch>
            <a:fillRect/>
          </a:stretch>
        </p:blipFill>
        <p:spPr bwMode="auto">
          <a:xfrm>
            <a:off x="5429256" y="1785926"/>
            <a:ext cx="2037973" cy="1357322"/>
          </a:xfrm>
          <a:prstGeom prst="rect">
            <a:avLst/>
          </a:prstGeom>
          <a:noFill/>
        </p:spPr>
      </p:pic>
      <p:sp>
        <p:nvSpPr>
          <p:cNvPr id="9" name="TextBox 8"/>
          <p:cNvSpPr txBox="1"/>
          <p:nvPr/>
        </p:nvSpPr>
        <p:spPr>
          <a:xfrm>
            <a:off x="5500694" y="1214422"/>
            <a:ext cx="1928826" cy="461665"/>
          </a:xfrm>
          <a:prstGeom prst="rect">
            <a:avLst/>
          </a:prstGeom>
          <a:noFill/>
        </p:spPr>
        <p:txBody>
          <a:bodyPr wrap="square" rtlCol="0">
            <a:spAutoFit/>
          </a:bodyPr>
          <a:lstStyle/>
          <a:p>
            <a:pPr algn="ctr"/>
            <a:r>
              <a:rPr lang="uk-UA" sz="2400" b="1" dirty="0" smtClean="0"/>
              <a:t>OLA</a:t>
            </a:r>
            <a:endParaRPr lang="uk-UA" sz="2400" b="1" dirty="0"/>
          </a:p>
        </p:txBody>
      </p:sp>
      <p:pic>
        <p:nvPicPr>
          <p:cNvPr id="10" name="Picture 2" descr="C:\Users\user\Desktop\МАН картинка 5.jpg"/>
          <p:cNvPicPr>
            <a:picLocks noChangeAspect="1" noChangeArrowheads="1"/>
          </p:cNvPicPr>
          <p:nvPr/>
        </p:nvPicPr>
        <p:blipFill>
          <a:blip r:embed="rId6"/>
          <a:srcRect/>
          <a:stretch>
            <a:fillRect/>
          </a:stretch>
        </p:blipFill>
        <p:spPr bwMode="auto">
          <a:xfrm>
            <a:off x="6786578" y="3643314"/>
            <a:ext cx="2198236" cy="1700198"/>
          </a:xfrm>
          <a:prstGeom prst="rect">
            <a:avLst/>
          </a:prstGeom>
          <a:noFill/>
        </p:spPr>
      </p:pic>
      <p:sp>
        <p:nvSpPr>
          <p:cNvPr id="12" name="TextBox 11"/>
          <p:cNvSpPr txBox="1"/>
          <p:nvPr/>
        </p:nvSpPr>
        <p:spPr>
          <a:xfrm>
            <a:off x="6858016" y="3214686"/>
            <a:ext cx="2071702" cy="461665"/>
          </a:xfrm>
          <a:prstGeom prst="rect">
            <a:avLst/>
          </a:prstGeom>
          <a:noFill/>
        </p:spPr>
        <p:txBody>
          <a:bodyPr wrap="square" rtlCol="0">
            <a:spAutoFit/>
          </a:bodyPr>
          <a:lstStyle/>
          <a:p>
            <a:pPr algn="ctr"/>
            <a:r>
              <a:rPr lang="uk-UA" sz="2400" b="1" dirty="0" smtClean="0"/>
              <a:t>OVIRS</a:t>
            </a:r>
            <a:endParaRPr lang="uk-UA" sz="2400" b="1" dirty="0"/>
          </a:p>
        </p:txBody>
      </p:sp>
      <p:pic>
        <p:nvPicPr>
          <p:cNvPr id="13" name="Picture 4" descr="Похожее изображение"/>
          <p:cNvPicPr>
            <a:picLocks noChangeAspect="1" noChangeArrowheads="1"/>
          </p:cNvPicPr>
          <p:nvPr/>
        </p:nvPicPr>
        <p:blipFill>
          <a:blip r:embed="rId7" cstate="print"/>
          <a:srcRect/>
          <a:stretch>
            <a:fillRect/>
          </a:stretch>
        </p:blipFill>
        <p:spPr bwMode="auto">
          <a:xfrm>
            <a:off x="857224" y="5214950"/>
            <a:ext cx="2143140" cy="1428594"/>
          </a:xfrm>
          <a:prstGeom prst="rect">
            <a:avLst/>
          </a:prstGeom>
          <a:noFill/>
        </p:spPr>
      </p:pic>
      <p:sp>
        <p:nvSpPr>
          <p:cNvPr id="14" name="TextBox 13"/>
          <p:cNvSpPr txBox="1"/>
          <p:nvPr/>
        </p:nvSpPr>
        <p:spPr>
          <a:xfrm>
            <a:off x="857224" y="4857760"/>
            <a:ext cx="2143140" cy="461665"/>
          </a:xfrm>
          <a:prstGeom prst="rect">
            <a:avLst/>
          </a:prstGeom>
          <a:noFill/>
        </p:spPr>
        <p:txBody>
          <a:bodyPr wrap="square" rtlCol="0">
            <a:spAutoFit/>
          </a:bodyPr>
          <a:lstStyle/>
          <a:p>
            <a:pPr algn="ctr"/>
            <a:r>
              <a:rPr lang="uk-UA" sz="2400" b="1" dirty="0" smtClean="0"/>
              <a:t>OTES</a:t>
            </a:r>
            <a:endParaRPr lang="uk-UA" sz="2400" b="1" dirty="0"/>
          </a:p>
        </p:txBody>
      </p:sp>
      <p:pic>
        <p:nvPicPr>
          <p:cNvPr id="15" name="Picture 2" descr="C:\Users\user\Desktop\МАН картинка 7.png"/>
          <p:cNvPicPr>
            <a:picLocks noChangeAspect="1" noChangeArrowheads="1"/>
          </p:cNvPicPr>
          <p:nvPr/>
        </p:nvPicPr>
        <p:blipFill>
          <a:blip r:embed="rId8"/>
          <a:srcRect/>
          <a:stretch>
            <a:fillRect/>
          </a:stretch>
        </p:blipFill>
        <p:spPr bwMode="auto">
          <a:xfrm>
            <a:off x="4143372" y="5143512"/>
            <a:ext cx="2283083" cy="1520569"/>
          </a:xfrm>
          <a:prstGeom prst="rect">
            <a:avLst/>
          </a:prstGeom>
          <a:noFill/>
        </p:spPr>
      </p:pic>
      <p:sp>
        <p:nvSpPr>
          <p:cNvPr id="16" name="TextBox 15"/>
          <p:cNvSpPr txBox="1"/>
          <p:nvPr/>
        </p:nvSpPr>
        <p:spPr>
          <a:xfrm>
            <a:off x="4143372" y="4786322"/>
            <a:ext cx="2286016" cy="461665"/>
          </a:xfrm>
          <a:prstGeom prst="rect">
            <a:avLst/>
          </a:prstGeom>
          <a:noFill/>
        </p:spPr>
        <p:txBody>
          <a:bodyPr wrap="square" rtlCol="0">
            <a:spAutoFit/>
          </a:bodyPr>
          <a:lstStyle/>
          <a:p>
            <a:pPr algn="ctr"/>
            <a:r>
              <a:rPr lang="uk-UA" sz="2400" b="1" dirty="0" smtClean="0"/>
              <a:t>REXIS</a:t>
            </a:r>
            <a:endParaRPr lang="uk-UA" sz="2400" b="1"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1247</TotalTime>
  <Words>700</Words>
  <Application>Microsoft Office PowerPoint</Application>
  <PresentationFormat>Экран (4:3)</PresentationFormat>
  <Paragraphs>162</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Місія  OSIRIS-REX із забору зразків реголіту з астероїда (101955) Bennu  </vt:lpstr>
      <vt:lpstr>Актуальність роботи: на даний момент людство стоїть на порозі прямого дослідження неземних органічних сполук, що знаходяться на примітивному астероїді (101955)Bennu, що наближується до Землі, адже на даний момент для дослідження астероїда до нього прямує КА OSIRIS-REx, який вийде на орбіту (101955)Bennu у серпні 2018 року.</vt:lpstr>
      <vt:lpstr>  Предмет дослідження: космічна місія   OSIRIS-REx та її ціль астероїд (101955)Bennu.    Задачі, поставленні у роботі:    визначення геометричного альбедо даного астероїда, та порівняння альбедо даного  астероїда  з альбедо  астероїдів того ж спектрального типу;   визначення величини сезонного ефекту Ярковського, що діє на астероїд;   докладний опис місії OSIRIS-REx, приладів космічного корабля та фізичних властивостей астероїда (101955)Bennu  </vt:lpstr>
      <vt:lpstr>OSIRIS-REx – це місія з повернення зразків реголіту з примітивного астероїду (101955) Bennu.  </vt:lpstr>
      <vt:lpstr> 1. Забір та повернення зразка реголіту з поверхні астероїду.   2. Побудова карти глобальних властивостей астероїда.   3. Дослідження текстури, морфології, хімічного складу та спектральних властивостей реголіту на місці забору проб.   4. Порівняння результатів отриманих наземними пристроями та результатів отриманих  за допомогою місії  OSIRIS-REx для вдосконалення наземних методів досліджень.   5. Вивчення ефекту Ярковського.  </vt:lpstr>
      <vt:lpstr>Чому саме Bennu</vt:lpstr>
      <vt:lpstr>Астероїд (101955) Bennu</vt:lpstr>
      <vt:lpstr>Загальний вигляд апарату </vt:lpstr>
      <vt:lpstr>Інструменти дистанційного зондування OSIRIS-Rex </vt:lpstr>
      <vt:lpstr> Інструменти захоплення та безпечного повернення зразків реголіту  </vt:lpstr>
      <vt:lpstr>У роботі двома способами було розраховано альбедо астероїда (101955)Bennu.</vt:lpstr>
      <vt:lpstr>Таблиця геометричних альбедо астероїдів B-типу</vt:lpstr>
      <vt:lpstr>Ефект Ярковського </vt:lpstr>
      <vt:lpstr>Розрахунок сезонного ефекту Ярковського.</vt:lpstr>
      <vt:lpstr>Висновки</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Місія  OSIRIS-REX із забору зразків реголіту з астероїда (101955) Bennu</dc:title>
  <dc:creator>user</dc:creator>
  <cp:lastModifiedBy>admin</cp:lastModifiedBy>
  <cp:revision>146</cp:revision>
  <dcterms:created xsi:type="dcterms:W3CDTF">2018-02-02T14:33:50Z</dcterms:created>
  <dcterms:modified xsi:type="dcterms:W3CDTF">2018-04-13T11:47:04Z</dcterms:modified>
</cp:coreProperties>
</file>