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5A7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D3D1E-697A-492F-9872-D61923E01BDE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5D611-5FDD-4497-93B0-902C127A4BD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605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D611-5FDD-4497-93B0-902C127A4BD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80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13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99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206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151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84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72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36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6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40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59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8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34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2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69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16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1148-2F13-401A-BF22-0BB0B9CFE393}" type="datetimeFigureOut">
              <a:rPr lang="ru-UA" smtClean="0"/>
              <a:t>21.04.2018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C5FB73-3A6D-4102-8F62-7272EE213D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049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239C7-D263-4BF2-9D3B-D9D8C010D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730" y="1451610"/>
            <a:ext cx="9749790" cy="1653500"/>
          </a:xfrm>
        </p:spPr>
        <p:txBody>
          <a:bodyPr/>
          <a:lstStyle/>
          <a:p>
            <a:r>
              <a:rPr lang="ru-RU" sz="5800" dirty="0" err="1">
                <a:latin typeface="Buxton Sketch" panose="03080500000500000004" pitchFamily="66" charset="0"/>
              </a:rPr>
              <a:t>Військова</a:t>
            </a:r>
            <a:r>
              <a:rPr lang="ru-RU" sz="5800" dirty="0">
                <a:latin typeface="Buxton Sketch" panose="03080500000500000004" pitchFamily="66" charset="0"/>
              </a:rPr>
              <a:t> </a:t>
            </a:r>
            <a:r>
              <a:rPr lang="ru-RU" sz="5800" dirty="0" err="1">
                <a:latin typeface="Buxton Sketch" panose="03080500000500000004" pitchFamily="66" charset="0"/>
              </a:rPr>
              <a:t>еліта</a:t>
            </a:r>
            <a:r>
              <a:rPr lang="ru-RU" sz="5800" dirty="0">
                <a:latin typeface="Buxton Sketch" panose="03080500000500000004" pitchFamily="66" charset="0"/>
              </a:rPr>
              <a:t> УНР на В</a:t>
            </a:r>
            <a:r>
              <a:rPr lang="uk-UA" sz="5800" dirty="0" err="1" smtClean="0">
                <a:latin typeface="Buxton Sketch" panose="03080500000500000004" pitchFamily="66" charset="0"/>
              </a:rPr>
              <a:t>олині</a:t>
            </a:r>
            <a:r>
              <a:rPr lang="uk-UA" sz="5800" dirty="0">
                <a:latin typeface="Buxton Sketch" panose="03080500000500000004" pitchFamily="66" charset="0"/>
              </a:rPr>
              <a:t> :</a:t>
            </a:r>
            <a:r>
              <a:rPr lang="ru-RU" sz="5800" dirty="0" smtClean="0">
                <a:latin typeface="Buxton Sketch" panose="03080500000500000004" pitchFamily="66" charset="0"/>
              </a:rPr>
              <a:t> </a:t>
            </a:r>
            <a:r>
              <a:rPr lang="ru-RU" sz="5800" dirty="0">
                <a:latin typeface="Buxton Sketch" panose="03080500000500000004" pitchFamily="66" charset="0"/>
              </a:rPr>
              <a:t/>
            </a:r>
            <a:br>
              <a:rPr lang="ru-RU" sz="5800" dirty="0">
                <a:latin typeface="Buxton Sketch" panose="03080500000500000004" pitchFamily="66" charset="0"/>
              </a:rPr>
            </a:br>
            <a:r>
              <a:rPr lang="ru-RU" sz="5800" dirty="0" err="1">
                <a:latin typeface="Buxton Sketch" panose="03080500000500000004" pitchFamily="66" charset="0"/>
              </a:rPr>
              <a:t>Олександр</a:t>
            </a:r>
            <a:r>
              <a:rPr lang="ru-RU" sz="5800" dirty="0">
                <a:latin typeface="Buxton Sketch" panose="03080500000500000004" pitchFamily="66" charset="0"/>
              </a:rPr>
              <a:t> </a:t>
            </a:r>
            <a:r>
              <a:rPr lang="ru-RU" sz="5800" dirty="0" err="1">
                <a:latin typeface="Buxton Sketch" panose="03080500000500000004" pitchFamily="66" charset="0"/>
              </a:rPr>
              <a:t>Осецький</a:t>
            </a:r>
            <a:endParaRPr lang="ru-UA" sz="5800" dirty="0">
              <a:latin typeface="Buxton Sketch" panose="030805000005000000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59CB34E-1C76-42B7-8255-0AAF40E59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917" y="3730031"/>
            <a:ext cx="4414170" cy="803570"/>
          </a:xfrm>
        </p:spPr>
        <p:txBody>
          <a:bodyPr>
            <a:noAutofit/>
          </a:bodyPr>
          <a:lstStyle/>
          <a:p>
            <a:pPr algn="ctr"/>
            <a:r>
              <a:rPr lang="uk-UA" b="1" i="1" dirty="0">
                <a:cs typeface="Times New Roman" panose="02020603050405020304" pitchFamily="18" charset="0"/>
              </a:rPr>
              <a:t>Роботу виконав:</a:t>
            </a:r>
            <a:r>
              <a:rPr lang="uk-UA" dirty="0">
                <a:cs typeface="Times New Roman" panose="02020603050405020304" pitchFamily="18" charset="0"/>
              </a:rPr>
              <a:t> </a:t>
            </a:r>
            <a:r>
              <a:rPr lang="uk-UA" dirty="0" err="1">
                <a:cs typeface="Times New Roman" panose="02020603050405020304" pitchFamily="18" charset="0"/>
              </a:rPr>
              <a:t>Боровіков</a:t>
            </a:r>
            <a:r>
              <a:rPr lang="uk-UA" dirty="0">
                <a:cs typeface="Times New Roman" panose="02020603050405020304" pitchFamily="18" charset="0"/>
              </a:rPr>
              <a:t> Олексій, учень 9-Г класу Луцької гімназії №21 імені Михайла Кравчука</a:t>
            </a:r>
            <a:endParaRPr lang="en-US" dirty="0"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cs typeface="Times New Roman" panose="02020603050405020304" pitchFamily="18" charset="0"/>
              </a:rPr>
              <a:t>Науковий керівник:</a:t>
            </a:r>
            <a:r>
              <a:rPr lang="uk-UA" dirty="0">
                <a:cs typeface="Times New Roman" panose="02020603050405020304" pitchFamily="18" charset="0"/>
              </a:rPr>
              <a:t> Мельник Андрій Миколайович, вчитель історії Луцької гімназії №21 імені Михайла Кравчука</a:t>
            </a:r>
            <a:endParaRPr lang="ru-UA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00F8BE9A-B7DF-4324-8D6D-12B7A2BC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C264E11-82A1-44F7-BD80-B27BC836B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7" y="3234690"/>
            <a:ext cx="4803949" cy="29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D393D2ED-470E-4AAA-BAC6-2690D4223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4D49D7-141E-42B6-82F5-2ACD68BCCAE0}"/>
              </a:ext>
            </a:extLst>
          </p:cNvPr>
          <p:cNvSpPr txBox="1"/>
          <p:nvPr/>
        </p:nvSpPr>
        <p:spPr>
          <a:xfrm>
            <a:off x="259080" y="43434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418AB3"/>
                </a:solidFill>
                <a:latin typeface="+mj-lt"/>
              </a:rPr>
              <a:t>Смерть генерала армії УНР Олександра </a:t>
            </a:r>
            <a:r>
              <a:rPr lang="uk-UA" sz="3600" dirty="0" err="1">
                <a:solidFill>
                  <a:srgbClr val="418AB3"/>
                </a:solidFill>
                <a:latin typeface="+mj-lt"/>
              </a:rPr>
              <a:t>Осецького</a:t>
            </a:r>
            <a:endParaRPr lang="ru-UA" sz="3600" dirty="0">
              <a:solidFill>
                <a:srgbClr val="418AB3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F3CADF-1474-492E-9BD3-54C3558D749D}"/>
              </a:ext>
            </a:extLst>
          </p:cNvPr>
          <p:cNvSpPr txBox="1"/>
          <p:nvPr/>
        </p:nvSpPr>
        <p:spPr>
          <a:xfrm>
            <a:off x="259080" y="1731555"/>
            <a:ext cx="8187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</a:t>
            </a:r>
            <a:r>
              <a:rPr lang="uk-UA" b="1" dirty="0"/>
              <a:t>26 лютого 1937 року </a:t>
            </a:r>
            <a:r>
              <a:rPr lang="uk-UA" dirty="0"/>
              <a:t>генерал-хорунжий, колишній Наказний отаман армії УНР, голова військової місії в Бельгії Олександр Вікторович </a:t>
            </a:r>
            <a:r>
              <a:rPr lang="uk-UA" dirty="0" err="1"/>
              <a:t>Осецький</a:t>
            </a:r>
            <a:r>
              <a:rPr lang="uk-UA" dirty="0"/>
              <a:t> помер у Парижі.</a:t>
            </a:r>
            <a:endParaRPr lang="ru-UA" dirty="0"/>
          </a:p>
          <a:p>
            <a:endParaRPr lang="ru-UA" dirty="0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¿Ð°ÑÐ¸Ð¶ ÑÑÐ°ÑÑ ÑÐ¾ÑÐ¾&quot;">
            <a:extLst>
              <a:ext uri="{FF2B5EF4-FFF2-40B4-BE49-F238E27FC236}">
                <a16:creationId xmlns="" xmlns:a16="http://schemas.microsoft.com/office/drawing/2014/main" id="{00C84805-359A-4194-A758-40AD8A29B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08" y="2631971"/>
            <a:ext cx="2750820" cy="4126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8465C5AE-384A-4885-9478-9A0C6765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6" y="3369121"/>
            <a:ext cx="4500293" cy="2891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6CC6A0D0-1AF0-4CF5-915B-BD5E65CF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334A6E-C635-4147-97E0-C7758D864FD3}"/>
              </a:ext>
            </a:extLst>
          </p:cNvPr>
          <p:cNvSpPr txBox="1"/>
          <p:nvPr/>
        </p:nvSpPr>
        <p:spPr>
          <a:xfrm>
            <a:off x="259080" y="43434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418AB3"/>
                </a:solidFill>
                <a:latin typeface="+mj-lt"/>
              </a:rPr>
              <a:t>Висновки</a:t>
            </a:r>
            <a:endParaRPr lang="ru-UA" sz="3600" dirty="0">
              <a:solidFill>
                <a:srgbClr val="418AB3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DF2AF0-C144-4109-8CE0-254E711CC10A}"/>
              </a:ext>
            </a:extLst>
          </p:cNvPr>
          <p:cNvSpPr txBox="1"/>
          <p:nvPr/>
        </p:nvSpPr>
        <p:spPr>
          <a:xfrm>
            <a:off x="628650" y="1138794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 Олександр </a:t>
            </a:r>
            <a:r>
              <a:rPr lang="uk-UA" dirty="0" err="1"/>
              <a:t>Осецький</a:t>
            </a:r>
            <a:r>
              <a:rPr lang="uk-UA" dirty="0"/>
              <a:t> був непересічною постаттю у військовій історії України періоду 1917-1921 років.</a:t>
            </a:r>
          </a:p>
          <a:p>
            <a:r>
              <a:rPr lang="uk-UA" dirty="0"/>
              <a:t>	Під час дослідження ми переконались, що Олександр </a:t>
            </a:r>
            <a:r>
              <a:rPr lang="uk-UA" dirty="0" err="1"/>
              <a:t>Осецький</a:t>
            </a:r>
            <a:r>
              <a:rPr lang="uk-UA" dirty="0"/>
              <a:t> був надзвичайно вірний українській національній ідеї та Головному Отаману Симону Петлюрі. </a:t>
            </a:r>
            <a:endParaRPr lang="ru-UA" dirty="0"/>
          </a:p>
          <a:p>
            <a:r>
              <a:rPr lang="uk-UA" dirty="0"/>
              <a:t>	Беззаперечним фактом залишається те, що генерал сприяв розвитку незалежної України у період революційних подій 1917-1921 років.</a:t>
            </a:r>
            <a:endParaRPr lang="ru-UA" dirty="0"/>
          </a:p>
          <a:p>
            <a:endParaRPr lang="ru-UA" dirty="0"/>
          </a:p>
        </p:txBody>
      </p:sp>
      <p:pic>
        <p:nvPicPr>
          <p:cNvPr id="1034" name="Picture 10" descr="Ð ÐµÐ·ÑÐ»ÑÑÐ°Ñ Ð¿Ð¾ÑÑÐºÑ Ð·Ð¾Ð±ÑÐ°Ð¶ÐµÐ½Ñ Ð·Ð° Ð·Ð°Ð¿Ð¸ÑÐ¾Ð¼ &quot;ÑÐµÐ²Ð¾Ð»ÑÑÑÐ¹Ð½Ð¸Ñ Ð¿Ð¾Ð´ÑÐ¹ 1917-1921 ÑÐ¾ÐºÑÐ²&quot;">
            <a:extLst>
              <a:ext uri="{FF2B5EF4-FFF2-40B4-BE49-F238E27FC236}">
                <a16:creationId xmlns="" xmlns:a16="http://schemas.microsoft.com/office/drawing/2014/main" id="{A80B1E88-9405-4275-A690-BACE9B05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80" y="3551872"/>
            <a:ext cx="351576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037A288C-7A7F-46A1-97B1-F0702CAB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3C8F05-E4E9-4491-B834-7C200DB0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b="1" dirty="0">
                <a:solidFill>
                  <a:srgbClr val="418AB3"/>
                </a:solidFill>
              </a:rPr>
              <a:t>Використана інформація</a:t>
            </a:r>
            <a:endParaRPr lang="ru-UA" b="1" dirty="0">
              <a:solidFill>
                <a:srgbClr val="418AB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E1F4A5-5FF9-42DF-8961-A06C837838FF}"/>
              </a:ext>
            </a:extLst>
          </p:cNvPr>
          <p:cNvSpPr txBox="1"/>
          <p:nvPr/>
        </p:nvSpPr>
        <p:spPr>
          <a:xfrm>
            <a:off x="677334" y="1253291"/>
            <a:ext cx="89839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uk-UA" sz="1600" dirty="0"/>
              <a:t>«Наукові записки Рівненського обласного краєзнавчого </a:t>
            </a:r>
            <a:r>
              <a:rPr lang="uk-UA" sz="1600" dirty="0" err="1"/>
              <a:t>музея</a:t>
            </a:r>
            <a:r>
              <a:rPr lang="uk-UA" sz="1600" dirty="0"/>
              <a:t>. Випуск </a:t>
            </a:r>
            <a:r>
              <a:rPr lang="en-US" sz="1600" dirty="0"/>
              <a:t>XV. </a:t>
            </a:r>
            <a:r>
              <a:rPr lang="ru-RU" sz="1600" dirty="0" err="1"/>
              <a:t>Матеріали</a:t>
            </a:r>
            <a:r>
              <a:rPr lang="ru-RU" sz="1600" dirty="0"/>
              <a:t> </a:t>
            </a:r>
            <a:r>
              <a:rPr lang="ru-RU" sz="1600" dirty="0" err="1"/>
              <a:t>наукової</a:t>
            </a:r>
            <a:r>
              <a:rPr lang="ru-RU" sz="1600" dirty="0"/>
              <a:t> </a:t>
            </a:r>
            <a:r>
              <a:rPr lang="ru-RU" sz="1600" dirty="0" err="1"/>
              <a:t>конференції</a:t>
            </a:r>
            <a:r>
              <a:rPr lang="ru-RU" sz="1600" dirty="0"/>
              <a:t> «</a:t>
            </a:r>
            <a:r>
              <a:rPr lang="ru-RU" sz="1600" dirty="0" err="1"/>
              <a:t>Волинь</a:t>
            </a:r>
            <a:r>
              <a:rPr lang="ru-RU" sz="1600" dirty="0"/>
              <a:t> в </a:t>
            </a:r>
            <a:r>
              <a:rPr lang="ru-RU" sz="1600" dirty="0" err="1"/>
              <a:t>Українській</a:t>
            </a:r>
            <a:r>
              <a:rPr lang="ru-RU" sz="1600" dirty="0"/>
              <a:t> </a:t>
            </a:r>
            <a:r>
              <a:rPr lang="ru-RU" sz="1600" dirty="0" err="1"/>
              <a:t>революції</a:t>
            </a:r>
            <a:r>
              <a:rPr lang="ru-RU" sz="1600" dirty="0"/>
              <a:t> 1917-1921 </a:t>
            </a:r>
            <a:r>
              <a:rPr lang="ru-RU" sz="1600" dirty="0" err="1"/>
              <a:t>рр</a:t>
            </a:r>
            <a:r>
              <a:rPr lang="ru-RU" sz="1600" dirty="0"/>
              <a:t>.»»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err="1"/>
              <a:t>Сергій</a:t>
            </a:r>
            <a:r>
              <a:rPr lang="ru-RU" sz="1600" dirty="0"/>
              <a:t> Лис «</a:t>
            </a:r>
            <a:r>
              <a:rPr lang="ru-RU" sz="1600" dirty="0" err="1"/>
              <a:t>Сірожупанники</a:t>
            </a:r>
            <a:r>
              <a:rPr lang="ru-RU" sz="1600" dirty="0"/>
              <a:t> </a:t>
            </a:r>
            <a:r>
              <a:rPr lang="ru-RU" sz="1600" dirty="0" err="1"/>
              <a:t>Дієвої</a:t>
            </a:r>
            <a:r>
              <a:rPr lang="ru-RU" sz="1600" dirty="0"/>
              <a:t> </a:t>
            </a:r>
            <a:r>
              <a:rPr lang="ru-RU" sz="1600" dirty="0" err="1"/>
              <a:t>Армії</a:t>
            </a:r>
            <a:r>
              <a:rPr lang="ru-RU" sz="1600" dirty="0"/>
              <a:t> УНР в </a:t>
            </a:r>
            <a:r>
              <a:rPr lang="ru-RU" sz="1600" dirty="0" err="1"/>
              <a:t>обороні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Війська</a:t>
            </a:r>
            <a:r>
              <a:rPr lang="ru-RU" sz="1600" dirty="0"/>
              <a:t> </a:t>
            </a:r>
            <a:r>
              <a:rPr lang="ru-RU" sz="1600" dirty="0" err="1"/>
              <a:t>Польського</a:t>
            </a:r>
            <a:r>
              <a:rPr lang="ru-RU" sz="1600" dirty="0"/>
              <a:t> у </a:t>
            </a:r>
            <a:r>
              <a:rPr lang="ru-RU" sz="1600" dirty="0" err="1"/>
              <a:t>березні-травні</a:t>
            </a:r>
            <a:r>
              <a:rPr lang="ru-RU" sz="1600" dirty="0"/>
              <a:t> 1919 р.» «</a:t>
            </a:r>
            <a:r>
              <a:rPr lang="ru-RU" sz="1600" dirty="0" err="1"/>
              <a:t>Наукові</a:t>
            </a:r>
            <a:r>
              <a:rPr lang="ru-RU" sz="1600" dirty="0"/>
              <a:t> записки РОКМ. </a:t>
            </a:r>
            <a:r>
              <a:rPr lang="ru-RU" sz="1600" dirty="0" err="1"/>
              <a:t>Випуск</a:t>
            </a:r>
            <a:r>
              <a:rPr lang="ru-RU" sz="1600" dirty="0"/>
              <a:t> </a:t>
            </a:r>
            <a:r>
              <a:rPr lang="en-US" sz="1600" dirty="0"/>
              <a:t>XV </a:t>
            </a:r>
            <a:r>
              <a:rPr lang="ru-RU" sz="1600" dirty="0"/>
              <a:t>(с. 14-21)»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https://uk.wikipedia.org/wiki/</a:t>
            </a:r>
            <a:r>
              <a:rPr lang="ru-RU" sz="1600" dirty="0" err="1"/>
              <a:t>Осецький_Олександр_Вікторович</a:t>
            </a:r>
            <a:endParaRPr lang="ru-RU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https://www.volynnews.com/news/society/pryvidkryta-istoriya-upa-volynskyy-heneral-oleksandr-osetskyy/</a:t>
            </a:r>
            <a:endParaRPr lang="uk-UA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https://www.tenews.org.ua/post/view/1511266398-do-100-richchya-unr-general-oseckiy-z-kremencya</a:t>
            </a:r>
            <a:endParaRPr lang="uk-UA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http://www.hroniky.com/news/view/8230-pohliad-petliura-u-travni-1919-roku-bez-oporu-viddav-lutsk-poliakam</a:t>
            </a:r>
            <a:endParaRPr lang="ru-RU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http://you-books.com/book/Ya-Yu-Tinchenko/Oficzerskij-korpus-Armii-UNR-1917-1921-kn-2</a:t>
            </a:r>
            <a:endParaRPr lang="ru-RU" sz="1600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078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D0A5F0A1-147A-45EB-9488-54F692427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42A35F-839C-4DFD-BF66-00D4A97B4FB9}"/>
              </a:ext>
            </a:extLst>
          </p:cNvPr>
          <p:cNvSpPr txBox="1"/>
          <p:nvPr/>
        </p:nvSpPr>
        <p:spPr>
          <a:xfrm>
            <a:off x="628650" y="426562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418AB3"/>
                </a:solidFill>
                <a:latin typeface="Buxton Sketch" panose="03080500000500000004" pitchFamily="66" charset="0"/>
              </a:rPr>
              <a:t>Автор роботи</a:t>
            </a:r>
            <a:endParaRPr lang="ru-UA" sz="3600" dirty="0">
              <a:solidFill>
                <a:srgbClr val="418AB3"/>
              </a:solidFill>
              <a:latin typeface="Buxton Sketch" panose="030805000005000000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B82D9F-C8F6-4AEF-8A55-634FA001A9A4}"/>
              </a:ext>
            </a:extLst>
          </p:cNvPr>
          <p:cNvSpPr txBox="1"/>
          <p:nvPr/>
        </p:nvSpPr>
        <p:spPr>
          <a:xfrm>
            <a:off x="3223260" y="1558588"/>
            <a:ext cx="6951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>
                <a:latin typeface="Exo 2" panose="00000500000000000000" pitchFamily="2" charset="-52"/>
              </a:rPr>
              <a:t>Боровіков</a:t>
            </a:r>
            <a:r>
              <a:rPr lang="uk-UA" sz="2400" b="1" dirty="0">
                <a:latin typeface="Exo 2" panose="00000500000000000000" pitchFamily="2" charset="-52"/>
              </a:rPr>
              <a:t> Олексій Олександрович</a:t>
            </a:r>
            <a:r>
              <a:rPr lang="uk-UA" sz="2400" dirty="0">
                <a:latin typeface="Exo 2" panose="00000500000000000000" pitchFamily="2" charset="-52"/>
              </a:rPr>
              <a:t/>
            </a:r>
            <a:br>
              <a:rPr lang="uk-UA" sz="2400" dirty="0">
                <a:latin typeface="Exo 2" panose="00000500000000000000" pitchFamily="2" charset="-52"/>
              </a:rPr>
            </a:br>
            <a:r>
              <a:rPr lang="uk-UA" sz="2400" dirty="0">
                <a:latin typeface="Exo 2" panose="00000500000000000000" pitchFamily="2" charset="-52"/>
              </a:rPr>
              <a:t>Учень 9-Г класу </a:t>
            </a:r>
          </a:p>
          <a:p>
            <a:pPr algn="ctr"/>
            <a:r>
              <a:rPr lang="uk-UA" sz="2400" dirty="0">
                <a:latin typeface="Exo 2" panose="00000500000000000000" pitchFamily="2" charset="-52"/>
              </a:rPr>
              <a:t>Луцької гімназії №21 імені Михайла Кравчука</a:t>
            </a:r>
          </a:p>
          <a:p>
            <a:pPr algn="ctr"/>
            <a:r>
              <a:rPr lang="uk-UA" sz="2400" dirty="0">
                <a:latin typeface="Exo 2" panose="00000500000000000000" pitchFamily="2" charset="-52"/>
              </a:rPr>
              <a:t>Луцьк, Волинська область</a:t>
            </a:r>
          </a:p>
          <a:p>
            <a:pPr algn="ctr"/>
            <a:r>
              <a:rPr lang="uk-UA" sz="2400" b="1" dirty="0">
                <a:latin typeface="Exo 2" panose="00000500000000000000" pitchFamily="2" charset="-52"/>
              </a:rPr>
              <a:t>Керівник: Мельник Андрій Миколайович</a:t>
            </a:r>
            <a:endParaRPr lang="ru-UA" sz="2400" b="1" dirty="0">
              <a:latin typeface="Exo 2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EB2EE6B-304A-4E18-A547-293FCEB3C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624"/>
            <a:ext cx="3600450" cy="4022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65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F55E3983-6CFE-446C-858A-9AC6389F6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A26652-AA14-43FE-8ADC-F9F1FE272AB0}"/>
              </a:ext>
            </a:extLst>
          </p:cNvPr>
          <p:cNvSpPr txBox="1"/>
          <p:nvPr/>
        </p:nvSpPr>
        <p:spPr>
          <a:xfrm>
            <a:off x="335280" y="477074"/>
            <a:ext cx="9216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i="1" dirty="0">
                <a:solidFill>
                  <a:srgbClr val="418AB3"/>
                </a:solidFill>
                <a:latin typeface="Buxton Sketch" panose="03080500000500000004" pitchFamily="66" charset="0"/>
              </a:rPr>
              <a:t>Мета роботи:</a:t>
            </a:r>
            <a:r>
              <a:rPr lang="uk-UA" sz="3000" dirty="0">
                <a:solidFill>
                  <a:srgbClr val="418AB3"/>
                </a:solidFill>
                <a:latin typeface="Buxton Sketch" panose="03080500000500000004" pitchFamily="66" charset="0"/>
              </a:rPr>
              <a:t> </a:t>
            </a:r>
            <a:r>
              <a:rPr lang="uk-UA" sz="3200" dirty="0">
                <a:solidFill>
                  <a:srgbClr val="418AB3"/>
                </a:solidFill>
                <a:latin typeface="Buxton Sketch" panose="03080500000500000004" pitchFamily="66" charset="0"/>
              </a:rPr>
              <a:t> </a:t>
            </a:r>
            <a:r>
              <a:rPr lang="uk-UA" sz="2400" dirty="0">
                <a:latin typeface="Exo 2" panose="00000500000000000000" pitchFamily="2" charset="-52"/>
              </a:rPr>
              <a:t>дослідити життєвий шлях та внесок в історію Волині </a:t>
            </a:r>
            <a:r>
              <a:rPr lang="uk-UA" sz="2400" dirty="0" smtClean="0">
                <a:latin typeface="Exo 2" panose="00000500000000000000" pitchFamily="2" charset="-52"/>
              </a:rPr>
              <a:t>генерал-хорунжого </a:t>
            </a:r>
            <a:r>
              <a:rPr lang="uk-UA" sz="2400" dirty="0">
                <a:latin typeface="Exo 2" panose="00000500000000000000" pitchFamily="2" charset="-52"/>
              </a:rPr>
              <a:t>армії УНР Олександра </a:t>
            </a:r>
            <a:r>
              <a:rPr lang="uk-UA" sz="2400" dirty="0" err="1">
                <a:latin typeface="Exo 2" panose="00000500000000000000" pitchFamily="2" charset="-52"/>
              </a:rPr>
              <a:t>Осецького</a:t>
            </a:r>
            <a:r>
              <a:rPr lang="uk-UA" sz="2400" dirty="0">
                <a:latin typeface="Exo 2" panose="00000500000000000000" pitchFamily="2" charset="-52"/>
              </a:rPr>
              <a:t>.</a:t>
            </a:r>
            <a:endParaRPr lang="ru-UA" sz="2400" dirty="0">
              <a:latin typeface="Exo 2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EEEE7A-8D2C-4CCB-8C60-E5216DEA0D7F}"/>
              </a:ext>
            </a:extLst>
          </p:cNvPr>
          <p:cNvSpPr txBox="1"/>
          <p:nvPr/>
        </p:nvSpPr>
        <p:spPr>
          <a:xfrm>
            <a:off x="335280" y="2136338"/>
            <a:ext cx="8801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i="1" dirty="0">
                <a:solidFill>
                  <a:srgbClr val="418AB3"/>
                </a:solidFill>
                <a:latin typeface="Buxton Sketch" panose="03080500000500000004" pitchFamily="66" charset="0"/>
              </a:rPr>
              <a:t>Завдання:</a:t>
            </a:r>
            <a:r>
              <a:rPr lang="uk-UA" sz="3000" dirty="0">
                <a:latin typeface="Buxton Sketch" panose="03080500000500000004" pitchFamily="66" charset="0"/>
              </a:rPr>
              <a:t>  </a:t>
            </a:r>
            <a:r>
              <a:rPr lang="uk-UA" sz="2400" b="1" i="1" dirty="0"/>
              <a:t>Завдання:</a:t>
            </a:r>
            <a:r>
              <a:rPr lang="uk-UA" sz="2400" dirty="0"/>
              <a:t> коротко проаналізувати  наявні факти з життя та діяльності волинянина, генерал-хорунжого армії УНР, Олександра Вікторовича </a:t>
            </a:r>
            <a:r>
              <a:rPr lang="uk-UA" sz="2400" dirty="0" err="1"/>
              <a:t>Осецького</a:t>
            </a:r>
            <a:r>
              <a:rPr lang="uk-UA" sz="2400" dirty="0"/>
              <a:t>.</a:t>
            </a:r>
            <a:endParaRPr lang="en-US" sz="2400" dirty="0"/>
          </a:p>
          <a:p>
            <a:r>
              <a:rPr lang="uk-UA" sz="2400" dirty="0" smtClean="0">
                <a:latin typeface="Exo 2" panose="00000500000000000000" pitchFamily="2" charset="-52"/>
              </a:rPr>
              <a:t>.</a:t>
            </a:r>
            <a:endParaRPr lang="ru-UA" sz="2400" dirty="0">
              <a:latin typeface="Exo 2" panose="00000500000000000000" pitchFamily="2" charset="-52"/>
            </a:endParaRPr>
          </a:p>
          <a:p>
            <a:endParaRPr lang="ru-UA" sz="2400" dirty="0"/>
          </a:p>
        </p:txBody>
      </p:sp>
      <p:pic>
        <p:nvPicPr>
          <p:cNvPr id="2052" name="Picture 4" descr="Ð ÐµÐ·ÑÐ»ÑÑÐ°Ñ Ð¿Ð¾ÑÑÐºÑ Ð·Ð¾Ð±ÑÐ°Ð¶ÐµÐ½Ñ Ð·Ð° Ð·Ð°Ð¿Ð¸ÑÐ¾Ð¼ &quot;Ð¾Ð»ÐµÐºÑÐ°Ð½Ð´Ñ Ð¾ÑÐµÑÑÐºÐ¸Ð¹&quot;">
            <a:extLst>
              <a:ext uri="{FF2B5EF4-FFF2-40B4-BE49-F238E27FC236}">
                <a16:creationId xmlns="" xmlns:a16="http://schemas.microsoft.com/office/drawing/2014/main" id="{147E35A2-9AA9-4F30-840F-BACC65E1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67" y="3336666"/>
            <a:ext cx="2531393" cy="3385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12FBBC1B-0D3C-4894-81E4-B936070B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78A0AB-43D6-494E-817B-730D8714D67B}"/>
              </a:ext>
            </a:extLst>
          </p:cNvPr>
          <p:cNvSpPr txBox="1"/>
          <p:nvPr/>
        </p:nvSpPr>
        <p:spPr>
          <a:xfrm>
            <a:off x="457200" y="342900"/>
            <a:ext cx="872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418AB3"/>
                </a:solidFill>
                <a:latin typeface="Buxton Sketch" panose="03080500000500000004" pitchFamily="66" charset="0"/>
              </a:rPr>
              <a:t>Юні роки Олександра </a:t>
            </a:r>
            <a:r>
              <a:rPr lang="uk-UA" sz="4800" dirty="0" err="1">
                <a:solidFill>
                  <a:srgbClr val="418AB3"/>
                </a:solidFill>
                <a:latin typeface="Buxton Sketch" panose="03080500000500000004" pitchFamily="66" charset="0"/>
              </a:rPr>
              <a:t>Осецького</a:t>
            </a:r>
            <a:endParaRPr lang="ru-UA" sz="4800" dirty="0">
              <a:solidFill>
                <a:srgbClr val="418AB3"/>
              </a:solidFill>
              <a:latin typeface="Buxton Sketch" panose="03080500000500000004" pitchFamily="66" charset="0"/>
            </a:endParaRPr>
          </a:p>
        </p:txBody>
      </p:sp>
      <p:pic>
        <p:nvPicPr>
          <p:cNvPr id="15362" name="Picture 2" descr="Ð ÐµÐ·ÑÐ»ÑÑÐ°Ñ Ð¿Ð¾ÑÑÐºÑ Ð·Ð¾Ð±ÑÐ°Ð¶ÐµÐ½Ñ Ð·Ð° Ð·Ð°Ð¿Ð¸ÑÐ¾Ð¼ &quot;ÐºÑÐµÐ¼ÐµÐ½ÐµÑÑ ÑÑÐ°ÑÑ ÑÐ¾ÑÐ¾&quot;">
            <a:extLst>
              <a:ext uri="{FF2B5EF4-FFF2-40B4-BE49-F238E27FC236}">
                <a16:creationId xmlns="" xmlns:a16="http://schemas.microsoft.com/office/drawing/2014/main" id="{8272EC83-53AE-4E16-86D0-292FE67C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81" y="1402131"/>
            <a:ext cx="3910217" cy="243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lypa.com.ua/wp-content/uploads/2015/09/U3Bt4gOdWms.jpg">
            <a:extLst>
              <a:ext uri="{FF2B5EF4-FFF2-40B4-BE49-F238E27FC236}">
                <a16:creationId xmlns="" xmlns:a16="http://schemas.microsoft.com/office/drawing/2014/main" id="{B8740F45-7FF0-4700-8FF3-8F1F2EF3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57" y="3611344"/>
            <a:ext cx="4035914" cy="269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810027-FD5C-4F95-B82D-A801CBF791B8}"/>
              </a:ext>
            </a:extLst>
          </p:cNvPr>
          <p:cNvSpPr txBox="1"/>
          <p:nvPr/>
        </p:nvSpPr>
        <p:spPr>
          <a:xfrm>
            <a:off x="311306" y="1877807"/>
            <a:ext cx="5017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Exo 2" panose="00000500000000000000" pitchFamily="2" charset="-52"/>
              </a:rPr>
              <a:t>	</a:t>
            </a:r>
            <a:r>
              <a:rPr lang="uk-UA" b="1" i="1" dirty="0">
                <a:latin typeface="Exo 2" panose="00000500000000000000" pitchFamily="2" charset="-52"/>
              </a:rPr>
              <a:t>24 липня 1873 року </a:t>
            </a:r>
            <a:r>
              <a:rPr lang="uk-UA" dirty="0">
                <a:latin typeface="Exo 2" panose="00000500000000000000" pitchFamily="2" charset="-52"/>
              </a:rPr>
              <a:t>в містечку </a:t>
            </a:r>
            <a:r>
              <a:rPr lang="uk-UA" dirty="0" err="1">
                <a:latin typeface="Exo 2" panose="00000500000000000000" pitchFamily="2" charset="-52"/>
              </a:rPr>
              <a:t>Кременці</a:t>
            </a:r>
            <a:r>
              <a:rPr lang="uk-UA" dirty="0">
                <a:latin typeface="Exo 2" panose="00000500000000000000" pitchFamily="2" charset="-52"/>
              </a:rPr>
              <a:t> Волинської губернії в дворянські родині народився майбутній генерал-хорунжий армії УНР – Олександр Вікторович </a:t>
            </a:r>
            <a:r>
              <a:rPr lang="uk-UA" dirty="0" err="1">
                <a:latin typeface="Exo 2" panose="00000500000000000000" pitchFamily="2" charset="-52"/>
              </a:rPr>
              <a:t>Осецький</a:t>
            </a:r>
            <a:r>
              <a:rPr lang="uk-UA" dirty="0">
                <a:latin typeface="Exo 2" panose="00000500000000000000" pitchFamily="2" charset="-52"/>
              </a:rPr>
              <a:t>. </a:t>
            </a:r>
            <a:endParaRPr lang="ru-UA" dirty="0">
              <a:latin typeface="Exo 2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2B6464-4EFF-46E2-9C18-33E432B5B2CB}"/>
              </a:ext>
            </a:extLst>
          </p:cNvPr>
          <p:cNvSpPr txBox="1"/>
          <p:nvPr/>
        </p:nvSpPr>
        <p:spPr>
          <a:xfrm>
            <a:off x="5372100" y="5117315"/>
            <a:ext cx="4206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Exo 2" panose="00000500000000000000" pitchFamily="2" charset="-52"/>
              </a:rPr>
              <a:t>Рідний Кременець Олександра </a:t>
            </a:r>
            <a:r>
              <a:rPr lang="uk-UA" sz="1600" dirty="0" err="1">
                <a:latin typeface="Exo 2" panose="00000500000000000000" pitchFamily="2" charset="-52"/>
              </a:rPr>
              <a:t>Осецького</a:t>
            </a:r>
            <a:endParaRPr lang="ru-UA" sz="1600" dirty="0">
              <a:latin typeface="Exo 2" panose="00000500000000000000" pitchFamily="2" charset="-52"/>
            </a:endParaRPr>
          </a:p>
        </p:txBody>
      </p:sp>
      <p:sp>
        <p:nvSpPr>
          <p:cNvPr id="2" name="Стрелка: влево-вверх 1">
            <a:extLst>
              <a:ext uri="{FF2B5EF4-FFF2-40B4-BE49-F238E27FC236}">
                <a16:creationId xmlns="" xmlns:a16="http://schemas.microsoft.com/office/drawing/2014/main" id="{85F86746-BA45-44AC-A7D0-6EF578E04BD4}"/>
              </a:ext>
            </a:extLst>
          </p:cNvPr>
          <p:cNvSpPr/>
          <p:nvPr/>
        </p:nvSpPr>
        <p:spPr>
          <a:xfrm>
            <a:off x="5372100" y="4066222"/>
            <a:ext cx="880110" cy="917258"/>
          </a:xfrm>
          <a:prstGeom prst="leftUpArrow">
            <a:avLst>
              <a:gd name="adj1" fmla="val 13064"/>
              <a:gd name="adj2" fmla="val 1381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7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EE5CA23C-389E-4E60-869D-C5FEEC1A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1C7D311-A5E2-4229-8D89-F75306ABE7BC}"/>
              </a:ext>
            </a:extLst>
          </p:cNvPr>
          <p:cNvSpPr txBox="1"/>
          <p:nvPr/>
        </p:nvSpPr>
        <p:spPr>
          <a:xfrm>
            <a:off x="422910" y="436220"/>
            <a:ext cx="874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600" dirty="0">
                <a:solidFill>
                  <a:srgbClr val="418AB3"/>
                </a:solidFill>
                <a:latin typeface="+mj-lt"/>
              </a:rPr>
              <a:t>Служба в армії Російської імперії</a:t>
            </a:r>
            <a:endParaRPr lang="ru-UA" sz="4600" dirty="0">
              <a:solidFill>
                <a:srgbClr val="418AB3"/>
              </a:solidFill>
              <a:latin typeface="+mj-lt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Ð¾Ð»ÐµÐºÑÐ°Ð½Ð´Ñ Ð¾ÑÐµÑÑÐºÐ¸Ð¹&quot;">
            <a:extLst>
              <a:ext uri="{FF2B5EF4-FFF2-40B4-BE49-F238E27FC236}">
                <a16:creationId xmlns="" xmlns:a16="http://schemas.microsoft.com/office/drawing/2014/main" id="{B01FAB20-EBF7-4F58-B838-0C21B3D8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79" y="1579090"/>
            <a:ext cx="3040707" cy="4489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544820-6A33-4A61-9B02-BC31E156B040}"/>
              </a:ext>
            </a:extLst>
          </p:cNvPr>
          <p:cNvSpPr txBox="1"/>
          <p:nvPr/>
        </p:nvSpPr>
        <p:spPr>
          <a:xfrm>
            <a:off x="237130" y="2200019"/>
            <a:ext cx="5897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Як і переважна більшість дворян, Олександр пов’язав своє життя з армією. </a:t>
            </a:r>
          </a:p>
          <a:p>
            <a:r>
              <a:rPr lang="uk-UA" dirty="0"/>
              <a:t>	У травні 1917 року Олександра </a:t>
            </a:r>
            <a:r>
              <a:rPr lang="uk-UA" dirty="0" smtClean="0"/>
              <a:t>призначили </a:t>
            </a:r>
            <a:r>
              <a:rPr lang="uk-UA" dirty="0"/>
              <a:t>командиром бригади 2-ї гренадерської дивізії Гренадерського корпусу.</a:t>
            </a:r>
            <a:endParaRPr lang="ru-UA" dirty="0"/>
          </a:p>
          <a:p>
            <a:r>
              <a:rPr lang="uk-UA" dirty="0"/>
              <a:t>	Останнє звання Олександра </a:t>
            </a:r>
            <a:r>
              <a:rPr lang="uk-UA" dirty="0" err="1"/>
              <a:t>Осецького</a:t>
            </a:r>
            <a:r>
              <a:rPr lang="uk-UA" dirty="0"/>
              <a:t> у російській армії - генерал-майор.</a:t>
            </a:r>
            <a:endParaRPr lang="ru-UA" dirty="0"/>
          </a:p>
          <a:p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F5DA9E-64F6-4A65-BCCB-57D4239531DC}"/>
              </a:ext>
            </a:extLst>
          </p:cNvPr>
          <p:cNvSpPr txBox="1"/>
          <p:nvPr/>
        </p:nvSpPr>
        <p:spPr>
          <a:xfrm>
            <a:off x="5529424" y="6172178"/>
            <a:ext cx="4006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Олександр </a:t>
            </a:r>
            <a:r>
              <a:rPr lang="uk-UA" sz="1600" dirty="0" err="1"/>
              <a:t>Осецький</a:t>
            </a:r>
            <a:r>
              <a:rPr lang="uk-UA" sz="1600" dirty="0"/>
              <a:t> у російській армії</a:t>
            </a:r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23043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C6765F3E-4ADB-4AEF-864F-0CFB96DD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8992C1-ACE0-44F3-86D7-339D721DC5BA}"/>
              </a:ext>
            </a:extLst>
          </p:cNvPr>
          <p:cNvSpPr txBox="1"/>
          <p:nvPr/>
        </p:nvSpPr>
        <p:spPr>
          <a:xfrm>
            <a:off x="91440" y="434340"/>
            <a:ext cx="9418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418AB3"/>
                </a:solidFill>
                <a:latin typeface="+mj-lt"/>
              </a:rPr>
              <a:t>Олександр </a:t>
            </a:r>
            <a:r>
              <a:rPr lang="uk-UA" sz="3000" dirty="0" err="1">
                <a:solidFill>
                  <a:srgbClr val="418AB3"/>
                </a:solidFill>
                <a:latin typeface="+mj-lt"/>
              </a:rPr>
              <a:t>Осецький</a:t>
            </a:r>
            <a:r>
              <a:rPr lang="uk-UA" sz="3000" dirty="0">
                <a:solidFill>
                  <a:srgbClr val="418AB3"/>
                </a:solidFill>
                <a:latin typeface="+mj-lt"/>
              </a:rPr>
              <a:t> у період революційних подій 1917-1921 років</a:t>
            </a:r>
            <a:endParaRPr lang="ru-UA" sz="3000" dirty="0">
              <a:solidFill>
                <a:srgbClr val="418AB3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087E1-8126-41B2-AA24-7570C9E08A96}"/>
              </a:ext>
            </a:extLst>
          </p:cNvPr>
          <p:cNvSpPr txBox="1"/>
          <p:nvPr/>
        </p:nvSpPr>
        <p:spPr>
          <a:xfrm>
            <a:off x="259080" y="1291501"/>
            <a:ext cx="9330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</a:t>
            </a:r>
            <a:r>
              <a:rPr lang="uk-UA" dirty="0" smtClean="0"/>
              <a:t>Три </a:t>
            </a:r>
            <a:r>
              <a:rPr lang="uk-UA" dirty="0"/>
              <a:t>шляхи подальшої життєвої долі: </a:t>
            </a:r>
            <a:endParaRPr lang="ru-U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Залишитись вірним російській монархії та підтримати білогвардійський рух. </a:t>
            </a:r>
            <a:endParaRPr lang="ru-U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Приєднатись до більшовиків і боротись за встановлення нової влади. </a:t>
            </a:r>
            <a:endParaRPr lang="ru-U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Підтримати Центральну Раду та взяти участь у розбудові українських збройних сил.</a:t>
            </a:r>
            <a:endParaRPr lang="ru-UA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¡ÑÑÐ¾Ð¶ÑÐ¿Ð°Ð½Ð½Ð¾Ñ Ð´Ð¸Ð²ÑÐ·ÑÑ&quot;">
            <a:extLst>
              <a:ext uri="{FF2B5EF4-FFF2-40B4-BE49-F238E27FC236}">
                <a16:creationId xmlns="" xmlns:a16="http://schemas.microsoft.com/office/drawing/2014/main" id="{327CA1F7-E929-47EC-95F0-540A1A1E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2" y="3166110"/>
            <a:ext cx="4088938" cy="3069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лево 6">
            <a:extLst>
              <a:ext uri="{FF2B5EF4-FFF2-40B4-BE49-F238E27FC236}">
                <a16:creationId xmlns="" xmlns:a16="http://schemas.microsoft.com/office/drawing/2014/main" id="{3BD986CE-4197-4555-8CD4-508CDFDC0833}"/>
              </a:ext>
            </a:extLst>
          </p:cNvPr>
          <p:cNvSpPr/>
          <p:nvPr/>
        </p:nvSpPr>
        <p:spPr>
          <a:xfrm>
            <a:off x="4844415" y="5719206"/>
            <a:ext cx="788670" cy="182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42317E-FDC3-4EBE-88BD-89FA4D873B4F}"/>
              </a:ext>
            </a:extLst>
          </p:cNvPr>
          <p:cNvSpPr txBox="1"/>
          <p:nvPr/>
        </p:nvSpPr>
        <p:spPr>
          <a:xfrm>
            <a:off x="4924425" y="5894862"/>
            <a:ext cx="448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Почесна</a:t>
            </a:r>
            <a:r>
              <a:rPr lang="ru-RU" dirty="0"/>
              <a:t> сотня </a:t>
            </a:r>
            <a:r>
              <a:rPr lang="ru-RU" dirty="0" err="1"/>
              <a:t>Сірожупанної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УНР у </a:t>
            </a:r>
            <a:r>
              <a:rPr lang="ru-RU" dirty="0" err="1"/>
              <a:t>Володимирі-Волинському</a:t>
            </a:r>
            <a:r>
              <a:rPr lang="ru-RU" dirty="0"/>
              <a:t>,</a:t>
            </a:r>
            <a:r>
              <a:rPr lang="ru-RU"/>
              <a:t> </a:t>
            </a:r>
            <a:r>
              <a:rPr lang="ru-RU" dirty="0"/>
              <a:t>1918 </a:t>
            </a:r>
            <a:r>
              <a:rPr lang="ru-RU" dirty="0" err="1"/>
              <a:t>рік</a:t>
            </a:r>
            <a:endParaRPr lang="ru-UA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806B93-454A-4BA7-B11F-17B7BEA6AB98}"/>
              </a:ext>
            </a:extLst>
          </p:cNvPr>
          <p:cNvSpPr txBox="1"/>
          <p:nvPr/>
        </p:nvSpPr>
        <p:spPr>
          <a:xfrm>
            <a:off x="4792980" y="3348990"/>
            <a:ext cx="5031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Олександр </a:t>
            </a:r>
            <a:r>
              <a:rPr lang="uk-UA" dirty="0" err="1"/>
              <a:t>Осецький</a:t>
            </a:r>
            <a:r>
              <a:rPr lang="uk-UA" dirty="0"/>
              <a:t> обрав останній шлях – </a:t>
            </a:r>
            <a:r>
              <a:rPr lang="uk-UA" b="1" dirty="0"/>
              <a:t>боротьба за вільну Батьківщину.</a:t>
            </a:r>
            <a:endParaRPr lang="ru-UA" b="1" dirty="0"/>
          </a:p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791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FC544648-BFE9-46AC-A9F8-C7C1E311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D611DE-8FF4-4B0F-83C6-39DABBF21D90}"/>
              </a:ext>
            </a:extLst>
          </p:cNvPr>
          <p:cNvSpPr txBox="1"/>
          <p:nvPr/>
        </p:nvSpPr>
        <p:spPr>
          <a:xfrm>
            <a:off x="259080" y="43434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418AB3"/>
                </a:solidFill>
                <a:latin typeface="+mj-lt"/>
              </a:rPr>
              <a:t>Перші вищі військові посади Дієвої Армії УНР</a:t>
            </a:r>
            <a:endParaRPr lang="ru-UA" sz="3600" dirty="0">
              <a:solidFill>
                <a:srgbClr val="418AB3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714DE7-A8C1-4671-B6D4-EA46F36927FF}"/>
              </a:ext>
            </a:extLst>
          </p:cNvPr>
          <p:cNvSpPr txBox="1"/>
          <p:nvPr/>
        </p:nvSpPr>
        <p:spPr>
          <a:xfrm>
            <a:off x="259080" y="1507485"/>
            <a:ext cx="9452610" cy="179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З 15 листопада 1918 — Наказний Отаман УНР та за сумісництвом начальник Генерального штабу військ Директорії. </a:t>
            </a:r>
            <a:endParaRPr lang="ru-UA" dirty="0"/>
          </a:p>
          <a:p>
            <a:r>
              <a:rPr lang="uk-UA" dirty="0"/>
              <a:t>	З 1919 року — за сумісництвом заступник Військового міністра УНР та головний інспектор військ УНР. </a:t>
            </a:r>
            <a:endParaRPr lang="ru-UA" dirty="0"/>
          </a:p>
          <a:p>
            <a:r>
              <a:rPr lang="uk-UA" dirty="0"/>
              <a:t>	З 7 квітня 1919 — командувач Холмської групи Дієвої армії УНР (одночасно — в. о. Наказного Отамана УНР).</a:t>
            </a:r>
            <a:endParaRPr lang="ru-UA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ÐµÐ½ÐµÑÐ°Ð» ÐÐ»ÐµÐºÑÐ°Ð½Ð´Ñ ÐÑÐµÑÑÐºÐ¸Ð¹&quot;">
            <a:extLst>
              <a:ext uri="{FF2B5EF4-FFF2-40B4-BE49-F238E27FC236}">
                <a16:creationId xmlns="" xmlns:a16="http://schemas.microsoft.com/office/drawing/2014/main" id="{6BFF9739-8BF3-4B77-BDC0-4EDC3782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30" y="3301253"/>
            <a:ext cx="4622294" cy="330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021272-FC8A-4D06-8680-F0A8A3587F75}"/>
              </a:ext>
            </a:extLst>
          </p:cNvPr>
          <p:cNvSpPr txBox="1"/>
          <p:nvPr/>
        </p:nvSpPr>
        <p:spPr>
          <a:xfrm>
            <a:off x="259080" y="5521836"/>
            <a:ext cx="387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Олександр </a:t>
            </a:r>
            <a:r>
              <a:rPr lang="uk-UA" dirty="0" err="1"/>
              <a:t>Осецький</a:t>
            </a:r>
            <a:r>
              <a:rPr lang="uk-UA" dirty="0"/>
              <a:t> (праворуч)</a:t>
            </a:r>
            <a:br>
              <a:rPr lang="uk-UA" dirty="0"/>
            </a:br>
            <a:r>
              <a:rPr lang="uk-UA" dirty="0"/>
              <a:t>та Симон Петлюра (посередині)</a:t>
            </a:r>
            <a:endParaRPr lang="ru-UA" dirty="0"/>
          </a:p>
        </p:txBody>
      </p:sp>
      <p:sp>
        <p:nvSpPr>
          <p:cNvPr id="7" name="Стрелка: изогнутая 6">
            <a:extLst>
              <a:ext uri="{FF2B5EF4-FFF2-40B4-BE49-F238E27FC236}">
                <a16:creationId xmlns="" xmlns:a16="http://schemas.microsoft.com/office/drawing/2014/main" id="{4BB917A2-588E-4E84-B6DE-A1B716CF44CD}"/>
              </a:ext>
            </a:extLst>
          </p:cNvPr>
          <p:cNvSpPr/>
          <p:nvPr/>
        </p:nvSpPr>
        <p:spPr>
          <a:xfrm>
            <a:off x="3559492" y="4684366"/>
            <a:ext cx="394141" cy="809878"/>
          </a:xfrm>
          <a:prstGeom prst="bentArrow">
            <a:avLst>
              <a:gd name="adj1" fmla="val 23067"/>
              <a:gd name="adj2" fmla="val 2771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23BA0CC3-EE56-41CC-84EA-C8E16136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26EC18-1C09-419B-AE40-5E54161C82A0}"/>
              </a:ext>
            </a:extLst>
          </p:cNvPr>
          <p:cNvSpPr txBox="1"/>
          <p:nvPr/>
        </p:nvSpPr>
        <p:spPr>
          <a:xfrm>
            <a:off x="259080" y="43434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rgbClr val="418AB3"/>
                </a:solidFill>
                <a:latin typeface="+mj-lt"/>
              </a:rPr>
              <a:t>Підтримка</a:t>
            </a:r>
            <a:r>
              <a:rPr lang="ru-RU" sz="3600" dirty="0">
                <a:solidFill>
                  <a:srgbClr val="418AB3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418AB3"/>
                </a:solidFill>
                <a:latin typeface="+mj-lt"/>
              </a:rPr>
              <a:t>Дієвої</a:t>
            </a:r>
            <a:r>
              <a:rPr lang="ru-RU" sz="3600" dirty="0">
                <a:solidFill>
                  <a:srgbClr val="418AB3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418AB3"/>
                </a:solidFill>
                <a:latin typeface="+mj-lt"/>
              </a:rPr>
              <a:t>Армії</a:t>
            </a:r>
            <a:r>
              <a:rPr lang="ru-RU" sz="3600" dirty="0">
                <a:solidFill>
                  <a:srgbClr val="418AB3"/>
                </a:solidFill>
                <a:latin typeface="+mj-lt"/>
              </a:rPr>
              <a:t> УНР на </a:t>
            </a:r>
            <a:r>
              <a:rPr lang="ru-RU" sz="3600" dirty="0" err="1">
                <a:solidFill>
                  <a:srgbClr val="418AB3"/>
                </a:solidFill>
                <a:latin typeface="+mj-lt"/>
              </a:rPr>
              <a:t>Західній</a:t>
            </a:r>
            <a:r>
              <a:rPr lang="ru-RU" sz="3600" dirty="0">
                <a:solidFill>
                  <a:srgbClr val="418AB3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418AB3"/>
                </a:solidFill>
                <a:latin typeface="+mj-lt"/>
              </a:rPr>
              <a:t>Волині</a:t>
            </a:r>
            <a:endParaRPr lang="ru-UA" sz="3600" dirty="0">
              <a:solidFill>
                <a:srgbClr val="418AB3"/>
              </a:solidFill>
              <a:latin typeface="+mj-lt"/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ÑÑÑÐ¾Ð¶ÑÐ¿Ð°Ð½Ð½Ð° Ð´Ð¸Ð²ÑÐ·ÑÑ&quot;">
            <a:extLst>
              <a:ext uri="{FF2B5EF4-FFF2-40B4-BE49-F238E27FC236}">
                <a16:creationId xmlns="" xmlns:a16="http://schemas.microsoft.com/office/drawing/2014/main" id="{834F27F2-6656-4266-A167-0ABF9AC1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5" y="3554206"/>
            <a:ext cx="6812645" cy="3101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C76043-F9FB-46ED-A9EF-A4A48579B2B1}"/>
              </a:ext>
            </a:extLst>
          </p:cNvPr>
          <p:cNvSpPr txBox="1"/>
          <p:nvPr/>
        </p:nvSpPr>
        <p:spPr>
          <a:xfrm>
            <a:off x="259080" y="1567624"/>
            <a:ext cx="9342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Однією з причин успіху Дієвої Армії УНР на Західній Волині було розгортання волинського партизанського руху в тилу Війська Польського.</a:t>
            </a:r>
            <a:endParaRPr lang="ru-UA" dirty="0"/>
          </a:p>
          <a:p>
            <a:r>
              <a:rPr lang="uk-UA" dirty="0"/>
              <a:t>	За тогочасним свідченням, у квітні також з усього Луцького повіту «багато селян записалося </a:t>
            </a:r>
            <a:r>
              <a:rPr lang="uk-UA" dirty="0" err="1"/>
              <a:t>доброохотно</a:t>
            </a:r>
            <a:r>
              <a:rPr lang="uk-UA" dirty="0"/>
              <a:t> до </a:t>
            </a:r>
            <a:r>
              <a:rPr lang="uk-UA" dirty="0" err="1"/>
              <a:t>сірожупанників</a:t>
            </a:r>
            <a:r>
              <a:rPr lang="uk-UA" dirty="0"/>
              <a:t>». </a:t>
            </a:r>
          </a:p>
          <a:p>
            <a:r>
              <a:rPr lang="uk-UA" dirty="0"/>
              <a:t>	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261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 ÐµÐ·ÑÐ»ÑÑÐ°Ñ Ð¿Ð¾ÑÑÐºÑ Ð·Ð¾Ð±ÑÐ°Ð¶ÐµÐ½Ñ Ð·Ð° Ð·Ð°Ð¿Ð¸ÑÐ¾Ð¼ &quot;Ð³ÐµÑÐ± ÑÐ½Ñ&quot;">
            <a:extLst>
              <a:ext uri="{FF2B5EF4-FFF2-40B4-BE49-F238E27FC236}">
                <a16:creationId xmlns="" xmlns:a16="http://schemas.microsoft.com/office/drawing/2014/main" id="{2FFD6CBF-3E33-4DED-AECE-D73549A3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0" y="241910"/>
            <a:ext cx="1655160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DF33A6-F554-410C-AF76-6F275DE818B6}"/>
              </a:ext>
            </a:extLst>
          </p:cNvPr>
          <p:cNvSpPr txBox="1"/>
          <p:nvPr/>
        </p:nvSpPr>
        <p:spPr>
          <a:xfrm>
            <a:off x="332687" y="13602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418AB3"/>
                </a:solidFill>
                <a:latin typeface="+mj-lt"/>
              </a:rPr>
              <a:t>Прорахунки військового командування. Здача Луцька</a:t>
            </a:r>
            <a:endParaRPr lang="ru-UA" sz="3600" dirty="0">
              <a:solidFill>
                <a:srgbClr val="418AB3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B57E75-F149-4D33-A376-D4878124A809}"/>
              </a:ext>
            </a:extLst>
          </p:cNvPr>
          <p:cNvSpPr txBox="1"/>
          <p:nvPr/>
        </p:nvSpPr>
        <p:spPr>
          <a:xfrm>
            <a:off x="342900" y="1138794"/>
            <a:ext cx="8343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Після розгрому Холмської групи 17 травня цього ж року </a:t>
            </a:r>
            <a:r>
              <a:rPr lang="uk-UA" dirty="0" err="1"/>
              <a:t>Осецький</a:t>
            </a:r>
            <a:r>
              <a:rPr lang="uk-UA" dirty="0"/>
              <a:t> обіймав лише посаду Наказного Отамана. </a:t>
            </a:r>
          </a:p>
          <a:p>
            <a:r>
              <a:rPr lang="uk-UA" dirty="0"/>
              <a:t>	З 26 грудня 1919-го по 6 січня 1920-го </a:t>
            </a:r>
            <a:r>
              <a:rPr lang="uk-UA" dirty="0" err="1"/>
              <a:t>Осецький</a:t>
            </a:r>
            <a:r>
              <a:rPr lang="uk-UA" dirty="0"/>
              <a:t> став військовим комісаром Директорії України. </a:t>
            </a:r>
          </a:p>
          <a:p>
            <a:r>
              <a:rPr lang="uk-UA" dirty="0"/>
              <a:t>	А з 26 квітня 1920 року - представником Головного Отамана УНР при Юзефі </a:t>
            </a:r>
            <a:r>
              <a:rPr lang="uk-UA" dirty="0" err="1"/>
              <a:t>Пілсудському</a:t>
            </a:r>
            <a:r>
              <a:rPr lang="uk-UA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324011-B23A-4653-A5E3-9ED91073D57A}"/>
              </a:ext>
            </a:extLst>
          </p:cNvPr>
          <p:cNvSpPr txBox="1"/>
          <p:nvPr/>
        </p:nvSpPr>
        <p:spPr>
          <a:xfrm>
            <a:off x="4679721" y="6309360"/>
            <a:ext cx="244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Юзеф </a:t>
            </a:r>
            <a:r>
              <a:rPr lang="uk-UA" dirty="0" err="1"/>
              <a:t>Пілсудський</a:t>
            </a:r>
            <a:endParaRPr lang="ru-UA" dirty="0"/>
          </a:p>
        </p:txBody>
      </p:sp>
      <p:pic>
        <p:nvPicPr>
          <p:cNvPr id="4100" name="Picture 4" descr="Ð ÐµÐ·ÑÐ»ÑÑÐ°Ñ Ð¿Ð¾ÑÑÐºÑ Ð·Ð¾Ð±ÑÐ°Ð¶ÐµÐ½Ñ Ð·Ð° Ð·Ð°Ð¿Ð¸ÑÐ¾Ð¼ &quot;Ð¾Ð»ÐµÐºÑÐ°Ð½Ð´Ñ Ð¾ÑÐµÑÑÐºÐ¸Ð¹ ÑÐ° ÑÐ·ÐµÑ Ð¿ÑÐ»ÑÑÐ´ÑÑÐºÐ¸Ð¹&quot;">
            <a:extLst>
              <a:ext uri="{FF2B5EF4-FFF2-40B4-BE49-F238E27FC236}">
                <a16:creationId xmlns="" xmlns:a16="http://schemas.microsoft.com/office/drawing/2014/main" id="{548BB18F-63CC-45D8-B919-6C042CB6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21" y="2851850"/>
            <a:ext cx="2389691" cy="331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95832E-A723-48B7-BFD1-C9A1F6749244}"/>
              </a:ext>
            </a:extLst>
          </p:cNvPr>
          <p:cNvSpPr txBox="1"/>
          <p:nvPr/>
        </p:nvSpPr>
        <p:spPr>
          <a:xfrm>
            <a:off x="443048" y="5663029"/>
            <a:ext cx="378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Луцьк захоплений поляками,</a:t>
            </a:r>
          </a:p>
          <a:p>
            <a:pPr algn="ctr"/>
            <a:r>
              <a:rPr lang="uk-UA" dirty="0"/>
              <a:t>16 травня 1919 року</a:t>
            </a:r>
            <a:endParaRPr lang="ru-UA" dirty="0"/>
          </a:p>
        </p:txBody>
      </p:sp>
      <p:pic>
        <p:nvPicPr>
          <p:cNvPr id="4104" name="Picture 8" descr="Ð ÐµÐ·ÑÐ»ÑÑÐ°Ñ Ð¿Ð¾ÑÑÐºÑ Ð·Ð¾Ð±ÑÐ°Ð¶ÐµÐ½Ñ Ð·Ð° Ð·Ð°Ð¿Ð¸ÑÐ¾Ð¼ &quot;Ð»ÑÑÑÐº 1919&quot;">
            <a:extLst>
              <a:ext uri="{FF2B5EF4-FFF2-40B4-BE49-F238E27FC236}">
                <a16:creationId xmlns="" xmlns:a16="http://schemas.microsoft.com/office/drawing/2014/main" id="{45CE7138-C145-43AF-A958-EAF790BC9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8" y="3326130"/>
            <a:ext cx="3783906" cy="2270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D67209-5E6E-43CC-A7F8-6A84532F9E99}"/>
              </a:ext>
            </a:extLst>
          </p:cNvPr>
          <p:cNvSpPr txBox="1"/>
          <p:nvPr/>
        </p:nvSpPr>
        <p:spPr>
          <a:xfrm>
            <a:off x="7512461" y="5847695"/>
            <a:ext cx="4233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Пам’ятник </a:t>
            </a:r>
          </a:p>
          <a:p>
            <a:pPr algn="ctr"/>
            <a:r>
              <a:rPr lang="uk-UA" dirty="0"/>
              <a:t>«1919.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Zgineli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wolność</a:t>
            </a:r>
            <a:r>
              <a:rPr lang="en-US" dirty="0"/>
              <a:t> </a:t>
            </a:r>
            <a:r>
              <a:rPr lang="en-US" dirty="0" err="1"/>
              <a:t>Łucka</a:t>
            </a:r>
            <a:r>
              <a:rPr lang="ru-RU" dirty="0"/>
              <a:t>»</a:t>
            </a:r>
            <a:endParaRPr lang="ru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5B6E2B5-A760-4D55-99DC-1B5B5E5AA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61" y="2962399"/>
            <a:ext cx="4233253" cy="277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2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UPR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FFFF00"/>
      </a:accent2>
      <a:accent3>
        <a:srgbClr val="F69200"/>
      </a:accent3>
      <a:accent4>
        <a:srgbClr val="838383"/>
      </a:accent4>
      <a:accent5>
        <a:srgbClr val="FFFF00"/>
      </a:accent5>
      <a:accent6>
        <a:srgbClr val="DF5327"/>
      </a:accent6>
      <a:hlink>
        <a:srgbClr val="F59E00"/>
      </a:hlink>
      <a:folHlink>
        <a:srgbClr val="B2B2B2"/>
      </a:folHlink>
    </a:clrScheme>
    <a:fontScheme name="UPR">
      <a:majorFont>
        <a:latin typeface="Buxton Sketch"/>
        <a:ea typeface=""/>
        <a:cs typeface=""/>
      </a:majorFont>
      <a:minorFont>
        <a:latin typeface="Exo 2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655</TotalTime>
  <Words>249</Words>
  <Application>Microsoft Office PowerPoint</Application>
  <PresentationFormat>Широкий екран</PresentationFormat>
  <Paragraphs>59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Buxton Sketch</vt:lpstr>
      <vt:lpstr>Calibri</vt:lpstr>
      <vt:lpstr>Exo 2</vt:lpstr>
      <vt:lpstr>Times New Roman</vt:lpstr>
      <vt:lpstr>Wingdings 3</vt:lpstr>
      <vt:lpstr>Аспект</vt:lpstr>
      <vt:lpstr>Військова еліта УНР на Волині :  Олександр Осецький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Використана інформація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Боровиков</dc:creator>
  <cp:lastModifiedBy>Пользователь Windows</cp:lastModifiedBy>
  <cp:revision>119</cp:revision>
  <dcterms:created xsi:type="dcterms:W3CDTF">2018-04-16T19:53:04Z</dcterms:created>
  <dcterms:modified xsi:type="dcterms:W3CDTF">2018-04-21T19:11:17Z</dcterms:modified>
</cp:coreProperties>
</file>