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60" r:id="rId9"/>
    <p:sldId id="261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59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456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40;&#1053;\&#1052;&#1040;&#1053;_&#1093;&#1080;&#1084;&#1080;&#1103;\eksp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40;&#1053;\&#1052;&#1040;&#1053;_&#1093;&#1080;&#1084;&#1080;&#1103;\eksp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40;&#1053;\&#1052;&#1040;&#1053;_&#1093;&#1080;&#1084;&#1080;&#1103;\eksp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40;&#1053;\&#1052;&#1040;&#1053;_&#1093;&#1080;&#1084;&#1080;&#1103;\eksp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r>
              <a:rPr lang="ru-RU" sz="2400" b="0" dirty="0" err="1">
                <a:latin typeface="Arial" pitchFamily="34" charset="0"/>
                <a:cs typeface="Arial" pitchFamily="34" charset="0"/>
              </a:rPr>
              <a:t>Червоний</a:t>
            </a:r>
            <a:endParaRPr lang="ru-RU" sz="24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4625741813507033"/>
          <c:y val="0"/>
        </c:manualLayout>
      </c:layout>
      <c:overlay val="0"/>
      <c:spPr>
        <a:solidFill>
          <a:schemeClr val="bg1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666770006773943E-2"/>
          <c:y val="0.12212907481468153"/>
          <c:w val="0.89047757080476631"/>
          <c:h val="0.81512973444224568"/>
        </c:manualLayout>
      </c:layout>
      <c:scatterChart>
        <c:scatterStyle val="lineMarker"/>
        <c:varyColors val="0"/>
        <c:ser>
          <c:idx val="1"/>
          <c:order val="0"/>
          <c:tx>
            <c:v>Fe2O3</c:v>
          </c:tx>
          <c:spPr>
            <a:ln>
              <a:solidFill>
                <a:srgbClr val="FF3300"/>
              </a:solidFill>
            </a:ln>
          </c:spPr>
          <c:marker>
            <c:symbol val="circle"/>
            <c:size val="5"/>
            <c:spPr>
              <a:solidFill>
                <a:srgbClr val="FF3300"/>
              </a:solidFill>
              <a:ln>
                <a:solidFill>
                  <a:srgbClr val="FF3300"/>
                </a:solidFill>
              </a:ln>
            </c:spPr>
          </c:marker>
          <c:xVal>
            <c:numRef>
              <c:f>'Зеленка (2)'!$BG$5:$BG$27</c:f>
              <c:numCache>
                <c:formatCode>General</c:formatCode>
                <c:ptCount val="23"/>
                <c:pt idx="0">
                  <c:v>0</c:v>
                </c:pt>
                <c:pt idx="1">
                  <c:v>43</c:v>
                </c:pt>
                <c:pt idx="2">
                  <c:v>65</c:v>
                </c:pt>
                <c:pt idx="3">
                  <c:v>378</c:v>
                </c:pt>
                <c:pt idx="4">
                  <c:v>414</c:v>
                </c:pt>
                <c:pt idx="5">
                  <c:v>473</c:v>
                </c:pt>
                <c:pt idx="6">
                  <c:v>558</c:v>
                </c:pt>
                <c:pt idx="7">
                  <c:v>614</c:v>
                </c:pt>
                <c:pt idx="8">
                  <c:v>685</c:v>
                </c:pt>
                <c:pt idx="9">
                  <c:v>727</c:v>
                </c:pt>
                <c:pt idx="10">
                  <c:v>793</c:v>
                </c:pt>
                <c:pt idx="11">
                  <c:v>847</c:v>
                </c:pt>
                <c:pt idx="12">
                  <c:v>901</c:v>
                </c:pt>
                <c:pt idx="13">
                  <c:v>929</c:v>
                </c:pt>
                <c:pt idx="14">
                  <c:v>1091</c:v>
                </c:pt>
                <c:pt idx="15">
                  <c:v>1207</c:v>
                </c:pt>
                <c:pt idx="16">
                  <c:v>1412</c:v>
                </c:pt>
                <c:pt idx="17">
                  <c:v>1459</c:v>
                </c:pt>
                <c:pt idx="18">
                  <c:v>1505</c:v>
                </c:pt>
                <c:pt idx="19">
                  <c:v>1575</c:v>
                </c:pt>
                <c:pt idx="20">
                  <c:v>1647</c:v>
                </c:pt>
                <c:pt idx="21">
                  <c:v>1682</c:v>
                </c:pt>
                <c:pt idx="22">
                  <c:v>1751</c:v>
                </c:pt>
              </c:numCache>
            </c:numRef>
          </c:xVal>
          <c:yVal>
            <c:numRef>
              <c:f>'Зеленка (2)'!$AR$5:$AR$27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1.3478260869565217</c:v>
                </c:pt>
                <c:pt idx="11">
                  <c:v>0</c:v>
                </c:pt>
                <c:pt idx="12">
                  <c:v>0</c:v>
                </c:pt>
                <c:pt idx="13">
                  <c:v>10.901098901098901</c:v>
                </c:pt>
                <c:pt idx="14">
                  <c:v>26.3419689119171</c:v>
                </c:pt>
                <c:pt idx="15">
                  <c:v>26.211382113821138</c:v>
                </c:pt>
                <c:pt idx="16">
                  <c:v>39.078787878787878</c:v>
                </c:pt>
                <c:pt idx="17">
                  <c:v>38.096385542168676</c:v>
                </c:pt>
                <c:pt idx="18">
                  <c:v>57.115151515151517</c:v>
                </c:pt>
                <c:pt idx="19">
                  <c:v>63.860000000000007</c:v>
                </c:pt>
                <c:pt idx="20">
                  <c:v>54.385964912280699</c:v>
                </c:pt>
                <c:pt idx="21">
                  <c:v>71.451077570023273</c:v>
                </c:pt>
                <c:pt idx="22">
                  <c:v>63.657754010695186</c:v>
                </c:pt>
              </c:numCache>
            </c:numRef>
          </c:yVal>
          <c:smooth val="0"/>
        </c:ser>
        <c:ser>
          <c:idx val="2"/>
          <c:order val="1"/>
          <c:tx>
            <c:v>ZnO</c:v>
          </c:tx>
          <c:spPr>
            <a:ln>
              <a:solidFill>
                <a:srgbClr val="00FF00"/>
              </a:solidFill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'Зеленка (2)'!$BG$5:$BG$27</c:f>
              <c:numCache>
                <c:formatCode>General</c:formatCode>
                <c:ptCount val="23"/>
                <c:pt idx="0">
                  <c:v>0</c:v>
                </c:pt>
                <c:pt idx="1">
                  <c:v>43</c:v>
                </c:pt>
                <c:pt idx="2">
                  <c:v>65</c:v>
                </c:pt>
                <c:pt idx="3">
                  <c:v>378</c:v>
                </c:pt>
                <c:pt idx="4">
                  <c:v>414</c:v>
                </c:pt>
                <c:pt idx="5">
                  <c:v>473</c:v>
                </c:pt>
                <c:pt idx="6">
                  <c:v>558</c:v>
                </c:pt>
                <c:pt idx="7">
                  <c:v>614</c:v>
                </c:pt>
                <c:pt idx="8">
                  <c:v>685</c:v>
                </c:pt>
                <c:pt idx="9">
                  <c:v>727</c:v>
                </c:pt>
                <c:pt idx="10">
                  <c:v>793</c:v>
                </c:pt>
                <c:pt idx="11">
                  <c:v>847</c:v>
                </c:pt>
                <c:pt idx="12">
                  <c:v>901</c:v>
                </c:pt>
                <c:pt idx="13">
                  <c:v>929</c:v>
                </c:pt>
                <c:pt idx="14">
                  <c:v>1091</c:v>
                </c:pt>
                <c:pt idx="15">
                  <c:v>1207</c:v>
                </c:pt>
                <c:pt idx="16">
                  <c:v>1412</c:v>
                </c:pt>
                <c:pt idx="17">
                  <c:v>1459</c:v>
                </c:pt>
                <c:pt idx="18">
                  <c:v>1505</c:v>
                </c:pt>
                <c:pt idx="19">
                  <c:v>1575</c:v>
                </c:pt>
                <c:pt idx="20">
                  <c:v>1647</c:v>
                </c:pt>
                <c:pt idx="21">
                  <c:v>1682</c:v>
                </c:pt>
                <c:pt idx="22">
                  <c:v>1751</c:v>
                </c:pt>
              </c:numCache>
            </c:numRef>
          </c:xVal>
          <c:yVal>
            <c:numRef>
              <c:f>'Зеленка (2)'!$AZ$5:$AZ$27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8.0487804878048781</c:v>
                </c:pt>
                <c:pt idx="10">
                  <c:v>18.857142857142858</c:v>
                </c:pt>
                <c:pt idx="11">
                  <c:v>0</c:v>
                </c:pt>
                <c:pt idx="12">
                  <c:v>10.999999999999998</c:v>
                </c:pt>
                <c:pt idx="13">
                  <c:v>15.714285714285714</c:v>
                </c:pt>
                <c:pt idx="14">
                  <c:v>24.042857142857144</c:v>
                </c:pt>
                <c:pt idx="15">
                  <c:v>25.090909090909093</c:v>
                </c:pt>
                <c:pt idx="16">
                  <c:v>29.764705882352938</c:v>
                </c:pt>
                <c:pt idx="17">
                  <c:v>29.079014778325121</c:v>
                </c:pt>
                <c:pt idx="18">
                  <c:v>31.746835443037973</c:v>
                </c:pt>
                <c:pt idx="19">
                  <c:v>35.229729729729733</c:v>
                </c:pt>
                <c:pt idx="20">
                  <c:v>33.690023942537913</c:v>
                </c:pt>
                <c:pt idx="21">
                  <c:v>57.75</c:v>
                </c:pt>
                <c:pt idx="22">
                  <c:v>41.569060773480665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'Зеленка (2)'!$A$2</c:f>
              <c:strCache>
                <c:ptCount val="1"/>
                <c:pt idx="0">
                  <c:v>анатаз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x"/>
            <c:size val="5"/>
            <c:spPr>
              <a:ln w="28575">
                <a:solidFill>
                  <a:srgbClr val="FFC000"/>
                </a:solidFill>
              </a:ln>
            </c:spPr>
          </c:marker>
          <c:xVal>
            <c:numRef>
              <c:f>'Зеленка (2)'!$AF$5:$AF$14</c:f>
              <c:numCache>
                <c:formatCode>General</c:formatCode>
                <c:ptCount val="10"/>
                <c:pt idx="0">
                  <c:v>0</c:v>
                </c:pt>
                <c:pt idx="1">
                  <c:v>66</c:v>
                </c:pt>
                <c:pt idx="2">
                  <c:v>109</c:v>
                </c:pt>
                <c:pt idx="3">
                  <c:v>152</c:v>
                </c:pt>
                <c:pt idx="4">
                  <c:v>201</c:v>
                </c:pt>
                <c:pt idx="5">
                  <c:v>243</c:v>
                </c:pt>
                <c:pt idx="6">
                  <c:v>294</c:v>
                </c:pt>
                <c:pt idx="7">
                  <c:v>720</c:v>
                </c:pt>
                <c:pt idx="8">
                  <c:v>775</c:v>
                </c:pt>
                <c:pt idx="9">
                  <c:v>1740</c:v>
                </c:pt>
              </c:numCache>
            </c:numRef>
          </c:xVal>
          <c:yVal>
            <c:numRef>
              <c:f>'Зеленка (2)'!$D$5:$D$14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24.067164179104477</c:v>
                </c:pt>
                <c:pt idx="8">
                  <c:v>26.523364485981308</c:v>
                </c:pt>
                <c:pt idx="9">
                  <c:v>78.445945945945937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'Зеленка (2)'!$K$3</c:f>
              <c:strCache>
                <c:ptCount val="1"/>
                <c:pt idx="0">
                  <c:v>рутил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diamond"/>
            <c:size val="5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xVal>
            <c:numRef>
              <c:f>'Зеленка (2)'!$AF$5:$AF$14</c:f>
              <c:numCache>
                <c:formatCode>General</c:formatCode>
                <c:ptCount val="10"/>
                <c:pt idx="0">
                  <c:v>0</c:v>
                </c:pt>
                <c:pt idx="1">
                  <c:v>66</c:v>
                </c:pt>
                <c:pt idx="2">
                  <c:v>109</c:v>
                </c:pt>
                <c:pt idx="3">
                  <c:v>152</c:v>
                </c:pt>
                <c:pt idx="4">
                  <c:v>201</c:v>
                </c:pt>
                <c:pt idx="5">
                  <c:v>243</c:v>
                </c:pt>
                <c:pt idx="6">
                  <c:v>294</c:v>
                </c:pt>
                <c:pt idx="7">
                  <c:v>720</c:v>
                </c:pt>
                <c:pt idx="8">
                  <c:v>775</c:v>
                </c:pt>
                <c:pt idx="9">
                  <c:v>1740</c:v>
                </c:pt>
              </c:numCache>
            </c:numRef>
          </c:xVal>
          <c:yVal>
            <c:numRef>
              <c:f>'Зеленка (2)'!$N$5:$N$14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20.681818181818183</c:v>
                </c:pt>
                <c:pt idx="6">
                  <c:v>50.266666666666673</c:v>
                </c:pt>
                <c:pt idx="7">
                  <c:v>103.54651162790698</c:v>
                </c:pt>
                <c:pt idx="8">
                  <c:v>109.25531914893617</c:v>
                </c:pt>
                <c:pt idx="9">
                  <c:v>120.61855670103093</c:v>
                </c:pt>
              </c:numCache>
            </c:numRef>
          </c:yVal>
          <c:smooth val="0"/>
        </c:ser>
        <c:ser>
          <c:idx val="4"/>
          <c:order val="4"/>
          <c:tx>
            <c:v>аморфний</c:v>
          </c:tx>
          <c:spPr>
            <a:ln>
              <a:solidFill>
                <a:srgbClr val="1DC4FF"/>
              </a:solidFill>
            </a:ln>
          </c:spPr>
          <c:marker>
            <c:symbol val="square"/>
            <c:size val="5"/>
            <c:spPr>
              <a:solidFill>
                <a:srgbClr val="1DC4FF"/>
              </a:solidFill>
              <a:ln>
                <a:solidFill>
                  <a:srgbClr val="1DC4FF"/>
                </a:solidFill>
              </a:ln>
            </c:spPr>
          </c:marker>
          <c:xVal>
            <c:numRef>
              <c:f>'Зеленка (2)'!$AF$5:$AF$14</c:f>
              <c:numCache>
                <c:formatCode>General</c:formatCode>
                <c:ptCount val="10"/>
                <c:pt idx="0">
                  <c:v>0</c:v>
                </c:pt>
                <c:pt idx="1">
                  <c:v>66</c:v>
                </c:pt>
                <c:pt idx="2">
                  <c:v>109</c:v>
                </c:pt>
                <c:pt idx="3">
                  <c:v>152</c:v>
                </c:pt>
                <c:pt idx="4">
                  <c:v>201</c:v>
                </c:pt>
                <c:pt idx="5">
                  <c:v>243</c:v>
                </c:pt>
                <c:pt idx="6">
                  <c:v>294</c:v>
                </c:pt>
                <c:pt idx="7">
                  <c:v>720</c:v>
                </c:pt>
                <c:pt idx="8">
                  <c:v>775</c:v>
                </c:pt>
                <c:pt idx="9">
                  <c:v>1740</c:v>
                </c:pt>
              </c:numCache>
            </c:numRef>
          </c:xVal>
          <c:yVal>
            <c:numRef>
              <c:f>'Зеленка (2)'!$X$5:$X$14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60.612244897959179</c:v>
                </c:pt>
                <c:pt idx="8">
                  <c:v>52.142857142857146</c:v>
                </c:pt>
                <c:pt idx="9">
                  <c:v>101.40845070422536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46848"/>
        <c:axId val="79252288"/>
      </c:scatterChart>
      <c:valAx>
        <c:axId val="42646848"/>
        <c:scaling>
          <c:orientation val="minMax"/>
          <c:max val="18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252288"/>
        <c:crosses val="autoZero"/>
        <c:crossBetween val="midCat"/>
      </c:valAx>
      <c:valAx>
        <c:axId val="79252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646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7.4275224120068803E-2"/>
          <c:y val="0.13251492293686895"/>
          <c:w val="0.19705426356589148"/>
          <c:h val="0.3165421568627451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0" dirty="0" err="1">
                <a:latin typeface="Arial" pitchFamily="34" charset="0"/>
                <a:cs typeface="Arial" pitchFamily="34" charset="0"/>
              </a:rPr>
              <a:t>Різниця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кольорів</a:t>
            </a:r>
            <a:endParaRPr lang="ru-RU" sz="24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3443427002583975"/>
          <c:y val="1.3748366013071897E-3"/>
        </c:manualLayout>
      </c:layout>
      <c:overlay val="0"/>
      <c:spPr>
        <a:solidFill>
          <a:schemeClr val="bg1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845152825932392E-2"/>
          <c:y val="0.11973515505683741"/>
          <c:w val="0.91484821505043701"/>
          <c:h val="0.83368725250807063"/>
        </c:manualLayout>
      </c:layout>
      <c:scatterChart>
        <c:scatterStyle val="lineMarker"/>
        <c:varyColors val="0"/>
        <c:ser>
          <c:idx val="1"/>
          <c:order val="0"/>
          <c:tx>
            <c:v>Fe2O3</c:v>
          </c:tx>
          <c:spPr>
            <a:ln>
              <a:solidFill>
                <a:srgbClr val="FF3300"/>
              </a:solidFill>
            </a:ln>
          </c:spPr>
          <c:marker>
            <c:symbol val="circle"/>
            <c:size val="5"/>
            <c:spPr>
              <a:solidFill>
                <a:srgbClr val="FF3300"/>
              </a:solidFill>
              <a:ln>
                <a:solidFill>
                  <a:srgbClr val="FF3300"/>
                </a:solidFill>
              </a:ln>
            </c:spPr>
          </c:marker>
          <c:xVal>
            <c:numRef>
              <c:f>'Зеленка (2)'!$BG$5:$BG$27</c:f>
              <c:numCache>
                <c:formatCode>General</c:formatCode>
                <c:ptCount val="23"/>
                <c:pt idx="0">
                  <c:v>0</c:v>
                </c:pt>
                <c:pt idx="1">
                  <c:v>43</c:v>
                </c:pt>
                <c:pt idx="2">
                  <c:v>65</c:v>
                </c:pt>
                <c:pt idx="3">
                  <c:v>378</c:v>
                </c:pt>
                <c:pt idx="4">
                  <c:v>414</c:v>
                </c:pt>
                <c:pt idx="5">
                  <c:v>473</c:v>
                </c:pt>
                <c:pt idx="6">
                  <c:v>558</c:v>
                </c:pt>
                <c:pt idx="7">
                  <c:v>614</c:v>
                </c:pt>
                <c:pt idx="8">
                  <c:v>685</c:v>
                </c:pt>
                <c:pt idx="9">
                  <c:v>727</c:v>
                </c:pt>
                <c:pt idx="10">
                  <c:v>793</c:v>
                </c:pt>
                <c:pt idx="11">
                  <c:v>847</c:v>
                </c:pt>
                <c:pt idx="12">
                  <c:v>901</c:v>
                </c:pt>
                <c:pt idx="13">
                  <c:v>929</c:v>
                </c:pt>
                <c:pt idx="14">
                  <c:v>1091</c:v>
                </c:pt>
                <c:pt idx="15">
                  <c:v>1207</c:v>
                </c:pt>
                <c:pt idx="16">
                  <c:v>1412</c:v>
                </c:pt>
                <c:pt idx="17">
                  <c:v>1459</c:v>
                </c:pt>
                <c:pt idx="18">
                  <c:v>1505</c:v>
                </c:pt>
                <c:pt idx="19">
                  <c:v>1575</c:v>
                </c:pt>
                <c:pt idx="20">
                  <c:v>1647</c:v>
                </c:pt>
                <c:pt idx="21">
                  <c:v>1682</c:v>
                </c:pt>
                <c:pt idx="22">
                  <c:v>1751</c:v>
                </c:pt>
              </c:numCache>
            </c:numRef>
          </c:xVal>
          <c:yVal>
            <c:numRef>
              <c:f>'Зеленка (2)'!$AV$5:$AV$27</c:f>
              <c:numCache>
                <c:formatCode>General</c:formatCode>
                <c:ptCount val="23"/>
                <c:pt idx="0">
                  <c:v>82.666666666666671</c:v>
                </c:pt>
                <c:pt idx="1">
                  <c:v>77.333333333333329</c:v>
                </c:pt>
                <c:pt idx="2">
                  <c:v>101.33333333333333</c:v>
                </c:pt>
                <c:pt idx="3">
                  <c:v>107.33333333333333</c:v>
                </c:pt>
                <c:pt idx="4">
                  <c:v>126</c:v>
                </c:pt>
                <c:pt idx="5">
                  <c:v>126</c:v>
                </c:pt>
                <c:pt idx="6">
                  <c:v>86.666666666666671</c:v>
                </c:pt>
                <c:pt idx="7">
                  <c:v>108</c:v>
                </c:pt>
                <c:pt idx="8">
                  <c:v>102</c:v>
                </c:pt>
                <c:pt idx="9">
                  <c:v>90</c:v>
                </c:pt>
                <c:pt idx="10">
                  <c:v>121.33333333333333</c:v>
                </c:pt>
                <c:pt idx="11">
                  <c:v>125.33333333333333</c:v>
                </c:pt>
                <c:pt idx="12">
                  <c:v>121.33333333333333</c:v>
                </c:pt>
                <c:pt idx="13">
                  <c:v>110.66666666666667</c:v>
                </c:pt>
                <c:pt idx="14">
                  <c:v>101.33333333333333</c:v>
                </c:pt>
                <c:pt idx="15">
                  <c:v>64.666666666666671</c:v>
                </c:pt>
                <c:pt idx="16">
                  <c:v>75.333333333333329</c:v>
                </c:pt>
                <c:pt idx="17">
                  <c:v>76.666666666666671</c:v>
                </c:pt>
                <c:pt idx="18">
                  <c:v>59.333333333333336</c:v>
                </c:pt>
                <c:pt idx="19">
                  <c:v>64.666666666666671</c:v>
                </c:pt>
                <c:pt idx="20">
                  <c:v>64</c:v>
                </c:pt>
                <c:pt idx="21">
                  <c:v>45.333333333333336</c:v>
                </c:pt>
                <c:pt idx="22">
                  <c:v>60.666666666666664</c:v>
                </c:pt>
              </c:numCache>
            </c:numRef>
          </c:yVal>
          <c:smooth val="0"/>
        </c:ser>
        <c:ser>
          <c:idx val="2"/>
          <c:order val="1"/>
          <c:tx>
            <c:v>ZnO</c:v>
          </c:tx>
          <c:spPr>
            <a:ln>
              <a:solidFill>
                <a:srgbClr val="00FF00"/>
              </a:solidFill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'Зеленка (2)'!$BG$5:$BG$27</c:f>
              <c:numCache>
                <c:formatCode>General</c:formatCode>
                <c:ptCount val="23"/>
                <c:pt idx="0">
                  <c:v>0</c:v>
                </c:pt>
                <c:pt idx="1">
                  <c:v>43</c:v>
                </c:pt>
                <c:pt idx="2">
                  <c:v>65</c:v>
                </c:pt>
                <c:pt idx="3">
                  <c:v>378</c:v>
                </c:pt>
                <c:pt idx="4">
                  <c:v>414</c:v>
                </c:pt>
                <c:pt idx="5">
                  <c:v>473</c:v>
                </c:pt>
                <c:pt idx="6">
                  <c:v>558</c:v>
                </c:pt>
                <c:pt idx="7">
                  <c:v>614</c:v>
                </c:pt>
                <c:pt idx="8">
                  <c:v>685</c:v>
                </c:pt>
                <c:pt idx="9">
                  <c:v>727</c:v>
                </c:pt>
                <c:pt idx="10">
                  <c:v>793</c:v>
                </c:pt>
                <c:pt idx="11">
                  <c:v>847</c:v>
                </c:pt>
                <c:pt idx="12">
                  <c:v>901</c:v>
                </c:pt>
                <c:pt idx="13">
                  <c:v>929</c:v>
                </c:pt>
                <c:pt idx="14">
                  <c:v>1091</c:v>
                </c:pt>
                <c:pt idx="15">
                  <c:v>1207</c:v>
                </c:pt>
                <c:pt idx="16">
                  <c:v>1412</c:v>
                </c:pt>
                <c:pt idx="17">
                  <c:v>1459</c:v>
                </c:pt>
                <c:pt idx="18">
                  <c:v>1505</c:v>
                </c:pt>
                <c:pt idx="19">
                  <c:v>1575</c:v>
                </c:pt>
                <c:pt idx="20">
                  <c:v>1647</c:v>
                </c:pt>
                <c:pt idx="21">
                  <c:v>1682</c:v>
                </c:pt>
                <c:pt idx="22">
                  <c:v>1751</c:v>
                </c:pt>
              </c:numCache>
            </c:numRef>
          </c:xVal>
          <c:yVal>
            <c:numRef>
              <c:f>'Зеленка (2)'!$BD$5:$BD$27</c:f>
              <c:numCache>
                <c:formatCode>General</c:formatCode>
                <c:ptCount val="23"/>
                <c:pt idx="0">
                  <c:v>48</c:v>
                </c:pt>
                <c:pt idx="1">
                  <c:v>46.666666666666664</c:v>
                </c:pt>
                <c:pt idx="2">
                  <c:v>103.33333333333333</c:v>
                </c:pt>
                <c:pt idx="3">
                  <c:v>94</c:v>
                </c:pt>
                <c:pt idx="4">
                  <c:v>118.66666666666667</c:v>
                </c:pt>
                <c:pt idx="5">
                  <c:v>102.66666666666667</c:v>
                </c:pt>
                <c:pt idx="6">
                  <c:v>101.33333333333333</c:v>
                </c:pt>
                <c:pt idx="7">
                  <c:v>82.666666666666671</c:v>
                </c:pt>
                <c:pt idx="8">
                  <c:v>84</c:v>
                </c:pt>
                <c:pt idx="9">
                  <c:v>120</c:v>
                </c:pt>
                <c:pt idx="10">
                  <c:v>76.666666666666671</c:v>
                </c:pt>
                <c:pt idx="11">
                  <c:v>122</c:v>
                </c:pt>
                <c:pt idx="12">
                  <c:v>83.333333333333329</c:v>
                </c:pt>
                <c:pt idx="13">
                  <c:v>96</c:v>
                </c:pt>
                <c:pt idx="14">
                  <c:v>59.333333333333336</c:v>
                </c:pt>
                <c:pt idx="15">
                  <c:v>50</c:v>
                </c:pt>
                <c:pt idx="16">
                  <c:v>56</c:v>
                </c:pt>
                <c:pt idx="17">
                  <c:v>64.891428571428577</c:v>
                </c:pt>
                <c:pt idx="18">
                  <c:v>54.666666666666664</c:v>
                </c:pt>
                <c:pt idx="19">
                  <c:v>46</c:v>
                </c:pt>
                <c:pt idx="20">
                  <c:v>58.41904761904761</c:v>
                </c:pt>
                <c:pt idx="21">
                  <c:v>12.666666666666666</c:v>
                </c:pt>
                <c:pt idx="22">
                  <c:v>44.666666666666664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'Зеленка (2)'!$A$2</c:f>
              <c:strCache>
                <c:ptCount val="1"/>
                <c:pt idx="0">
                  <c:v>анатаз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x"/>
            <c:size val="5"/>
            <c:spPr>
              <a:ln w="28575">
                <a:solidFill>
                  <a:srgbClr val="FFC000"/>
                </a:solidFill>
              </a:ln>
            </c:spPr>
          </c:marker>
          <c:xVal>
            <c:numRef>
              <c:f>'Зеленка (2)'!$AF$5:$AF$14</c:f>
              <c:numCache>
                <c:formatCode>General</c:formatCode>
                <c:ptCount val="10"/>
                <c:pt idx="0">
                  <c:v>0</c:v>
                </c:pt>
                <c:pt idx="1">
                  <c:v>66</c:v>
                </c:pt>
                <c:pt idx="2">
                  <c:v>109</c:v>
                </c:pt>
                <c:pt idx="3">
                  <c:v>152</c:v>
                </c:pt>
                <c:pt idx="4">
                  <c:v>201</c:v>
                </c:pt>
                <c:pt idx="5">
                  <c:v>243</c:v>
                </c:pt>
                <c:pt idx="6">
                  <c:v>294</c:v>
                </c:pt>
                <c:pt idx="7">
                  <c:v>720</c:v>
                </c:pt>
                <c:pt idx="8">
                  <c:v>775</c:v>
                </c:pt>
                <c:pt idx="9">
                  <c:v>1740</c:v>
                </c:pt>
              </c:numCache>
            </c:numRef>
          </c:xVal>
          <c:yVal>
            <c:numRef>
              <c:f>'Зеленка (2)'!$J$5:$J$14</c:f>
              <c:numCache>
                <c:formatCode>General</c:formatCode>
                <c:ptCount val="10"/>
                <c:pt idx="0">
                  <c:v>44</c:v>
                </c:pt>
                <c:pt idx="1">
                  <c:v>65</c:v>
                </c:pt>
                <c:pt idx="2">
                  <c:v>64.333333333333329</c:v>
                </c:pt>
                <c:pt idx="3">
                  <c:v>76.333333333333329</c:v>
                </c:pt>
                <c:pt idx="4">
                  <c:v>82.666666666666671</c:v>
                </c:pt>
                <c:pt idx="5">
                  <c:v>78.333333333333329</c:v>
                </c:pt>
                <c:pt idx="6">
                  <c:v>70</c:v>
                </c:pt>
                <c:pt idx="7">
                  <c:v>74.977611940298502</c:v>
                </c:pt>
                <c:pt idx="8">
                  <c:v>64.507788161993773</c:v>
                </c:pt>
                <c:pt idx="9">
                  <c:v>68.518018018018026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'Зеленка (2)'!$K$3</c:f>
              <c:strCache>
                <c:ptCount val="1"/>
                <c:pt idx="0">
                  <c:v>рутил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diamond"/>
            <c:size val="5"/>
            <c:spPr>
              <a:solidFill>
                <a:srgbClr val="0000CC"/>
              </a:solidFill>
              <a:ln w="9525">
                <a:solidFill>
                  <a:srgbClr val="0000CC"/>
                </a:solidFill>
              </a:ln>
            </c:spPr>
          </c:marker>
          <c:xVal>
            <c:numRef>
              <c:f>'Зеленка (2)'!$AF$5:$AF$14</c:f>
              <c:numCache>
                <c:formatCode>General</c:formatCode>
                <c:ptCount val="10"/>
                <c:pt idx="0">
                  <c:v>0</c:v>
                </c:pt>
                <c:pt idx="1">
                  <c:v>66</c:v>
                </c:pt>
                <c:pt idx="2">
                  <c:v>109</c:v>
                </c:pt>
                <c:pt idx="3">
                  <c:v>152</c:v>
                </c:pt>
                <c:pt idx="4">
                  <c:v>201</c:v>
                </c:pt>
                <c:pt idx="5">
                  <c:v>243</c:v>
                </c:pt>
                <c:pt idx="6">
                  <c:v>294</c:v>
                </c:pt>
                <c:pt idx="7">
                  <c:v>720</c:v>
                </c:pt>
                <c:pt idx="8">
                  <c:v>775</c:v>
                </c:pt>
                <c:pt idx="9">
                  <c:v>1740</c:v>
                </c:pt>
              </c:numCache>
            </c:numRef>
          </c:xVal>
          <c:yVal>
            <c:numRef>
              <c:f>'Зеленка (2)'!$T$5:$T$14</c:f>
              <c:numCache>
                <c:formatCode>General</c:formatCode>
                <c:ptCount val="10"/>
                <c:pt idx="0">
                  <c:v>43.666666666666664</c:v>
                </c:pt>
                <c:pt idx="1">
                  <c:v>53.666666666666664</c:v>
                </c:pt>
                <c:pt idx="2">
                  <c:v>60.666666666666664</c:v>
                </c:pt>
                <c:pt idx="3">
                  <c:v>55.333333333333336</c:v>
                </c:pt>
                <c:pt idx="4">
                  <c:v>51</c:v>
                </c:pt>
                <c:pt idx="5">
                  <c:v>42.772727272727273</c:v>
                </c:pt>
                <c:pt idx="6">
                  <c:v>34.911111111111104</c:v>
                </c:pt>
                <c:pt idx="7">
                  <c:v>25.151162790697672</c:v>
                </c:pt>
                <c:pt idx="8">
                  <c:v>30.24822695035461</c:v>
                </c:pt>
                <c:pt idx="9">
                  <c:v>32.793814432989691</c:v>
                </c:pt>
              </c:numCache>
            </c:numRef>
          </c:yVal>
          <c:smooth val="0"/>
        </c:ser>
        <c:ser>
          <c:idx val="4"/>
          <c:order val="4"/>
          <c:tx>
            <c:v>аморфний</c:v>
          </c:tx>
          <c:spPr>
            <a:ln>
              <a:solidFill>
                <a:srgbClr val="1DC4FF"/>
              </a:solidFill>
            </a:ln>
          </c:spPr>
          <c:marker>
            <c:symbol val="square"/>
            <c:size val="5"/>
            <c:spPr>
              <a:solidFill>
                <a:srgbClr val="1DC4FF"/>
              </a:solidFill>
              <a:ln w="12700">
                <a:solidFill>
                  <a:srgbClr val="1DC4FF"/>
                </a:solidFill>
              </a:ln>
            </c:spPr>
          </c:marker>
          <c:xVal>
            <c:numRef>
              <c:f>'Зеленка (2)'!$AF$5:$AF$14</c:f>
              <c:numCache>
                <c:formatCode>General</c:formatCode>
                <c:ptCount val="10"/>
                <c:pt idx="0">
                  <c:v>0</c:v>
                </c:pt>
                <c:pt idx="1">
                  <c:v>66</c:v>
                </c:pt>
                <c:pt idx="2">
                  <c:v>109</c:v>
                </c:pt>
                <c:pt idx="3">
                  <c:v>152</c:v>
                </c:pt>
                <c:pt idx="4">
                  <c:v>201</c:v>
                </c:pt>
                <c:pt idx="5">
                  <c:v>243</c:v>
                </c:pt>
                <c:pt idx="6">
                  <c:v>294</c:v>
                </c:pt>
                <c:pt idx="7">
                  <c:v>720</c:v>
                </c:pt>
                <c:pt idx="8">
                  <c:v>775</c:v>
                </c:pt>
                <c:pt idx="9">
                  <c:v>1740</c:v>
                </c:pt>
              </c:numCache>
            </c:numRef>
          </c:xVal>
          <c:yVal>
            <c:numRef>
              <c:f>'Зеленка (2)'!$AD$5:$AD$14</c:f>
              <c:numCache>
                <c:formatCode>General</c:formatCode>
                <c:ptCount val="10"/>
                <c:pt idx="0">
                  <c:v>47.333333333333336</c:v>
                </c:pt>
                <c:pt idx="1">
                  <c:v>55</c:v>
                </c:pt>
                <c:pt idx="2">
                  <c:v>48.333333333333336</c:v>
                </c:pt>
                <c:pt idx="3">
                  <c:v>58</c:v>
                </c:pt>
                <c:pt idx="4">
                  <c:v>56.333333333333336</c:v>
                </c:pt>
                <c:pt idx="5">
                  <c:v>59.666666666666664</c:v>
                </c:pt>
                <c:pt idx="6">
                  <c:v>59</c:v>
                </c:pt>
                <c:pt idx="7">
                  <c:v>66.129251700680271</c:v>
                </c:pt>
                <c:pt idx="8">
                  <c:v>49.285714285714285</c:v>
                </c:pt>
                <c:pt idx="9">
                  <c:v>43.197183098591552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56896"/>
        <c:axId val="79268672"/>
      </c:scatterChart>
      <c:valAx>
        <c:axId val="79256896"/>
        <c:scaling>
          <c:orientation val="minMax"/>
          <c:max val="18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268672"/>
        <c:crosses val="autoZero"/>
        <c:crossBetween val="midCat"/>
      </c:valAx>
      <c:valAx>
        <c:axId val="79268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92568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192086563307494"/>
          <c:y val="9.4651960784313732E-2"/>
          <c:w val="0.18285222868217055"/>
          <c:h val="0.3311111111111110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0" dirty="0" err="1">
                <a:latin typeface="Arial" pitchFamily="34" charset="0"/>
                <a:cs typeface="Arial" pitchFamily="34" charset="0"/>
              </a:rPr>
              <a:t>Зелений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синій</a:t>
            </a:r>
            <a:endParaRPr lang="ru-RU" sz="24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9852260981912149"/>
          <c:y val="1.6075163398692807E-3"/>
        </c:manualLayout>
      </c:layout>
      <c:overlay val="0"/>
      <c:spPr>
        <a:solidFill>
          <a:schemeClr val="bg1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062548875846004E-2"/>
          <c:y val="0.10696787708932377"/>
          <c:w val="0.87500066757253081"/>
          <c:h val="0.83269071335266454"/>
        </c:manualLayout>
      </c:layout>
      <c:scatterChart>
        <c:scatterStyle val="lineMarker"/>
        <c:varyColors val="0"/>
        <c:ser>
          <c:idx val="1"/>
          <c:order val="0"/>
          <c:tx>
            <c:v>Fe2O3</c:v>
          </c:tx>
          <c:spPr>
            <a:ln>
              <a:solidFill>
                <a:srgbClr val="FF3300"/>
              </a:solidFill>
            </a:ln>
          </c:spPr>
          <c:marker>
            <c:symbol val="circle"/>
            <c:size val="5"/>
            <c:spPr>
              <a:solidFill>
                <a:srgbClr val="FF3300"/>
              </a:solidFill>
              <a:ln>
                <a:solidFill>
                  <a:srgbClr val="FF3300"/>
                </a:solidFill>
              </a:ln>
            </c:spPr>
          </c:marker>
          <c:xVal>
            <c:numRef>
              <c:f>'Краситель (2)'!$BE$5:$BE$21</c:f>
              <c:numCache>
                <c:formatCode>General</c:formatCode>
                <c:ptCount val="17"/>
                <c:pt idx="0">
                  <c:v>0</c:v>
                </c:pt>
                <c:pt idx="1">
                  <c:v>62</c:v>
                </c:pt>
                <c:pt idx="2">
                  <c:v>120</c:v>
                </c:pt>
                <c:pt idx="3">
                  <c:v>180</c:v>
                </c:pt>
                <c:pt idx="4">
                  <c:v>241</c:v>
                </c:pt>
                <c:pt idx="5">
                  <c:v>301</c:v>
                </c:pt>
                <c:pt idx="6">
                  <c:v>363</c:v>
                </c:pt>
                <c:pt idx="7">
                  <c:v>566</c:v>
                </c:pt>
                <c:pt idx="8">
                  <c:v>713</c:v>
                </c:pt>
                <c:pt idx="9">
                  <c:v>901</c:v>
                </c:pt>
                <c:pt idx="10">
                  <c:v>962</c:v>
                </c:pt>
                <c:pt idx="11">
                  <c:v>1023</c:v>
                </c:pt>
                <c:pt idx="12">
                  <c:v>1081</c:v>
                </c:pt>
                <c:pt idx="13">
                  <c:v>1577</c:v>
                </c:pt>
                <c:pt idx="14">
                  <c:v>1627</c:v>
                </c:pt>
                <c:pt idx="15">
                  <c:v>1691</c:v>
                </c:pt>
                <c:pt idx="16">
                  <c:v>1749</c:v>
                </c:pt>
              </c:numCache>
            </c:numRef>
          </c:xVal>
          <c:yVal>
            <c:numRef>
              <c:f>'Краситель (2)'!$AP$5:$AP$21</c:f>
              <c:numCache>
                <c:formatCode>General</c:formatCode>
                <c:ptCount val="17"/>
                <c:pt idx="0">
                  <c:v>53.5</c:v>
                </c:pt>
                <c:pt idx="1">
                  <c:v>104.59803921568627</c:v>
                </c:pt>
                <c:pt idx="2">
                  <c:v>121.95686274509804</c:v>
                </c:pt>
                <c:pt idx="3">
                  <c:v>91.157480314960637</c:v>
                </c:pt>
                <c:pt idx="4">
                  <c:v>89.27470355731225</c:v>
                </c:pt>
                <c:pt idx="5">
                  <c:v>105.04313725490196</c:v>
                </c:pt>
                <c:pt idx="6">
                  <c:v>107.57429718875503</c:v>
                </c:pt>
                <c:pt idx="7">
                  <c:v>112.13253012048192</c:v>
                </c:pt>
                <c:pt idx="8">
                  <c:v>103.56874999999999</c:v>
                </c:pt>
                <c:pt idx="9">
                  <c:v>124.51476793248945</c:v>
                </c:pt>
                <c:pt idx="10">
                  <c:v>139.76078431372551</c:v>
                </c:pt>
                <c:pt idx="11">
                  <c:v>125.34347826086957</c:v>
                </c:pt>
                <c:pt idx="12">
                  <c:v>127.6875</c:v>
                </c:pt>
                <c:pt idx="13">
                  <c:v>144.63716814159292</c:v>
                </c:pt>
                <c:pt idx="14">
                  <c:v>138.90238095238095</c:v>
                </c:pt>
                <c:pt idx="15">
                  <c:v>136.61085972850677</c:v>
                </c:pt>
                <c:pt idx="16">
                  <c:v>131.27020202020202</c:v>
                </c:pt>
              </c:numCache>
            </c:numRef>
          </c:yVal>
          <c:smooth val="0"/>
        </c:ser>
        <c:ser>
          <c:idx val="2"/>
          <c:order val="1"/>
          <c:tx>
            <c:v>ZnO</c:v>
          </c:tx>
          <c:spPr>
            <a:ln>
              <a:solidFill>
                <a:srgbClr val="00FF00"/>
              </a:solidFill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'Краситель (2)'!$BE$5:$BE$21</c:f>
              <c:numCache>
                <c:formatCode>General</c:formatCode>
                <c:ptCount val="17"/>
                <c:pt idx="0">
                  <c:v>0</c:v>
                </c:pt>
                <c:pt idx="1">
                  <c:v>62</c:v>
                </c:pt>
                <c:pt idx="2">
                  <c:v>120</c:v>
                </c:pt>
                <c:pt idx="3">
                  <c:v>180</c:v>
                </c:pt>
                <c:pt idx="4">
                  <c:v>241</c:v>
                </c:pt>
                <c:pt idx="5">
                  <c:v>301</c:v>
                </c:pt>
                <c:pt idx="6">
                  <c:v>363</c:v>
                </c:pt>
                <c:pt idx="7">
                  <c:v>566</c:v>
                </c:pt>
                <c:pt idx="8">
                  <c:v>713</c:v>
                </c:pt>
                <c:pt idx="9">
                  <c:v>901</c:v>
                </c:pt>
                <c:pt idx="10">
                  <c:v>962</c:v>
                </c:pt>
                <c:pt idx="11">
                  <c:v>1023</c:v>
                </c:pt>
                <c:pt idx="12">
                  <c:v>1081</c:v>
                </c:pt>
                <c:pt idx="13">
                  <c:v>1577</c:v>
                </c:pt>
                <c:pt idx="14">
                  <c:v>1627</c:v>
                </c:pt>
                <c:pt idx="15">
                  <c:v>1691</c:v>
                </c:pt>
                <c:pt idx="16">
                  <c:v>1749</c:v>
                </c:pt>
              </c:numCache>
            </c:numRef>
          </c:xVal>
          <c:yVal>
            <c:numRef>
              <c:f>'Краситель (2)'!$AX$5:$AX$21</c:f>
              <c:numCache>
                <c:formatCode>General</c:formatCode>
                <c:ptCount val="17"/>
                <c:pt idx="0">
                  <c:v>38.5</c:v>
                </c:pt>
                <c:pt idx="1">
                  <c:v>50.362139917695472</c:v>
                </c:pt>
                <c:pt idx="2">
                  <c:v>63.713725490196076</c:v>
                </c:pt>
                <c:pt idx="3">
                  <c:v>51.87083333333333</c:v>
                </c:pt>
                <c:pt idx="4">
                  <c:v>56.062801932367151</c:v>
                </c:pt>
                <c:pt idx="5">
                  <c:v>72.160173160173159</c:v>
                </c:pt>
                <c:pt idx="6">
                  <c:v>69.263043478260869</c:v>
                </c:pt>
                <c:pt idx="7">
                  <c:v>80.705069124423972</c:v>
                </c:pt>
                <c:pt idx="8">
                  <c:v>75.212918660287073</c:v>
                </c:pt>
                <c:pt idx="9">
                  <c:v>95.320175438596493</c:v>
                </c:pt>
                <c:pt idx="10">
                  <c:v>114.17123287671234</c:v>
                </c:pt>
                <c:pt idx="11">
                  <c:v>122.43807339449542</c:v>
                </c:pt>
                <c:pt idx="12">
                  <c:v>140.50233644859813</c:v>
                </c:pt>
                <c:pt idx="13">
                  <c:v>147.09134615384616</c:v>
                </c:pt>
                <c:pt idx="14">
                  <c:v>159.41189427312776</c:v>
                </c:pt>
                <c:pt idx="15">
                  <c:v>168.61160714285714</c:v>
                </c:pt>
                <c:pt idx="16">
                  <c:v>165.08290155440415</c:v>
                </c:pt>
              </c:numCache>
            </c:numRef>
          </c:yVal>
          <c:smooth val="0"/>
        </c:ser>
        <c:ser>
          <c:idx val="0"/>
          <c:order val="2"/>
          <c:tx>
            <c:v>анатаз</c:v>
          </c:tx>
          <c:spPr>
            <a:ln>
              <a:solidFill>
                <a:srgbClr val="FFC000"/>
              </a:solidFill>
            </a:ln>
          </c:spPr>
          <c:marker>
            <c:symbol val="x"/>
            <c:size val="5"/>
            <c:spPr>
              <a:ln w="15875">
                <a:solidFill>
                  <a:srgbClr val="FFC000"/>
                </a:solidFill>
              </a:ln>
            </c:spPr>
          </c:marker>
          <c:xVal>
            <c:numRef>
              <c:f>'Краситель (2)'!$AA$5:$AA$21</c:f>
              <c:numCache>
                <c:formatCode>General</c:formatCode>
                <c:ptCount val="17"/>
                <c:pt idx="0">
                  <c:v>0</c:v>
                </c:pt>
                <c:pt idx="1">
                  <c:v>74</c:v>
                </c:pt>
                <c:pt idx="2">
                  <c:v>122</c:v>
                </c:pt>
                <c:pt idx="3">
                  <c:v>193</c:v>
                </c:pt>
                <c:pt idx="4">
                  <c:v>250</c:v>
                </c:pt>
                <c:pt idx="5">
                  <c:v>305</c:v>
                </c:pt>
                <c:pt idx="6">
                  <c:v>363</c:v>
                </c:pt>
                <c:pt idx="7">
                  <c:v>443</c:v>
                </c:pt>
                <c:pt idx="8">
                  <c:v>493</c:v>
                </c:pt>
                <c:pt idx="9">
                  <c:v>546</c:v>
                </c:pt>
                <c:pt idx="10">
                  <c:v>608</c:v>
                </c:pt>
                <c:pt idx="11">
                  <c:v>665</c:v>
                </c:pt>
                <c:pt idx="12">
                  <c:v>887</c:v>
                </c:pt>
                <c:pt idx="13">
                  <c:v>1018</c:v>
                </c:pt>
                <c:pt idx="14">
                  <c:v>1168</c:v>
                </c:pt>
                <c:pt idx="15">
                  <c:v>1257</c:v>
                </c:pt>
                <c:pt idx="16">
                  <c:v>1752</c:v>
                </c:pt>
              </c:numCache>
            </c:numRef>
          </c:xVal>
          <c:yVal>
            <c:numRef>
              <c:f>'Краситель (2)'!$D$5:$D$21</c:f>
              <c:numCache>
                <c:formatCode>General</c:formatCode>
                <c:ptCount val="17"/>
                <c:pt idx="0">
                  <c:v>69.5</c:v>
                </c:pt>
                <c:pt idx="1">
                  <c:v>74.306324110671937</c:v>
                </c:pt>
                <c:pt idx="2">
                  <c:v>61.157894736842103</c:v>
                </c:pt>
                <c:pt idx="3">
                  <c:v>66.122009569377994</c:v>
                </c:pt>
                <c:pt idx="4">
                  <c:v>60.504672897196258</c:v>
                </c:pt>
                <c:pt idx="5">
                  <c:v>59.54347826086957</c:v>
                </c:pt>
                <c:pt idx="6">
                  <c:v>112.29411764705883</c:v>
                </c:pt>
                <c:pt idx="7">
                  <c:v>81.814285714285717</c:v>
                </c:pt>
                <c:pt idx="8">
                  <c:v>96.833333333333329</c:v>
                </c:pt>
                <c:pt idx="9">
                  <c:v>86.281395348837208</c:v>
                </c:pt>
                <c:pt idx="10">
                  <c:v>71.545248868778273</c:v>
                </c:pt>
                <c:pt idx="11">
                  <c:v>74.925339366515828</c:v>
                </c:pt>
                <c:pt idx="12">
                  <c:v>108.55418719211823</c:v>
                </c:pt>
                <c:pt idx="13">
                  <c:v>51.155940594059402</c:v>
                </c:pt>
                <c:pt idx="14">
                  <c:v>113.07798165137615</c:v>
                </c:pt>
                <c:pt idx="15">
                  <c:v>99.05869565217391</c:v>
                </c:pt>
                <c:pt idx="16">
                  <c:v>158.88075313807531</c:v>
                </c:pt>
              </c:numCache>
            </c:numRef>
          </c:yVal>
          <c:smooth val="0"/>
        </c:ser>
        <c:ser>
          <c:idx val="3"/>
          <c:order val="3"/>
          <c:tx>
            <c:v>рутил</c:v>
          </c:tx>
          <c:spPr>
            <a:ln>
              <a:solidFill>
                <a:srgbClr val="0000CC"/>
              </a:solidFill>
            </a:ln>
          </c:spPr>
          <c:marker>
            <c:symbol val="diamond"/>
            <c:size val="5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xVal>
            <c:numRef>
              <c:f>'Краситель (2)'!$AA$5:$AA$21</c:f>
              <c:numCache>
                <c:formatCode>General</c:formatCode>
                <c:ptCount val="17"/>
                <c:pt idx="0">
                  <c:v>0</c:v>
                </c:pt>
                <c:pt idx="1">
                  <c:v>74</c:v>
                </c:pt>
                <c:pt idx="2">
                  <c:v>122</c:v>
                </c:pt>
                <c:pt idx="3">
                  <c:v>193</c:v>
                </c:pt>
                <c:pt idx="4">
                  <c:v>250</c:v>
                </c:pt>
                <c:pt idx="5">
                  <c:v>305</c:v>
                </c:pt>
                <c:pt idx="6">
                  <c:v>363</c:v>
                </c:pt>
                <c:pt idx="7">
                  <c:v>443</c:v>
                </c:pt>
                <c:pt idx="8">
                  <c:v>493</c:v>
                </c:pt>
                <c:pt idx="9">
                  <c:v>546</c:v>
                </c:pt>
                <c:pt idx="10">
                  <c:v>608</c:v>
                </c:pt>
                <c:pt idx="11">
                  <c:v>665</c:v>
                </c:pt>
                <c:pt idx="12">
                  <c:v>887</c:v>
                </c:pt>
                <c:pt idx="13">
                  <c:v>1018</c:v>
                </c:pt>
                <c:pt idx="14">
                  <c:v>1168</c:v>
                </c:pt>
                <c:pt idx="15">
                  <c:v>1257</c:v>
                </c:pt>
                <c:pt idx="16">
                  <c:v>1752</c:v>
                </c:pt>
              </c:numCache>
            </c:numRef>
          </c:xVal>
          <c:yVal>
            <c:numRef>
              <c:f>'Краситель (2)'!$L$5:$L$21</c:f>
              <c:numCache>
                <c:formatCode>General</c:formatCode>
                <c:ptCount val="17"/>
                <c:pt idx="0">
                  <c:v>76</c:v>
                </c:pt>
                <c:pt idx="1">
                  <c:v>51.374458874458874</c:v>
                </c:pt>
                <c:pt idx="2">
                  <c:v>65.800000000000011</c:v>
                </c:pt>
                <c:pt idx="3">
                  <c:v>73.4375</c:v>
                </c:pt>
                <c:pt idx="4">
                  <c:v>97.686274509803923</c:v>
                </c:pt>
                <c:pt idx="5">
                  <c:v>67.970852017937219</c:v>
                </c:pt>
                <c:pt idx="6">
                  <c:v>84.208333333333329</c:v>
                </c:pt>
                <c:pt idx="7">
                  <c:v>91.235294117647058</c:v>
                </c:pt>
                <c:pt idx="8">
                  <c:v>72.53086419753086</c:v>
                </c:pt>
                <c:pt idx="9">
                  <c:v>65.800000000000011</c:v>
                </c:pt>
                <c:pt idx="10">
                  <c:v>90.384615384615387</c:v>
                </c:pt>
                <c:pt idx="11">
                  <c:v>77.977272727272734</c:v>
                </c:pt>
                <c:pt idx="12">
                  <c:v>69.57236842105263</c:v>
                </c:pt>
                <c:pt idx="13">
                  <c:v>77.39182692307692</c:v>
                </c:pt>
                <c:pt idx="14">
                  <c:v>81.491935483870975</c:v>
                </c:pt>
                <c:pt idx="15">
                  <c:v>78.9453125</c:v>
                </c:pt>
                <c:pt idx="16">
                  <c:v>64.963942307692307</c:v>
                </c:pt>
              </c:numCache>
            </c:numRef>
          </c:yVal>
          <c:smooth val="0"/>
        </c:ser>
        <c:ser>
          <c:idx val="4"/>
          <c:order val="4"/>
          <c:tx>
            <c:v>аморфний</c:v>
          </c:tx>
          <c:spPr>
            <a:ln>
              <a:solidFill>
                <a:srgbClr val="1DC4FF"/>
              </a:solidFill>
            </a:ln>
          </c:spPr>
          <c:marker>
            <c:symbol val="square"/>
            <c:size val="5"/>
            <c:spPr>
              <a:solidFill>
                <a:srgbClr val="1DC4FF"/>
              </a:solidFill>
              <a:ln>
                <a:solidFill>
                  <a:srgbClr val="1DC4FF"/>
                </a:solidFill>
              </a:ln>
            </c:spPr>
          </c:marker>
          <c:xVal>
            <c:numRef>
              <c:f>'Краситель (2)'!$AA$5:$AA$21</c:f>
              <c:numCache>
                <c:formatCode>General</c:formatCode>
                <c:ptCount val="17"/>
                <c:pt idx="0">
                  <c:v>0</c:v>
                </c:pt>
                <c:pt idx="1">
                  <c:v>74</c:v>
                </c:pt>
                <c:pt idx="2">
                  <c:v>122</c:v>
                </c:pt>
                <c:pt idx="3">
                  <c:v>193</c:v>
                </c:pt>
                <c:pt idx="4">
                  <c:v>250</c:v>
                </c:pt>
                <c:pt idx="5">
                  <c:v>305</c:v>
                </c:pt>
                <c:pt idx="6">
                  <c:v>363</c:v>
                </c:pt>
                <c:pt idx="7">
                  <c:v>443</c:v>
                </c:pt>
                <c:pt idx="8">
                  <c:v>493</c:v>
                </c:pt>
                <c:pt idx="9">
                  <c:v>546</c:v>
                </c:pt>
                <c:pt idx="10">
                  <c:v>608</c:v>
                </c:pt>
                <c:pt idx="11">
                  <c:v>665</c:v>
                </c:pt>
                <c:pt idx="12">
                  <c:v>887</c:v>
                </c:pt>
                <c:pt idx="13">
                  <c:v>1018</c:v>
                </c:pt>
                <c:pt idx="14">
                  <c:v>1168</c:v>
                </c:pt>
                <c:pt idx="15">
                  <c:v>1257</c:v>
                </c:pt>
                <c:pt idx="16">
                  <c:v>1752</c:v>
                </c:pt>
              </c:numCache>
            </c:numRef>
          </c:xVal>
          <c:yVal>
            <c:numRef>
              <c:f>'Краситель (2)'!$T$5:$T$21</c:f>
              <c:numCache>
                <c:formatCode>General</c:formatCode>
                <c:ptCount val="17"/>
                <c:pt idx="0">
                  <c:v>40</c:v>
                </c:pt>
                <c:pt idx="1">
                  <c:v>40.780487804878049</c:v>
                </c:pt>
                <c:pt idx="2">
                  <c:v>48.515283842794759</c:v>
                </c:pt>
                <c:pt idx="3">
                  <c:v>64.377880184331801</c:v>
                </c:pt>
                <c:pt idx="4">
                  <c:v>63.733905579399149</c:v>
                </c:pt>
                <c:pt idx="5">
                  <c:v>54.476190476190482</c:v>
                </c:pt>
                <c:pt idx="6">
                  <c:v>75.929203539823007</c:v>
                </c:pt>
                <c:pt idx="7">
                  <c:v>91.129707112970721</c:v>
                </c:pt>
                <c:pt idx="8">
                  <c:v>71.86666666666666</c:v>
                </c:pt>
                <c:pt idx="9">
                  <c:v>90.171673819742495</c:v>
                </c:pt>
                <c:pt idx="10">
                  <c:v>87.531914893617028</c:v>
                </c:pt>
                <c:pt idx="11">
                  <c:v>89.723502304147473</c:v>
                </c:pt>
                <c:pt idx="12">
                  <c:v>98.63849765258216</c:v>
                </c:pt>
                <c:pt idx="13">
                  <c:v>95.628140703517587</c:v>
                </c:pt>
                <c:pt idx="14">
                  <c:v>110</c:v>
                </c:pt>
                <c:pt idx="15">
                  <c:v>106.09467455621302</c:v>
                </c:pt>
                <c:pt idx="16">
                  <c:v>160.05000000000001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45120"/>
        <c:axId val="79270976"/>
      </c:scatterChart>
      <c:valAx>
        <c:axId val="42645120"/>
        <c:scaling>
          <c:orientation val="minMax"/>
          <c:max val="180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9270976"/>
        <c:crosses val="autoZero"/>
        <c:crossBetween val="midCat"/>
        <c:majorUnit val="200"/>
      </c:valAx>
      <c:valAx>
        <c:axId val="79270976"/>
        <c:scaling>
          <c:orientation val="minMax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26451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3098449612403098"/>
          <c:y val="0.67893006535947709"/>
          <c:w val="0.37591650516795866"/>
          <c:h val="0.1946457516339869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0" dirty="0" err="1">
                <a:latin typeface="Arial" pitchFamily="34" charset="0"/>
                <a:cs typeface="Arial" pitchFamily="34" charset="0"/>
              </a:rPr>
              <a:t>Різниця</a:t>
            </a:r>
            <a:r>
              <a:rPr lang="ru-RU" sz="2400" b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>
                <a:latin typeface="Arial" pitchFamily="34" charset="0"/>
                <a:cs typeface="Arial" pitchFamily="34" charset="0"/>
              </a:rPr>
              <a:t>кольорів</a:t>
            </a:r>
            <a:endParaRPr lang="ru-RU" sz="24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2684544573643409"/>
          <c:y val="2.2359150326797386E-2"/>
        </c:manualLayout>
      </c:layout>
      <c:overlay val="0"/>
      <c:spPr>
        <a:solidFill>
          <a:schemeClr val="bg1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062548875846004E-2"/>
          <c:y val="0.11550672572178478"/>
          <c:w val="0.87500066757253081"/>
          <c:h val="0.8331497703412073"/>
        </c:manualLayout>
      </c:layout>
      <c:scatterChart>
        <c:scatterStyle val="lineMarker"/>
        <c:varyColors val="0"/>
        <c:ser>
          <c:idx val="1"/>
          <c:order val="0"/>
          <c:tx>
            <c:v>Fe2O3</c:v>
          </c:tx>
          <c:spPr>
            <a:ln>
              <a:solidFill>
                <a:srgbClr val="FF3300"/>
              </a:solidFill>
            </a:ln>
          </c:spPr>
          <c:marker>
            <c:symbol val="circle"/>
            <c:size val="5"/>
            <c:spPr>
              <a:solidFill>
                <a:srgbClr val="FF3300"/>
              </a:solidFill>
              <a:ln>
                <a:solidFill>
                  <a:srgbClr val="FF3300"/>
                </a:solidFill>
              </a:ln>
            </c:spPr>
          </c:marker>
          <c:xVal>
            <c:numRef>
              <c:f>'[eksp2.xls]Краситель (2)'!$BE$5:$BE$21</c:f>
              <c:numCache>
                <c:formatCode>General</c:formatCode>
                <c:ptCount val="17"/>
                <c:pt idx="0">
                  <c:v>0</c:v>
                </c:pt>
                <c:pt idx="1">
                  <c:v>62</c:v>
                </c:pt>
                <c:pt idx="2">
                  <c:v>120</c:v>
                </c:pt>
                <c:pt idx="3">
                  <c:v>180</c:v>
                </c:pt>
                <c:pt idx="4">
                  <c:v>241</c:v>
                </c:pt>
                <c:pt idx="5">
                  <c:v>301</c:v>
                </c:pt>
                <c:pt idx="6">
                  <c:v>363</c:v>
                </c:pt>
                <c:pt idx="7">
                  <c:v>566</c:v>
                </c:pt>
                <c:pt idx="8">
                  <c:v>713</c:v>
                </c:pt>
                <c:pt idx="9">
                  <c:v>901</c:v>
                </c:pt>
                <c:pt idx="10">
                  <c:v>962</c:v>
                </c:pt>
                <c:pt idx="11">
                  <c:v>1023</c:v>
                </c:pt>
                <c:pt idx="12">
                  <c:v>1081</c:v>
                </c:pt>
                <c:pt idx="13">
                  <c:v>1577</c:v>
                </c:pt>
                <c:pt idx="14">
                  <c:v>1627</c:v>
                </c:pt>
                <c:pt idx="15">
                  <c:v>1691</c:v>
                </c:pt>
                <c:pt idx="16">
                  <c:v>1749</c:v>
                </c:pt>
              </c:numCache>
            </c:numRef>
          </c:xVal>
          <c:yVal>
            <c:numRef>
              <c:f>'[eksp2.xls]Краситель (2)'!$AT$5:$AT$21</c:f>
              <c:numCache>
                <c:formatCode>General</c:formatCode>
                <c:ptCount val="17"/>
                <c:pt idx="0">
                  <c:v>116</c:v>
                </c:pt>
                <c:pt idx="1">
                  <c:v>101.33333333333333</c:v>
                </c:pt>
                <c:pt idx="2">
                  <c:v>92.666666666666671</c:v>
                </c:pt>
                <c:pt idx="3">
                  <c:v>114.66666666666667</c:v>
                </c:pt>
                <c:pt idx="4">
                  <c:v>112.66666666666667</c:v>
                </c:pt>
                <c:pt idx="5">
                  <c:v>106.66666666666667</c:v>
                </c:pt>
                <c:pt idx="6">
                  <c:v>102</c:v>
                </c:pt>
                <c:pt idx="7">
                  <c:v>98</c:v>
                </c:pt>
                <c:pt idx="8">
                  <c:v>96.666666666666671</c:v>
                </c:pt>
                <c:pt idx="9">
                  <c:v>78.666666666666671</c:v>
                </c:pt>
                <c:pt idx="10">
                  <c:v>69.333333333333329</c:v>
                </c:pt>
                <c:pt idx="11">
                  <c:v>71.333333333333329</c:v>
                </c:pt>
                <c:pt idx="12">
                  <c:v>63.333333333333336</c:v>
                </c:pt>
                <c:pt idx="13">
                  <c:v>62</c:v>
                </c:pt>
                <c:pt idx="14">
                  <c:v>64</c:v>
                </c:pt>
                <c:pt idx="15">
                  <c:v>72.666666666666671</c:v>
                </c:pt>
                <c:pt idx="16">
                  <c:v>70.666666666666671</c:v>
                </c:pt>
              </c:numCache>
            </c:numRef>
          </c:yVal>
          <c:smooth val="0"/>
        </c:ser>
        <c:ser>
          <c:idx val="2"/>
          <c:order val="1"/>
          <c:tx>
            <c:v>ZnO</c:v>
          </c:tx>
          <c:spPr>
            <a:ln>
              <a:solidFill>
                <a:srgbClr val="00FF00"/>
              </a:solidFill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xVal>
            <c:numRef>
              <c:f>'[eksp2.xls]Краситель (2)'!$BE$5:$BE$21</c:f>
              <c:numCache>
                <c:formatCode>General</c:formatCode>
                <c:ptCount val="17"/>
                <c:pt idx="0">
                  <c:v>0</c:v>
                </c:pt>
                <c:pt idx="1">
                  <c:v>62</c:v>
                </c:pt>
                <c:pt idx="2">
                  <c:v>120</c:v>
                </c:pt>
                <c:pt idx="3">
                  <c:v>180</c:v>
                </c:pt>
                <c:pt idx="4">
                  <c:v>241</c:v>
                </c:pt>
                <c:pt idx="5">
                  <c:v>301</c:v>
                </c:pt>
                <c:pt idx="6">
                  <c:v>363</c:v>
                </c:pt>
                <c:pt idx="7">
                  <c:v>566</c:v>
                </c:pt>
                <c:pt idx="8">
                  <c:v>713</c:v>
                </c:pt>
                <c:pt idx="9">
                  <c:v>901</c:v>
                </c:pt>
                <c:pt idx="10">
                  <c:v>962</c:v>
                </c:pt>
                <c:pt idx="11">
                  <c:v>1023</c:v>
                </c:pt>
                <c:pt idx="12">
                  <c:v>1081</c:v>
                </c:pt>
                <c:pt idx="13">
                  <c:v>1577</c:v>
                </c:pt>
                <c:pt idx="14">
                  <c:v>1627</c:v>
                </c:pt>
                <c:pt idx="15">
                  <c:v>1691</c:v>
                </c:pt>
                <c:pt idx="16">
                  <c:v>1749</c:v>
                </c:pt>
              </c:numCache>
            </c:numRef>
          </c:xVal>
          <c:yVal>
            <c:numRef>
              <c:f>'[eksp2.xls]Краситель (2)'!$BB$5:$BB$21</c:f>
              <c:numCache>
                <c:formatCode>General</c:formatCode>
                <c:ptCount val="17"/>
                <c:pt idx="0">
                  <c:v>116</c:v>
                </c:pt>
                <c:pt idx="1">
                  <c:v>124</c:v>
                </c:pt>
                <c:pt idx="2">
                  <c:v>121.33333333333333</c:v>
                </c:pt>
                <c:pt idx="3">
                  <c:v>122</c:v>
                </c:pt>
                <c:pt idx="4">
                  <c:v>107.33333333333333</c:v>
                </c:pt>
                <c:pt idx="5">
                  <c:v>109.33333333333333</c:v>
                </c:pt>
                <c:pt idx="6">
                  <c:v>108.66666666666667</c:v>
                </c:pt>
                <c:pt idx="7">
                  <c:v>98</c:v>
                </c:pt>
                <c:pt idx="8">
                  <c:v>93.333333333333329</c:v>
                </c:pt>
                <c:pt idx="9">
                  <c:v>86.666666666666671</c:v>
                </c:pt>
                <c:pt idx="10">
                  <c:v>72</c:v>
                </c:pt>
                <c:pt idx="11">
                  <c:v>64.666666666666671</c:v>
                </c:pt>
                <c:pt idx="12">
                  <c:v>54</c:v>
                </c:pt>
                <c:pt idx="13">
                  <c:v>44.666666666666664</c:v>
                </c:pt>
                <c:pt idx="14">
                  <c:v>40.666666666666664</c:v>
                </c:pt>
                <c:pt idx="15">
                  <c:v>33.333333333333336</c:v>
                </c:pt>
                <c:pt idx="16">
                  <c:v>32</c:v>
                </c:pt>
              </c:numCache>
            </c:numRef>
          </c:yVal>
          <c:smooth val="0"/>
        </c:ser>
        <c:ser>
          <c:idx val="0"/>
          <c:order val="2"/>
          <c:tx>
            <c:v>анатаз</c:v>
          </c:tx>
          <c:spPr>
            <a:ln>
              <a:solidFill>
                <a:srgbClr val="FFC000"/>
              </a:solidFill>
            </a:ln>
          </c:spPr>
          <c:marker>
            <c:symbol val="x"/>
            <c:size val="5"/>
            <c:spPr>
              <a:ln w="15875">
                <a:solidFill>
                  <a:srgbClr val="FFC000"/>
                </a:solidFill>
              </a:ln>
            </c:spPr>
          </c:marker>
          <c:xVal>
            <c:numRef>
              <c:f>'[eksp2.xls]Краситель (2)'!$AA$5:$AA$21</c:f>
              <c:numCache>
                <c:formatCode>General</c:formatCode>
                <c:ptCount val="17"/>
                <c:pt idx="0">
                  <c:v>0</c:v>
                </c:pt>
                <c:pt idx="1">
                  <c:v>74</c:v>
                </c:pt>
                <c:pt idx="2">
                  <c:v>122</c:v>
                </c:pt>
                <c:pt idx="3">
                  <c:v>193</c:v>
                </c:pt>
                <c:pt idx="4">
                  <c:v>250</c:v>
                </c:pt>
                <c:pt idx="5">
                  <c:v>305</c:v>
                </c:pt>
                <c:pt idx="6">
                  <c:v>363</c:v>
                </c:pt>
                <c:pt idx="7">
                  <c:v>443</c:v>
                </c:pt>
                <c:pt idx="8">
                  <c:v>493</c:v>
                </c:pt>
                <c:pt idx="9">
                  <c:v>546</c:v>
                </c:pt>
                <c:pt idx="10">
                  <c:v>608</c:v>
                </c:pt>
                <c:pt idx="11">
                  <c:v>665</c:v>
                </c:pt>
                <c:pt idx="12">
                  <c:v>887</c:v>
                </c:pt>
                <c:pt idx="13">
                  <c:v>1018</c:v>
                </c:pt>
                <c:pt idx="14">
                  <c:v>1168</c:v>
                </c:pt>
                <c:pt idx="15">
                  <c:v>1257</c:v>
                </c:pt>
                <c:pt idx="16">
                  <c:v>1752</c:v>
                </c:pt>
              </c:numCache>
            </c:numRef>
          </c:xVal>
          <c:yVal>
            <c:numRef>
              <c:f>'[eksp2.xls]Краситель (2)'!$H$5:$H$21</c:f>
              <c:numCache>
                <c:formatCode>General</c:formatCode>
                <c:ptCount val="17"/>
                <c:pt idx="0">
                  <c:v>120.66666666666667</c:v>
                </c:pt>
                <c:pt idx="1">
                  <c:v>119.33333333333333</c:v>
                </c:pt>
                <c:pt idx="2">
                  <c:v>115.33333333333333</c:v>
                </c:pt>
                <c:pt idx="3">
                  <c:v>104.66666666666667</c:v>
                </c:pt>
                <c:pt idx="4">
                  <c:v>111.33333333333333</c:v>
                </c:pt>
                <c:pt idx="5">
                  <c:v>117.33333333333333</c:v>
                </c:pt>
                <c:pt idx="6">
                  <c:v>98</c:v>
                </c:pt>
                <c:pt idx="7">
                  <c:v>111.33333333333333</c:v>
                </c:pt>
                <c:pt idx="8">
                  <c:v>100.66666666666667</c:v>
                </c:pt>
                <c:pt idx="9">
                  <c:v>94.666666666666671</c:v>
                </c:pt>
                <c:pt idx="10">
                  <c:v>106.66666666666667</c:v>
                </c:pt>
                <c:pt idx="11">
                  <c:v>104</c:v>
                </c:pt>
                <c:pt idx="12">
                  <c:v>77.333333333333329</c:v>
                </c:pt>
                <c:pt idx="13">
                  <c:v>113.33333333333333</c:v>
                </c:pt>
                <c:pt idx="14">
                  <c:v>84</c:v>
                </c:pt>
                <c:pt idx="15">
                  <c:v>98.666666666666671</c:v>
                </c:pt>
                <c:pt idx="16">
                  <c:v>70</c:v>
                </c:pt>
              </c:numCache>
            </c:numRef>
          </c:yVal>
          <c:smooth val="0"/>
        </c:ser>
        <c:ser>
          <c:idx val="3"/>
          <c:order val="3"/>
          <c:tx>
            <c:v>рутил</c:v>
          </c:tx>
          <c:spPr>
            <a:ln>
              <a:solidFill>
                <a:srgbClr val="0000CC"/>
              </a:solidFill>
            </a:ln>
          </c:spPr>
          <c:marker>
            <c:symbol val="diamond"/>
            <c:size val="5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xVal>
            <c:numRef>
              <c:f>'[eksp2.xls]Краситель (2)'!$AA$5:$AA$21</c:f>
              <c:numCache>
                <c:formatCode>General</c:formatCode>
                <c:ptCount val="17"/>
                <c:pt idx="0">
                  <c:v>0</c:v>
                </c:pt>
                <c:pt idx="1">
                  <c:v>74</c:v>
                </c:pt>
                <c:pt idx="2">
                  <c:v>122</c:v>
                </c:pt>
                <c:pt idx="3">
                  <c:v>193</c:v>
                </c:pt>
                <c:pt idx="4">
                  <c:v>250</c:v>
                </c:pt>
                <c:pt idx="5">
                  <c:v>305</c:v>
                </c:pt>
                <c:pt idx="6">
                  <c:v>363</c:v>
                </c:pt>
                <c:pt idx="7">
                  <c:v>443</c:v>
                </c:pt>
                <c:pt idx="8">
                  <c:v>493</c:v>
                </c:pt>
                <c:pt idx="9">
                  <c:v>546</c:v>
                </c:pt>
                <c:pt idx="10">
                  <c:v>608</c:v>
                </c:pt>
                <c:pt idx="11">
                  <c:v>665</c:v>
                </c:pt>
                <c:pt idx="12">
                  <c:v>887</c:v>
                </c:pt>
                <c:pt idx="13">
                  <c:v>1018</c:v>
                </c:pt>
                <c:pt idx="14">
                  <c:v>1168</c:v>
                </c:pt>
                <c:pt idx="15">
                  <c:v>1257</c:v>
                </c:pt>
                <c:pt idx="16">
                  <c:v>1752</c:v>
                </c:pt>
              </c:numCache>
            </c:numRef>
          </c:xVal>
          <c:yVal>
            <c:numRef>
              <c:f>'[eksp2.xls]Краситель (2)'!$P$5:$P$21</c:f>
              <c:numCache>
                <c:formatCode>General</c:formatCode>
                <c:ptCount val="17"/>
                <c:pt idx="0">
                  <c:v>110.66666666666667</c:v>
                </c:pt>
                <c:pt idx="1">
                  <c:v>129.33333333333334</c:v>
                </c:pt>
                <c:pt idx="2">
                  <c:v>123.33333333333333</c:v>
                </c:pt>
                <c:pt idx="3">
                  <c:v>124.66666666666667</c:v>
                </c:pt>
                <c:pt idx="4">
                  <c:v>117.33333333333333</c:v>
                </c:pt>
                <c:pt idx="5">
                  <c:v>120.66666666666667</c:v>
                </c:pt>
                <c:pt idx="6">
                  <c:v>114</c:v>
                </c:pt>
                <c:pt idx="7">
                  <c:v>116</c:v>
                </c:pt>
                <c:pt idx="8">
                  <c:v>119.33333333333333</c:v>
                </c:pt>
                <c:pt idx="9">
                  <c:v>111.33333333333333</c:v>
                </c:pt>
                <c:pt idx="10">
                  <c:v>107.33333333333333</c:v>
                </c:pt>
                <c:pt idx="11">
                  <c:v>103.33333333333333</c:v>
                </c:pt>
                <c:pt idx="12">
                  <c:v>109.33333333333333</c:v>
                </c:pt>
                <c:pt idx="13">
                  <c:v>98</c:v>
                </c:pt>
                <c:pt idx="14">
                  <c:v>112</c:v>
                </c:pt>
                <c:pt idx="15">
                  <c:v>85.333333333333329</c:v>
                </c:pt>
                <c:pt idx="16">
                  <c:v>112</c:v>
                </c:pt>
              </c:numCache>
            </c:numRef>
          </c:yVal>
          <c:smooth val="0"/>
        </c:ser>
        <c:ser>
          <c:idx val="4"/>
          <c:order val="4"/>
          <c:tx>
            <c:v>аморфний</c:v>
          </c:tx>
          <c:spPr>
            <a:ln>
              <a:solidFill>
                <a:srgbClr val="1DC4FF"/>
              </a:solidFill>
            </a:ln>
          </c:spPr>
          <c:marker>
            <c:symbol val="square"/>
            <c:size val="5"/>
            <c:spPr>
              <a:solidFill>
                <a:srgbClr val="1DC4FF"/>
              </a:solidFill>
              <a:ln>
                <a:solidFill>
                  <a:srgbClr val="1DC4FF"/>
                </a:solidFill>
              </a:ln>
            </c:spPr>
          </c:marker>
          <c:xVal>
            <c:numRef>
              <c:f>'[eksp2.xls]Краситель (2)'!$AA$5:$AA$21</c:f>
              <c:numCache>
                <c:formatCode>General</c:formatCode>
                <c:ptCount val="17"/>
                <c:pt idx="0">
                  <c:v>0</c:v>
                </c:pt>
                <c:pt idx="1">
                  <c:v>74</c:v>
                </c:pt>
                <c:pt idx="2">
                  <c:v>122</c:v>
                </c:pt>
                <c:pt idx="3">
                  <c:v>193</c:v>
                </c:pt>
                <c:pt idx="4">
                  <c:v>250</c:v>
                </c:pt>
                <c:pt idx="5">
                  <c:v>305</c:v>
                </c:pt>
                <c:pt idx="6">
                  <c:v>363</c:v>
                </c:pt>
                <c:pt idx="7">
                  <c:v>443</c:v>
                </c:pt>
                <c:pt idx="8">
                  <c:v>493</c:v>
                </c:pt>
                <c:pt idx="9">
                  <c:v>546</c:v>
                </c:pt>
                <c:pt idx="10">
                  <c:v>608</c:v>
                </c:pt>
                <c:pt idx="11">
                  <c:v>665</c:v>
                </c:pt>
                <c:pt idx="12">
                  <c:v>887</c:v>
                </c:pt>
                <c:pt idx="13">
                  <c:v>1018</c:v>
                </c:pt>
                <c:pt idx="14">
                  <c:v>1168</c:v>
                </c:pt>
                <c:pt idx="15">
                  <c:v>1257</c:v>
                </c:pt>
                <c:pt idx="16">
                  <c:v>1752</c:v>
                </c:pt>
              </c:numCache>
            </c:numRef>
          </c:xVal>
          <c:yVal>
            <c:numRef>
              <c:f>'[eksp2.xls]Краситель (2)'!$X$5:$X$21</c:f>
              <c:numCache>
                <c:formatCode>General</c:formatCode>
                <c:ptCount val="17"/>
                <c:pt idx="0">
                  <c:v>122</c:v>
                </c:pt>
                <c:pt idx="1">
                  <c:v>122.66666666666667</c:v>
                </c:pt>
                <c:pt idx="2">
                  <c:v>128.66666666666666</c:v>
                </c:pt>
                <c:pt idx="3">
                  <c:v>112.66666666666667</c:v>
                </c:pt>
                <c:pt idx="4">
                  <c:v>120</c:v>
                </c:pt>
                <c:pt idx="5">
                  <c:v>111.33333333333333</c:v>
                </c:pt>
                <c:pt idx="6">
                  <c:v>106</c:v>
                </c:pt>
                <c:pt idx="7">
                  <c:v>102.66666666666667</c:v>
                </c:pt>
                <c:pt idx="8">
                  <c:v>108</c:v>
                </c:pt>
                <c:pt idx="9">
                  <c:v>96.666666666666671</c:v>
                </c:pt>
                <c:pt idx="10">
                  <c:v>100.66666666666667</c:v>
                </c:pt>
                <c:pt idx="11">
                  <c:v>89.333333333333329</c:v>
                </c:pt>
                <c:pt idx="12">
                  <c:v>80.666666666666671</c:v>
                </c:pt>
                <c:pt idx="13">
                  <c:v>76.666666666666671</c:v>
                </c:pt>
                <c:pt idx="14">
                  <c:v>66.666666666666671</c:v>
                </c:pt>
                <c:pt idx="15">
                  <c:v>60.666666666666664</c:v>
                </c:pt>
                <c:pt idx="16">
                  <c:v>39.333333333333336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16544"/>
        <c:axId val="36717120"/>
      </c:scatterChart>
      <c:valAx>
        <c:axId val="36716544"/>
        <c:scaling>
          <c:orientation val="minMax"/>
          <c:max val="18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6717120"/>
        <c:crosses val="autoZero"/>
        <c:crossBetween val="midCat"/>
      </c:valAx>
      <c:valAx>
        <c:axId val="367171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7165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8.1222060723514206E-2"/>
          <c:y val="0.61329803921568626"/>
          <c:w val="0.35840972222222223"/>
          <c:h val="0.2486817585301837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  <a:prstDash val="solid"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6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0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7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2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9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3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B8DBA-5AE2-45FF-A33A-813D59CCC70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0EEE-6ED2-460A-A4FF-760FF91D9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4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30.jpeg"/><Relationship Id="rId21" Type="http://schemas.openxmlformats.org/officeDocument/2006/relationships/image" Target="../media/image48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0.jpeg"/><Relationship Id="rId21" Type="http://schemas.openxmlformats.org/officeDocument/2006/relationships/image" Target="../media/image68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60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7426" y="174650"/>
            <a:ext cx="914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«Вивчення </a:t>
            </a:r>
          </a:p>
          <a:p>
            <a:pPr algn="ctr"/>
            <a:r>
              <a:rPr lang="uk-UA" sz="54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фотокаталітичних</a:t>
            </a:r>
            <a:endParaRPr lang="uk-UA" sz="5400" b="1" dirty="0" smtClean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властивостей оксидів</a:t>
            </a:r>
          </a:p>
          <a:p>
            <a:pPr algn="ctr"/>
            <a:r>
              <a:rPr lang="uk-UA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перехідних металів»</a:t>
            </a:r>
            <a:endParaRPr lang="uk-UA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946882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учениця 10-Б класу</a:t>
            </a:r>
          </a:p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Харківської гімназії №144</a:t>
            </a:r>
          </a:p>
          <a:p>
            <a:pPr algn="ctr"/>
            <a:r>
              <a:rPr lang="uk-UA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Баришева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Анастасія</a:t>
            </a:r>
          </a:p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Науковий керівник:</a:t>
            </a:r>
          </a:p>
          <a:p>
            <a:pPr algn="ctr"/>
            <a:r>
              <a:rPr lang="uk-UA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Севастьян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О.Ю.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Харків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 2017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600" y="1608415"/>
            <a:ext cx="638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Швидкість </a:t>
            </a:r>
            <a:r>
              <a:rPr lang="uk-UA" sz="2400" u="sng" dirty="0" err="1">
                <a:latin typeface="Arial" pitchFamily="34" charset="0"/>
                <a:cs typeface="Arial" pitchFamily="34" charset="0"/>
              </a:rPr>
              <a:t>фотокаталітичного</a:t>
            </a:r>
            <a:r>
              <a:rPr lang="uk-UA" sz="2400" u="sng" dirty="0">
                <a:latin typeface="Arial" pitchFamily="34" charset="0"/>
                <a:cs typeface="Arial" pitchFamily="34" charset="0"/>
              </a:rPr>
              <a:t> процесу залежить </a:t>
            </a:r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від: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х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імічного складу фотокаталізатора;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питомої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поверхні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каталізатора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інших параметрів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системи, які визначаються кристалічною структурою, методом синтезу та наступною обробкою фотокаталізатора.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81064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Фотокаталізатори</a:t>
            </a:r>
            <a:endParaRPr lang="uk-UA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849" y="5255567"/>
            <a:ext cx="8750300" cy="830997"/>
          </a:xfrm>
          <a:prstGeom prst="rect">
            <a:avLst/>
          </a:prstGeom>
          <a:noFill/>
          <a:ln w="38100">
            <a:solidFill>
              <a:srgbClr val="00CC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ПРИКЛАДИ ФОТОКАТАЛІЗАТОРІВ: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TiO</a:t>
            </a:r>
            <a:r>
              <a:rPr lang="uk-UA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WO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NiTiO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SnO</a:t>
            </a:r>
            <a:r>
              <a:rPr lang="uk-UA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WO</a:t>
            </a:r>
            <a:r>
              <a:rPr lang="uk-UA" sz="2400" baseline="-25000" dirty="0" smtClean="0">
                <a:latin typeface="Arial" pitchFamily="34" charset="0"/>
                <a:cs typeface="Arial" pitchFamily="34" charset="0"/>
              </a:rPr>
              <a:t>3,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uk-UA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k-UA" sz="24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CdS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ZnS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ZrO</a:t>
            </a:r>
            <a:r>
              <a:rPr lang="uk-UA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4900" y="5486400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45300" y="5671066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7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12121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Необхідне обладнання</a:t>
            </a:r>
            <a:endParaRPr lang="uk-UA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90043" y="3272017"/>
            <a:ext cx="200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Титан діоксид </a:t>
            </a:r>
          </a:p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(анатаз)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2794" y="3276549"/>
            <a:ext cx="184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Титан діоксид </a:t>
            </a:r>
          </a:p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(рутил)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9995" y="3272017"/>
            <a:ext cx="190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Титан діоксид </a:t>
            </a:r>
          </a:p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(аморфний)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4997" y="3413026"/>
            <a:ext cx="226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Ферум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)оксид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5873" y="3436179"/>
            <a:ext cx="19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Цинк(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)оксид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75981" y="6294473"/>
            <a:ext cx="206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Діамантовий </a:t>
            </a:r>
          </a:p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зелений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2923" y="6294473"/>
            <a:ext cx="180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Харчовий </a:t>
            </a:r>
          </a:p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барвник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t="10605" r="15868" b="9269"/>
          <a:stretch/>
        </p:blipFill>
        <p:spPr>
          <a:xfrm rot="5400000">
            <a:off x="7076073" y="1287904"/>
            <a:ext cx="2283600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12608" r="12488" b="3261"/>
          <a:stretch/>
        </p:blipFill>
        <p:spPr>
          <a:xfrm rot="5400000">
            <a:off x="5196000" y="1295220"/>
            <a:ext cx="240800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9937" r="15680" b="3928"/>
          <a:stretch/>
        </p:blipFill>
        <p:spPr>
          <a:xfrm rot="5400000">
            <a:off x="1600247" y="1339088"/>
            <a:ext cx="2321998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7601" r="10046" b="9270"/>
          <a:stretch/>
        </p:blipFill>
        <p:spPr>
          <a:xfrm rot="5400000">
            <a:off x="-235007" y="1330088"/>
            <a:ext cx="2374263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13276" r="13427" b="1257"/>
          <a:stretch/>
        </p:blipFill>
        <p:spPr>
          <a:xfrm rot="5400000">
            <a:off x="3402315" y="1330088"/>
            <a:ext cx="2386125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14881" r="13026"/>
          <a:stretch/>
        </p:blipFill>
        <p:spPr>
          <a:xfrm rot="5400000">
            <a:off x="1176508" y="4306741"/>
            <a:ext cx="2340000" cy="164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6" descr="Картинки по запросу фотография зеленки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t="2141" r="11676" b="3492"/>
          <a:stretch/>
        </p:blipFill>
        <p:spPr bwMode="auto">
          <a:xfrm>
            <a:off x="357277" y="3916239"/>
            <a:ext cx="1037785" cy="243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2" t="2593" r="21502" b="5263"/>
          <a:stretch/>
        </p:blipFill>
        <p:spPr>
          <a:xfrm rot="5400000">
            <a:off x="3436436" y="4308460"/>
            <a:ext cx="1397377" cy="165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2620276" y="5986611"/>
            <a:ext cx="298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Піафлора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18" y="4028814"/>
            <a:ext cx="3972229" cy="223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5626000" y="6432972"/>
            <a:ext cx="298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Ультрафіолетова лампа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19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Вода (1800 мл)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>
            <a:stCxn id="2" idx="2"/>
          </p:cNvCxnSpPr>
          <p:nvPr/>
        </p:nvCxnSpPr>
        <p:spPr>
          <a:xfrm flipH="1">
            <a:off x="2090057" y="1735154"/>
            <a:ext cx="2481943" cy="217019"/>
          </a:xfrm>
          <a:prstGeom prst="straightConnector1">
            <a:avLst/>
          </a:prstGeom>
          <a:ln w="38100">
            <a:solidFill>
              <a:srgbClr val="9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208513" y="2059894"/>
            <a:ext cx="507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900 мл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мл діамантового зеленого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8896" y="2076084"/>
            <a:ext cx="495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900 мл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харчового барвника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34691"/>
              </p:ext>
            </p:extLst>
          </p:nvPr>
        </p:nvGraphicFramePr>
        <p:xfrm>
          <a:off x="-7" y="2998612"/>
          <a:ext cx="9144006" cy="134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436"/>
                <a:gridCol w="1277257"/>
                <a:gridCol w="1407885"/>
                <a:gridCol w="1596572"/>
                <a:gridCol w="1248228"/>
                <a:gridCol w="1146628"/>
              </a:tblGrid>
              <a:tr h="31773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№4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№5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№6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99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без фотокаталізатора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</a:t>
                      </a:r>
                      <a:r>
                        <a:rPr lang="en-US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(анатаз)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</a:t>
                      </a:r>
                      <a:r>
                        <a:rPr lang="en-US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20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(рутил)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TiO</a:t>
                      </a:r>
                      <a:r>
                        <a:rPr lang="en-US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(аморфний)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20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0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ZnO</a:t>
                      </a:r>
                      <a:endParaRPr lang="uk-UA" sz="2000" dirty="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571996" y="1735154"/>
            <a:ext cx="2481943" cy="217019"/>
          </a:xfrm>
          <a:prstGeom prst="straightConnector1">
            <a:avLst/>
          </a:prstGeom>
          <a:ln w="38100">
            <a:solidFill>
              <a:srgbClr val="99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r="21150" b="4474"/>
          <a:stretch/>
        </p:blipFill>
        <p:spPr>
          <a:xfrm rot="5400000">
            <a:off x="2462480" y="4604227"/>
            <a:ext cx="2022035" cy="2021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4" t="9252" r="11593" b="1245"/>
          <a:stretch/>
        </p:blipFill>
        <p:spPr>
          <a:xfrm rot="5400000">
            <a:off x="-169855" y="4720130"/>
            <a:ext cx="2133603" cy="167778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804092" y="5486454"/>
            <a:ext cx="590569" cy="299763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r="11323"/>
          <a:stretch/>
        </p:blipFill>
        <p:spPr>
          <a:xfrm rot="5400000">
            <a:off x="4536712" y="4703360"/>
            <a:ext cx="2139780" cy="17498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3" t="5696" r="18452" b="5133"/>
          <a:stretch/>
        </p:blipFill>
        <p:spPr>
          <a:xfrm rot="5400000">
            <a:off x="7140145" y="4624446"/>
            <a:ext cx="1925826" cy="1907714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6539602" y="5486453"/>
            <a:ext cx="590569" cy="299763"/>
          </a:xfrm>
          <a:prstGeom prst="rightArrow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" y="81064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Експеримент</a:t>
            </a:r>
            <a:endParaRPr lang="uk-UA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r="6951"/>
          <a:stretch/>
        </p:blipFill>
        <p:spPr>
          <a:xfrm rot="5400000">
            <a:off x="1969724" y="1188830"/>
            <a:ext cx="1296000" cy="1152000"/>
          </a:xfrm>
          <a:prstGeom prst="rect">
            <a:avLst/>
          </a:prstGeom>
        </p:spPr>
      </p:pic>
      <p:pic>
        <p:nvPicPr>
          <p:cNvPr id="3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8" t="6767" r="8931" b="4493"/>
          <a:stretch/>
        </p:blipFill>
        <p:spPr>
          <a:xfrm rot="5400000">
            <a:off x="1969724" y="2594049"/>
            <a:ext cx="1296000" cy="1152000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r="15047"/>
          <a:stretch/>
        </p:blipFill>
        <p:spPr>
          <a:xfrm rot="5400000">
            <a:off x="1969724" y="4105772"/>
            <a:ext cx="1296000" cy="1152000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4" r="12864" b="4050"/>
          <a:stretch/>
        </p:blipFill>
        <p:spPr>
          <a:xfrm rot="5400000">
            <a:off x="1969724" y="5581772"/>
            <a:ext cx="1296000" cy="1152000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r="3098"/>
          <a:stretch/>
        </p:blipFill>
        <p:spPr>
          <a:xfrm rot="5400000">
            <a:off x="3332854" y="1188830"/>
            <a:ext cx="1296000" cy="1152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r="8535"/>
          <a:stretch/>
        </p:blipFill>
        <p:spPr>
          <a:xfrm rot="5400000">
            <a:off x="4719343" y="1188830"/>
            <a:ext cx="1296000" cy="1152000"/>
          </a:xfrm>
          <a:prstGeom prst="rect">
            <a:avLst/>
          </a:prstGeom>
        </p:spPr>
      </p:pic>
      <p:pic>
        <p:nvPicPr>
          <p:cNvPr id="8" name="Рисунок 7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8310"/>
          <a:stretch/>
        </p:blipFill>
        <p:spPr>
          <a:xfrm rot="5400000">
            <a:off x="3332854" y="2594049"/>
            <a:ext cx="1296000" cy="1152000"/>
          </a:xfrm>
          <a:prstGeom prst="rect">
            <a:avLst/>
          </a:prstGeom>
        </p:spPr>
      </p:pic>
      <p:pic>
        <p:nvPicPr>
          <p:cNvPr id="9" name="Рисунок 8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5" t="297" r="10165" b="5372"/>
          <a:stretch/>
        </p:blipFill>
        <p:spPr>
          <a:xfrm rot="5400000">
            <a:off x="4719343" y="2594049"/>
            <a:ext cx="1296000" cy="1152000"/>
          </a:xfrm>
          <a:prstGeom prst="rect">
            <a:avLst/>
          </a:prstGeom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7" r="13578" b="6732"/>
          <a:stretch/>
        </p:blipFill>
        <p:spPr>
          <a:xfrm rot="5400000">
            <a:off x="3332854" y="4105772"/>
            <a:ext cx="1296000" cy="1152000"/>
          </a:xfrm>
          <a:prstGeom prst="rect">
            <a:avLst/>
          </a:prstGeom>
        </p:spPr>
      </p:pic>
      <p:pic>
        <p:nvPicPr>
          <p:cNvPr id="11" name="Рисунок 10"/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7" r="10899" b="8036"/>
          <a:stretch/>
        </p:blipFill>
        <p:spPr>
          <a:xfrm rot="5400000">
            <a:off x="4719343" y="4105772"/>
            <a:ext cx="1296000" cy="1152000"/>
          </a:xfrm>
          <a:prstGeom prst="rect">
            <a:avLst/>
          </a:prstGeom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7" r="8614" b="3352"/>
          <a:stretch/>
        </p:blipFill>
        <p:spPr>
          <a:xfrm rot="5400000">
            <a:off x="4719343" y="5581772"/>
            <a:ext cx="1296000" cy="1152000"/>
          </a:xfrm>
          <a:prstGeom prst="rect">
            <a:avLst/>
          </a:prstGeom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6969" r="15229" b="8331"/>
          <a:stretch/>
        </p:blipFill>
        <p:spPr>
          <a:xfrm rot="5400000">
            <a:off x="3302873" y="5581772"/>
            <a:ext cx="1296000" cy="115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87484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№2</a:t>
            </a:r>
            <a:endParaRPr lang="en-US" sz="2400" dirty="0"/>
          </a:p>
        </p:txBody>
      </p:sp>
      <p:pic>
        <p:nvPicPr>
          <p:cNvPr id="15" name="Рисунок 14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1" r="9296"/>
          <a:stretch/>
        </p:blipFill>
        <p:spPr>
          <a:xfrm rot="5400000">
            <a:off x="6073151" y="1188830"/>
            <a:ext cx="1296000" cy="1152000"/>
          </a:xfrm>
          <a:prstGeom prst="rect">
            <a:avLst/>
          </a:prstGeom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r="2723"/>
          <a:stretch/>
        </p:blipFill>
        <p:spPr>
          <a:xfrm rot="5400000">
            <a:off x="7415058" y="1181826"/>
            <a:ext cx="1296000" cy="1152000"/>
          </a:xfrm>
          <a:prstGeom prst="rect">
            <a:avLst/>
          </a:prstGeom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/>
          <a:stretch/>
        </p:blipFill>
        <p:spPr>
          <a:xfrm rot="16200000">
            <a:off x="6073151" y="2594049"/>
            <a:ext cx="1296000" cy="1152000"/>
          </a:xfrm>
          <a:prstGeom prst="rect">
            <a:avLst/>
          </a:prstGeom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2" t="-1002" r="9527" b="1002"/>
          <a:stretch/>
        </p:blipFill>
        <p:spPr>
          <a:xfrm rot="5400000">
            <a:off x="7415058" y="2587045"/>
            <a:ext cx="1296000" cy="1152000"/>
          </a:xfrm>
          <a:prstGeom prst="rect">
            <a:avLst/>
          </a:prstGeom>
        </p:spPr>
      </p:pic>
      <p:pic>
        <p:nvPicPr>
          <p:cNvPr id="19" name="Рисунок 18"/>
          <p:cNvPicPr preferRelativeResize="0"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2"/>
          <a:stretch/>
        </p:blipFill>
        <p:spPr>
          <a:xfrm rot="5400000">
            <a:off x="6073151" y="4105772"/>
            <a:ext cx="1296000" cy="1152000"/>
          </a:xfrm>
          <a:prstGeom prst="rect">
            <a:avLst/>
          </a:prstGeom>
        </p:spPr>
      </p:pic>
      <p:pic>
        <p:nvPicPr>
          <p:cNvPr id="20" name="Рисунок 19"/>
          <p:cNvPicPr preferRelativeResize="0"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0" t="1158" r="4736" b="5140"/>
          <a:stretch/>
        </p:blipFill>
        <p:spPr>
          <a:xfrm rot="5400000">
            <a:off x="7415058" y="4105772"/>
            <a:ext cx="1296000" cy="1152000"/>
          </a:xfrm>
          <a:prstGeom prst="rect">
            <a:avLst/>
          </a:prstGeom>
        </p:spPr>
      </p:pic>
      <p:pic>
        <p:nvPicPr>
          <p:cNvPr id="21" name="Рисунок 20"/>
          <p:cNvPicPr preferRelativeResize="0">
            <a:picLocks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t="756" r="6915" b="-756"/>
          <a:stretch/>
        </p:blipFill>
        <p:spPr>
          <a:xfrm rot="5400000">
            <a:off x="7415058" y="5581772"/>
            <a:ext cx="1296000" cy="1152000"/>
          </a:xfrm>
          <a:prstGeom prst="rect">
            <a:avLst/>
          </a:prstGeom>
        </p:spPr>
      </p:pic>
      <p:pic>
        <p:nvPicPr>
          <p:cNvPr id="22" name="Рисунок 21"/>
          <p:cNvPicPr preferRelativeResize="0">
            <a:picLocks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/>
          <a:stretch/>
        </p:blipFill>
        <p:spPr>
          <a:xfrm rot="5400000">
            <a:off x="6073151" y="5581772"/>
            <a:ext cx="1296000" cy="115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4513" y="1533997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 годин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513" y="2967928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годин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943" y="4450939"/>
            <a:ext cx="145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 годин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943" y="5933950"/>
            <a:ext cx="145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29 годин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0847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№3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600842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№4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97151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№6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17156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№5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841" y="-155306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Діамантовий зелений</a:t>
            </a:r>
            <a:endParaRPr lang="uk-UA" sz="48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13333"/>
          <a:stretch/>
        </p:blipFill>
        <p:spPr>
          <a:xfrm rot="5400000">
            <a:off x="1912432" y="1087948"/>
            <a:ext cx="1296000" cy="1152000"/>
          </a:xfrm>
          <a:prstGeom prst="rect">
            <a:avLst/>
          </a:prstGeom>
        </p:spPr>
      </p:pic>
      <p:pic>
        <p:nvPicPr>
          <p:cNvPr id="3" name="Рисунок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r="10185"/>
          <a:stretch/>
        </p:blipFill>
        <p:spPr>
          <a:xfrm rot="5400000">
            <a:off x="3264976" y="1087948"/>
            <a:ext cx="1296000" cy="1152000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9074" b="8189"/>
          <a:stretch/>
        </p:blipFill>
        <p:spPr>
          <a:xfrm rot="5400000">
            <a:off x="1912432" y="2520611"/>
            <a:ext cx="1296000" cy="1152000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4" r="11666"/>
          <a:stretch/>
        </p:blipFill>
        <p:spPr>
          <a:xfrm rot="5400000">
            <a:off x="3264976" y="2520611"/>
            <a:ext cx="1296000" cy="1152000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7777"/>
          <a:stretch/>
        </p:blipFill>
        <p:spPr>
          <a:xfrm rot="5400000">
            <a:off x="1912432" y="4024208"/>
            <a:ext cx="1296000" cy="1152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4860"/>
          <a:stretch/>
        </p:blipFill>
        <p:spPr>
          <a:xfrm rot="5400000">
            <a:off x="3264976" y="4024208"/>
            <a:ext cx="1296000" cy="1152000"/>
          </a:xfrm>
          <a:prstGeom prst="rect">
            <a:avLst/>
          </a:prstGeom>
        </p:spPr>
      </p:pic>
      <p:pic>
        <p:nvPicPr>
          <p:cNvPr id="8" name="Рисунок 7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/>
          <a:stretch/>
        </p:blipFill>
        <p:spPr>
          <a:xfrm rot="5400000">
            <a:off x="1912432" y="5532402"/>
            <a:ext cx="1296000" cy="1152000"/>
          </a:xfrm>
          <a:prstGeom prst="rect">
            <a:avLst/>
          </a:prstGeom>
        </p:spPr>
      </p:pic>
      <p:pic>
        <p:nvPicPr>
          <p:cNvPr id="9" name="Рисунок 8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4445"/>
          <a:stretch/>
        </p:blipFill>
        <p:spPr>
          <a:xfrm rot="16200000">
            <a:off x="3264976" y="5532402"/>
            <a:ext cx="1296000" cy="1152000"/>
          </a:xfrm>
          <a:prstGeom prst="rect">
            <a:avLst/>
          </a:prstGeom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r="11111"/>
          <a:stretch/>
        </p:blipFill>
        <p:spPr>
          <a:xfrm rot="5400000">
            <a:off x="4677669" y="1087948"/>
            <a:ext cx="1296000" cy="1152000"/>
          </a:xfrm>
          <a:prstGeom prst="rect">
            <a:avLst/>
          </a:prstGeom>
        </p:spPr>
      </p:pic>
      <p:pic>
        <p:nvPicPr>
          <p:cNvPr id="11" name="Рисунок 10"/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8889"/>
          <a:stretch/>
        </p:blipFill>
        <p:spPr>
          <a:xfrm rot="5400000">
            <a:off x="4677669" y="2520611"/>
            <a:ext cx="1296000" cy="1152000"/>
          </a:xfrm>
          <a:prstGeom prst="rect">
            <a:avLst/>
          </a:prstGeom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7202" r="15555" b="2922"/>
          <a:stretch/>
        </p:blipFill>
        <p:spPr>
          <a:xfrm rot="5400000">
            <a:off x="4677669" y="4024208"/>
            <a:ext cx="1296000" cy="1152000"/>
          </a:xfrm>
          <a:prstGeom prst="rect">
            <a:avLst/>
          </a:prstGeom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r="8757"/>
          <a:stretch/>
        </p:blipFill>
        <p:spPr>
          <a:xfrm rot="5400000">
            <a:off x="4677669" y="5532402"/>
            <a:ext cx="1296000" cy="1152000"/>
          </a:xfrm>
          <a:prstGeom prst="rect">
            <a:avLst/>
          </a:prstGeom>
        </p:spPr>
      </p:pic>
      <p:pic>
        <p:nvPicPr>
          <p:cNvPr id="14" name="Рисунок 13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 t="-329" r="11851" b="329"/>
          <a:stretch/>
        </p:blipFill>
        <p:spPr>
          <a:xfrm rot="5400000">
            <a:off x="6047342" y="1087948"/>
            <a:ext cx="1296000" cy="1152000"/>
          </a:xfrm>
          <a:prstGeom prst="rect">
            <a:avLst/>
          </a:prstGeom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1" r="7222"/>
          <a:stretch/>
        </p:blipFill>
        <p:spPr>
          <a:xfrm rot="5400000">
            <a:off x="6047342" y="2520611"/>
            <a:ext cx="1296000" cy="1152000"/>
          </a:xfrm>
          <a:prstGeom prst="rect">
            <a:avLst/>
          </a:prstGeom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 r="9259"/>
          <a:stretch/>
        </p:blipFill>
        <p:spPr>
          <a:xfrm rot="5400000">
            <a:off x="6047342" y="4024208"/>
            <a:ext cx="1296000" cy="1152000"/>
          </a:xfrm>
          <a:prstGeom prst="rect">
            <a:avLst/>
          </a:prstGeom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30" r="9074" b="-330"/>
          <a:stretch/>
        </p:blipFill>
        <p:spPr>
          <a:xfrm rot="5400000">
            <a:off x="6047342" y="5532402"/>
            <a:ext cx="1296000" cy="1152000"/>
          </a:xfrm>
          <a:prstGeom prst="rect">
            <a:avLst/>
          </a:prstGeom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5" r="5741"/>
          <a:stretch/>
        </p:blipFill>
        <p:spPr>
          <a:xfrm rot="5400000">
            <a:off x="7410669" y="1087948"/>
            <a:ext cx="1296000" cy="1152000"/>
          </a:xfrm>
          <a:prstGeom prst="rect">
            <a:avLst/>
          </a:prstGeom>
        </p:spPr>
      </p:pic>
      <p:pic>
        <p:nvPicPr>
          <p:cNvPr id="19" name="Рисунок 18"/>
          <p:cNvPicPr preferRelativeResize="0"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9815"/>
          <a:stretch/>
        </p:blipFill>
        <p:spPr>
          <a:xfrm rot="5400000">
            <a:off x="7410669" y="2520611"/>
            <a:ext cx="1296000" cy="1152000"/>
          </a:xfrm>
          <a:prstGeom prst="rect">
            <a:avLst/>
          </a:prstGeom>
        </p:spPr>
      </p:pic>
      <p:pic>
        <p:nvPicPr>
          <p:cNvPr id="20" name="Рисунок 19"/>
          <p:cNvPicPr preferRelativeResize="0">
            <a:picLocks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r="7962" b="10494"/>
          <a:stretch/>
        </p:blipFill>
        <p:spPr>
          <a:xfrm rot="5400000">
            <a:off x="7410669" y="4024208"/>
            <a:ext cx="1296000" cy="1152000"/>
          </a:xfrm>
          <a:prstGeom prst="rect">
            <a:avLst/>
          </a:prstGeom>
        </p:spPr>
      </p:pic>
      <p:pic>
        <p:nvPicPr>
          <p:cNvPr id="21" name="Рисунок 20"/>
          <p:cNvPicPr preferRelativeResize="0">
            <a:picLocks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r="10370"/>
          <a:stretch/>
        </p:blipFill>
        <p:spPr>
          <a:xfrm rot="5400000">
            <a:off x="7410669" y="5532402"/>
            <a:ext cx="1296000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4513" y="1533997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 годин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513" y="2967928"/>
            <a:ext cx="130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годин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943" y="4450939"/>
            <a:ext cx="145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 годин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943" y="5933950"/>
            <a:ext cx="145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29 годин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7484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№2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20847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№3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600842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№4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97151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№6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17156" y="602060"/>
            <a:ext cx="148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№5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841" y="-155306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Харчовий барвник</a:t>
            </a:r>
            <a:endParaRPr lang="uk-UA" sz="48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423102"/>
              </p:ext>
            </p:extLst>
          </p:nvPr>
        </p:nvGraphicFramePr>
        <p:xfrm>
          <a:off x="38100" y="710257"/>
          <a:ext cx="6192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29027" y="145143"/>
            <a:ext cx="959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Залежність кольору розчинів діамантового 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зеленого від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часу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52615" y="814054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err="1"/>
              <a:t>RGB</a:t>
            </a:r>
            <a:endParaRPr lang="ru-RU" sz="1400" b="1" dirty="0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3024867" y="3833586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err="1"/>
              <a:t>RGB</a:t>
            </a:r>
            <a:endParaRPr lang="ru-RU" sz="14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26097" y="3527879"/>
            <a:ext cx="57830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t, </a:t>
            </a:r>
            <a:r>
              <a:rPr lang="ru-RU" sz="1400" b="1" dirty="0" err="1"/>
              <a:t>хв</a:t>
            </a:r>
            <a:endParaRPr lang="ru-RU" sz="14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876664"/>
              </p:ext>
            </p:extLst>
          </p:nvPr>
        </p:nvGraphicFramePr>
        <p:xfrm>
          <a:off x="2952000" y="3798000"/>
          <a:ext cx="6192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592454" y="6596488"/>
            <a:ext cx="57830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t, </a:t>
            </a:r>
            <a:r>
              <a:rPr lang="ru-RU" sz="1400" b="1" dirty="0" err="1"/>
              <a:t>хв</a:t>
            </a:r>
            <a:endParaRPr lang="ru-RU" sz="1400" b="1" dirty="0"/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2955924" y="3835096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err="1"/>
              <a:t>RGB</a:t>
            </a:r>
            <a:endParaRPr lang="ru-RU" sz="1400" b="1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00335" y="3861056"/>
            <a:ext cx="117314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i="1" dirty="0" smtClean="0"/>
              <a:t>2 </a:t>
            </a:r>
            <a:r>
              <a:rPr lang="ru-RU" sz="2400" i="1" dirty="0"/>
              <a:t>фаза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8401" y="3845563"/>
            <a:ext cx="117314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i="1" dirty="0"/>
              <a:t>1 фаза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467962" y="3669067"/>
            <a:ext cx="0" cy="8394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4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027" y="145143"/>
            <a:ext cx="9593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Залежність кольору розчинів харчового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барвнику від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часу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294871"/>
              </p:ext>
            </p:extLst>
          </p:nvPr>
        </p:nvGraphicFramePr>
        <p:xfrm>
          <a:off x="326573" y="721525"/>
          <a:ext cx="6192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70115" y="750556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err="1"/>
              <a:t>RGB</a:t>
            </a:r>
            <a:endParaRPr lang="ru-RU" sz="1400" b="1" dirty="0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975430" y="3856612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err="1"/>
              <a:t>RGB</a:t>
            </a:r>
            <a:endParaRPr lang="ru-RU" sz="14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85541" y="3478895"/>
            <a:ext cx="57830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t, </a:t>
            </a:r>
            <a:r>
              <a:rPr lang="ru-RU" sz="1400" b="1" dirty="0" err="1"/>
              <a:t>хв</a:t>
            </a:r>
            <a:endParaRPr lang="ru-RU" sz="14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672551"/>
              </p:ext>
            </p:extLst>
          </p:nvPr>
        </p:nvGraphicFramePr>
        <p:xfrm>
          <a:off x="2952000" y="3798000"/>
          <a:ext cx="6192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548912" y="6587999"/>
            <a:ext cx="57830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t, </a:t>
            </a:r>
            <a:r>
              <a:rPr lang="ru-RU" sz="1400" b="1" dirty="0" err="1"/>
              <a:t>хв</a:t>
            </a:r>
            <a:endParaRPr lang="ru-RU" sz="1400" b="1" dirty="0"/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2957288" y="3845983"/>
            <a:ext cx="4318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 err="1"/>
              <a:t>RGB</a:t>
            </a:r>
            <a:endParaRPr lang="ru-RU" sz="1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084591" y="3544845"/>
            <a:ext cx="0" cy="83943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4458" y="3827024"/>
            <a:ext cx="936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1</a:t>
            </a:r>
            <a:r>
              <a:rPr lang="ru-RU" i="1" dirty="0" smtClean="0"/>
              <a:t> </a:t>
            </a:r>
            <a:r>
              <a:rPr lang="ru-RU" i="1" dirty="0"/>
              <a:t>фаза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162858" y="3839117"/>
            <a:ext cx="9360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2</a:t>
            </a:r>
            <a:r>
              <a:rPr lang="ru-RU" i="1" dirty="0" smtClean="0"/>
              <a:t> </a:t>
            </a:r>
            <a:r>
              <a:rPr lang="ru-RU" i="1" dirty="0"/>
              <a:t>фаза</a:t>
            </a:r>
          </a:p>
        </p:txBody>
      </p:sp>
    </p:spTree>
    <p:extLst>
      <p:ext uri="{BB962C8B-B14F-4D97-AF65-F5344CB8AC3E}">
        <p14:creationId xmlns:p14="http://schemas.microsoft.com/office/powerpoint/2010/main" val="42552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449" y="1819293"/>
            <a:ext cx="8547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Розглянуто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процес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фотокаталізу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та механізм дії фотокаталізаторів, їх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параметри;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Експериментально досліджена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фотокаталітична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активність оксидів перехідних металів та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проведено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їх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порівняння.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Серед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досліджуваних фотокаталізаторів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виявлені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оптимальні, такі як титан діоксид </a:t>
            </a:r>
            <a:r>
              <a:rPr lang="uk-UA" sz="2400">
                <a:latin typeface="Arial" pitchFamily="34" charset="0"/>
                <a:cs typeface="Arial" pitchFamily="34" charset="0"/>
              </a:rPr>
              <a:t>з </a:t>
            </a:r>
            <a:r>
              <a:rPr lang="uk-UA" sz="2400" smtClean="0">
                <a:latin typeface="Arial" pitchFamily="34" charset="0"/>
                <a:cs typeface="Arial" pitchFamily="34" charset="0"/>
              </a:rPr>
              <a:t>модифікацією рутил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і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П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ідтверджена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перспективність проектування систем з використанням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фотокаталітичного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методу для очищення води від органічних забруднювачів для технічного використання.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7564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  <a:endParaRPr lang="uk-UA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9809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за увагу!!!</a:t>
            </a:r>
            <a:endParaRPr lang="uk-UA" sz="60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220764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endParaRPr lang="uk-UA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r="3793"/>
          <a:stretch/>
        </p:blipFill>
        <p:spPr bwMode="auto">
          <a:xfrm>
            <a:off x="174172" y="2682646"/>
            <a:ext cx="39624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r="1750" b="1400"/>
          <a:stretch/>
        </p:blipFill>
        <p:spPr bwMode="auto">
          <a:xfrm>
            <a:off x="4408713" y="1600199"/>
            <a:ext cx="4582887" cy="507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4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2934" y="88239"/>
            <a:ext cx="98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Проблема забруднення води</a:t>
            </a:r>
            <a:endParaRPr lang="uk-UA" sz="48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в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" y="1008070"/>
            <a:ext cx="3240000" cy="202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89" y="1172088"/>
            <a:ext cx="3061982" cy="172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ланета земл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70" y="1108588"/>
            <a:ext cx="2441729" cy="195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057400" y="3683000"/>
            <a:ext cx="2686050" cy="2159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43450" y="3683000"/>
            <a:ext cx="2686050" cy="2159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3100" y="3899932"/>
            <a:ext cx="29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Якісні зміни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2000" y="3900448"/>
            <a:ext cx="29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Arial" pitchFamily="34" charset="0"/>
                <a:cs typeface="Arial" pitchFamily="34" charset="0"/>
              </a:rPr>
              <a:t>Кількісні зміни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8628" y="4821622"/>
            <a:ext cx="4546242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Забруднення води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44600" y="5383478"/>
            <a:ext cx="3497149" cy="5024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33272" y="5875218"/>
            <a:ext cx="2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Фізичне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468" y="5898078"/>
            <a:ext cx="2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Хімічне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2678" y="5924064"/>
            <a:ext cx="2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Біологічне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7620" y="2966303"/>
            <a:ext cx="37783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Гідросфера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1540" y="5942042"/>
            <a:ext cx="271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Теплове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699623" y="5383478"/>
            <a:ext cx="3497149" cy="5024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9688" y="5407130"/>
            <a:ext cx="1240387" cy="4757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526404" y="5396867"/>
            <a:ext cx="1240388" cy="50121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2934" y="88239"/>
            <a:ext cx="98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Фізичне забруднення води</a:t>
            </a:r>
            <a:endParaRPr lang="uk-UA" sz="48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Картинки по запросу грязная вод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22200"/>
          <a:stretch/>
        </p:blipFill>
        <p:spPr bwMode="auto">
          <a:xfrm>
            <a:off x="6374384" y="1243361"/>
            <a:ext cx="2472944" cy="226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uhzpyfz djlf d gj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15" y="3812700"/>
            <a:ext cx="418909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484" y="1243361"/>
            <a:ext cx="60579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Фізичні забруднювачі: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Накопичення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нерозчинних домішок, таких як пісок, глина,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мул;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змивання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дощовими водами з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полів;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надходження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суспензій з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підприємств;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потрапляння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пилу з вітром.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Картинки по запросу мутная в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813337"/>
            <a:ext cx="421052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2934" y="88239"/>
            <a:ext cx="98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Хімічне забруднення води</a:t>
            </a:r>
            <a:endParaRPr lang="uk-UA" sz="48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r="8608"/>
          <a:stretch/>
        </p:blipFill>
        <p:spPr bwMode="auto">
          <a:xfrm>
            <a:off x="1634885" y="1434571"/>
            <a:ext cx="4407637" cy="292133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1326" y="872079"/>
            <a:ext cx="274499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оверхнево-активні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речовини (ПАВ)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951" y="4635448"/>
            <a:ext cx="232802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Мінеральні солі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389" y="872079"/>
            <a:ext cx="22320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Нафтопродукти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76" y="4367376"/>
            <a:ext cx="1553709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Луги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1835" y="1931961"/>
            <a:ext cx="1957589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Пестициди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76" y="2344317"/>
            <a:ext cx="14040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Нафта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673" y="5147151"/>
            <a:ext cx="2420554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Миючі засоби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5572" y="872079"/>
            <a:ext cx="178404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336389" y="1316275"/>
            <a:ext cx="802100" cy="49565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77021" y="1316275"/>
            <a:ext cx="366482" cy="6200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3176" y="2831374"/>
            <a:ext cx="952510" cy="3472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613330" y="1581404"/>
            <a:ext cx="1051699" cy="8052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222728" y="3698500"/>
            <a:ext cx="824314" cy="6181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06" y="3087330"/>
            <a:ext cx="3413457" cy="256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6139179" y="2348198"/>
            <a:ext cx="1557238" cy="100718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025106" y="4941245"/>
            <a:ext cx="993930" cy="4118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256971" y="3862456"/>
            <a:ext cx="1191185" cy="7500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6774" y="5547261"/>
            <a:ext cx="7831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u="sng" dirty="0" smtClean="0">
                <a:latin typeface="Arial" pitchFamily="34" charset="0"/>
                <a:cs typeface="Arial" pitchFamily="34" charset="0"/>
              </a:rPr>
              <a:t>Хімічні забруднювачі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хімічні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, нафтопереробні й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целюлозно-паперові комбінати;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великі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тваринницькі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комплекси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гірничорудна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промисловість.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2934" y="88239"/>
            <a:ext cx="98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Біологічне забруднення води</a:t>
            </a:r>
            <a:endParaRPr lang="uk-UA" sz="48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175" y="1117600"/>
            <a:ext cx="55753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Біологічні забруднювачі: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комунально-побутові стоки;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стоки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цукрових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заводів;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токи м’ясокомбінатів;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токи підприємств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з обробки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шкір;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токи деревообробних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комбінатів.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грязная в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672638"/>
            <a:ext cx="429850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рязная вод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/>
          <a:stretch/>
        </p:blipFill>
        <p:spPr bwMode="auto">
          <a:xfrm>
            <a:off x="5422900" y="1117599"/>
            <a:ext cx="3568700" cy="206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грязная вод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"/>
          <a:stretch/>
        </p:blipFill>
        <p:spPr bwMode="auto">
          <a:xfrm>
            <a:off x="4603716" y="3672638"/>
            <a:ext cx="438788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2934" y="88239"/>
            <a:ext cx="985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Теплове забруднення води</a:t>
            </a:r>
            <a:endParaRPr lang="uk-UA" sz="48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1400" y="1574800"/>
            <a:ext cx="534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latin typeface="Arial" pitchFamily="34" charset="0"/>
                <a:cs typeface="Arial" pitchFamily="34" charset="0"/>
              </a:rPr>
              <a:t>Теплові забруднювачі: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ТЕС;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АЕС;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і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нші енергетичні об’єкти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0" name="Picture 2" descr="Картинки по запросу uhzpyfz djlf d gj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3536572"/>
            <a:ext cx="423724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загрязненная в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07" y="3523144"/>
            <a:ext cx="432432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03312" y="2813155"/>
            <a:ext cx="27174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Біохімічний метод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0285" y="2803010"/>
            <a:ext cx="27174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Хімічний метод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217" y="2808597"/>
            <a:ext cx="27174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Механічний метод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6285" y="3203120"/>
            <a:ext cx="5156200" cy="1938992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Недоліки: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велика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ресурсозатратність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елика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енегозатратність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err="1">
                <a:latin typeface="Arial" pitchFamily="34" charset="0"/>
                <a:cs typeface="Arial" pitchFamily="34" charset="0"/>
              </a:rPr>
              <a:t>д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овготривалість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нездатність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повністю очистити воду від органічних забруднювачів.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6243" y="1573158"/>
            <a:ext cx="454624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 очищення води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30938" y="2135014"/>
            <a:ext cx="2878426" cy="51146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783606" y="2135014"/>
            <a:ext cx="2878427" cy="51146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809364" y="2135014"/>
            <a:ext cx="0" cy="540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6351" y="3686449"/>
            <a:ext cx="3073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Реакції нейтралізації.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Окисно-відновні реакції.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" y="3306143"/>
            <a:ext cx="338285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Відстій стічних вод у спеціальних відстійниках.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Збір нафтопродуктів, інших нерозчинних у воді рідин.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Фільтрація.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5151" y="3544817"/>
            <a:ext cx="25859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Аеробна біохімічна очистка.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Обробка мулом.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1591" y="3572451"/>
            <a:ext cx="159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</a:t>
            </a:r>
            <a:endParaRPr lang="ru-RU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0937" y="5585174"/>
            <a:ext cx="573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ФОТОКАТАЛІТИЧНИЙ</a:t>
            </a:r>
            <a:r>
              <a:rPr lang="uk-UA" sz="28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МЕТОД!!!</a:t>
            </a:r>
            <a:endParaRPr lang="ru-RU" sz="2800" b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53337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 очищення води</a:t>
            </a:r>
            <a:endParaRPr lang="uk-UA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3337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Фотокаталіз</a:t>
            </a:r>
            <a:endParaRPr lang="uk-UA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519" y="1754346"/>
            <a:ext cx="8203842" cy="47494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794558" y="2249869"/>
            <a:ext cx="900000" cy="90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Молния 4"/>
          <p:cNvSpPr/>
          <p:nvPr/>
        </p:nvSpPr>
        <p:spPr>
          <a:xfrm>
            <a:off x="1436085" y="3759658"/>
            <a:ext cx="1000834" cy="832267"/>
          </a:xfrm>
          <a:prstGeom prst="lightningBol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Молния 5"/>
          <p:cNvSpPr/>
          <p:nvPr/>
        </p:nvSpPr>
        <p:spPr>
          <a:xfrm>
            <a:off x="2105545" y="3436719"/>
            <a:ext cx="953599" cy="880085"/>
          </a:xfrm>
          <a:prstGeom prst="lightningBol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0663" y="1951122"/>
            <a:ext cx="268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Сонячне світло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4208" y="3331993"/>
            <a:ext cx="211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Ультрафіолет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86300" y="5473700"/>
            <a:ext cx="3617700" cy="850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3986125" y="5594350"/>
            <a:ext cx="254000" cy="25400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002558" y="5772150"/>
            <a:ext cx="254000" cy="25400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997575" y="5937250"/>
            <a:ext cx="254000" cy="25400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719029" y="5570480"/>
            <a:ext cx="254000" cy="25400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5655116" y="5937250"/>
            <a:ext cx="254000" cy="25400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5334012" y="5594350"/>
            <a:ext cx="254000" cy="25400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4537833" y="5974616"/>
            <a:ext cx="254000" cy="25400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344774" y="5746750"/>
            <a:ext cx="254000" cy="25400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3943500" y="5937250"/>
            <a:ext cx="254000" cy="254000"/>
          </a:xfrm>
          <a:prstGeom prst="ellipse">
            <a:avLst/>
          </a:prstGeom>
          <a:solidFill>
            <a:srgbClr val="FF6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rot="5817444">
            <a:off x="827073" y="3576858"/>
            <a:ext cx="684000" cy="7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rot="6937761">
            <a:off x="331121" y="3359550"/>
            <a:ext cx="684000" cy="7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 rot="3171449">
            <a:off x="1446267" y="3387837"/>
            <a:ext cx="684000" cy="7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 rot="20771959">
            <a:off x="1780047" y="2445842"/>
            <a:ext cx="684000" cy="7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rot="19060486">
            <a:off x="1502955" y="2010247"/>
            <a:ext cx="684000" cy="7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/>
          <p:cNvSpPr/>
          <p:nvPr/>
        </p:nvSpPr>
        <p:spPr>
          <a:xfrm rot="1480339">
            <a:off x="1763545" y="2994415"/>
            <a:ext cx="684000" cy="720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6945" y="5640858"/>
            <a:ext cx="211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Поверхня титан діоксиду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1427" y="5550584"/>
            <a:ext cx="211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Органічні забруднювачі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59945" y="1855440"/>
                <a:ext cx="12501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945" y="1855440"/>
                <a:ext cx="125013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63675" y="2460782"/>
                <a:ext cx="1445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675" y="2460782"/>
                <a:ext cx="1445008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/>
          <p:cNvSpPr/>
          <p:nvPr/>
        </p:nvSpPr>
        <p:spPr>
          <a:xfrm>
            <a:off x="6546708" y="2422941"/>
            <a:ext cx="432000" cy="432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Овал 29"/>
          <p:cNvSpPr/>
          <p:nvPr/>
        </p:nvSpPr>
        <p:spPr>
          <a:xfrm>
            <a:off x="7870179" y="3057951"/>
            <a:ext cx="432000" cy="432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471774" y="4767697"/>
            <a:ext cx="810954" cy="629733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607292" y="4750574"/>
            <a:ext cx="810954" cy="629733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830540" y="3871134"/>
            <a:ext cx="687655" cy="913677"/>
          </a:xfrm>
          <a:prstGeom prst="straightConnector1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676020" y="3980416"/>
            <a:ext cx="687655" cy="913677"/>
          </a:xfrm>
          <a:prstGeom prst="straightConnector1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1" idx="6"/>
          </p:cNvCxnSpPr>
          <p:nvPr/>
        </p:nvCxnSpPr>
        <p:spPr>
          <a:xfrm flipH="1">
            <a:off x="6256558" y="5824480"/>
            <a:ext cx="542311" cy="746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607292" y="5994801"/>
            <a:ext cx="737482" cy="694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-142675"/>
            <a:ext cx="914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Механізм протікання </a:t>
            </a:r>
          </a:p>
          <a:p>
            <a:pPr algn="ctr"/>
            <a:r>
              <a:rPr lang="uk-UA" sz="4400" b="1" dirty="0" err="1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фотокаталітичних</a:t>
            </a:r>
            <a:r>
              <a:rPr lang="uk-UA" sz="4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реакцій</a:t>
            </a:r>
            <a:endParaRPr lang="uk-UA" sz="4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449" y="1601896"/>
            <a:ext cx="8039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Електрон здатен реагувати з киснем, </a:t>
            </a:r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результаті </a:t>
            </a:r>
            <a:r>
              <a:rPr lang="uk-UA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чого 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можуть утворюватися такі потужні окисники як O</a:t>
            </a:r>
            <a:r>
              <a:rPr lang="uk-UA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і OH-радикал.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5385" y="4530949"/>
            <a:ext cx="5526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Дірка реагує або з </a:t>
            </a:r>
            <a:r>
              <a:rPr 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водою (якщо реакція відбувається у водному середовищі)</a:t>
            </a:r>
          </a:p>
          <a:p>
            <a:r>
              <a:rPr 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80426" y="2398296"/>
                <a:ext cx="4114800" cy="203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uk-UA" sz="2000" i="1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m:rPr>
                          <m:nor/>
                        </m:rPr>
                        <a:rPr lang="uk-UA" sz="2000"/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uk-UA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uk-UA" sz="2000" i="1">
                          <a:latin typeface="Cambria Math" panose="02040503050406030204" pitchFamily="18" charset="0"/>
                        </a:rPr>
                        <m:t> → </m:t>
                      </m:r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uk-UA" sz="2000" i="1">
                          <a:latin typeface="Cambria Math" panose="020405030504060302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uk-UA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m:rPr>
                          <m:nor/>
                        </m:rPr>
                        <a:rPr lang="uk-UA" sz="2000"/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uk-UA" sz="2000" i="1">
                          <a:latin typeface="Cambria Math" panose="02040503050406030204" pitchFamily="18" charset="0"/>
                        </a:rPr>
                        <m:t> +2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uk-UA" sz="2000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uk-UA" sz="2000"/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uk-UA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uk-UA" sz="2000" i="1">
                          <a:latin typeface="Cambria Math" panose="02040503050406030204" pitchFamily="18" charset="0"/>
                        </a:rPr>
                        <m:t> →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m:rPr>
                          <m:nor/>
                        </m:rPr>
                        <a:rPr lang="uk-UA" sz="2000"/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uk-UA" sz="2000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uk-UA" sz="2000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𝑂𝐻</m:t>
                      </m:r>
                      <m:r>
                        <a:rPr lang="uk-UA" sz="20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uk-U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m:rPr>
                          <m:nor/>
                        </m:rPr>
                        <a:rPr lang="uk-UA" sz="2000"/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2000" i="1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𝑂𝐻</m:t>
                      </m:r>
                      <m:r>
                        <m:rPr>
                          <m:nor/>
                        </m:rPr>
                        <a:rPr lang="ru-RU" sz="2000"/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426" y="2398296"/>
                <a:ext cx="4114800" cy="20366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85236" y="5663158"/>
            <a:ext cx="464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 з будь-якою адсорбційною </a:t>
            </a:r>
            <a:r>
              <a:rPr lang="uk-UA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кою, яка адсорбується на поверхні.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683043" y="5137959"/>
                <a:ext cx="2648547" cy="543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 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𝑂𝐻</m:t>
                    </m:r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43" y="5137959"/>
                <a:ext cx="2648547" cy="543354"/>
              </a:xfrm>
              <a:prstGeom prst="rect">
                <a:avLst/>
              </a:prstGeom>
              <a:blipFill rotWithShape="0">
                <a:blip r:embed="rId3"/>
                <a:stretch>
                  <a:fillRect r="-137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92758" y="6218130"/>
                <a:ext cx="3723199" cy="590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 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uk-UA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uk-UA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uk-UA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58" y="6218130"/>
                <a:ext cx="3723199" cy="590290"/>
              </a:xfrm>
              <a:prstGeom prst="rect">
                <a:avLst/>
              </a:prstGeom>
              <a:blipFill rotWithShape="0">
                <a:blip r:embed="rId4"/>
                <a:stretch>
                  <a:fillRect r="-982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04890" y="2538436"/>
            <a:ext cx="4653347" cy="41264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31889" y="5357836"/>
            <a:ext cx="4356099" cy="12569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 вниз 10"/>
          <p:cNvSpPr/>
          <p:nvPr/>
        </p:nvSpPr>
        <p:spPr>
          <a:xfrm>
            <a:off x="2036365" y="3065325"/>
            <a:ext cx="641172" cy="1168400"/>
          </a:xfrm>
          <a:prstGeom prst="downArrow">
            <a:avLst/>
          </a:prstGeom>
          <a:gradFill flip="none" rotWithShape="1">
            <a:gsLst>
              <a:gs pos="41000">
                <a:srgbClr val="9966FF"/>
              </a:gs>
              <a:gs pos="2000">
                <a:schemeClr val="accent4">
                  <a:lumMod val="20000"/>
                  <a:lumOff val="80000"/>
                </a:schemeClr>
              </a:gs>
              <a:gs pos="88000">
                <a:srgbClr val="7030A0"/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189908" y="3887387"/>
            <a:ext cx="1041400" cy="641176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3361645" y="3889992"/>
            <a:ext cx="1041400" cy="641176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8596" y="2607054"/>
            <a:ext cx="211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УФ-світло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618" y="3918619"/>
                <a:ext cx="1445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" y="3918619"/>
                <a:ext cx="1445008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91714" y="3905084"/>
                <a:ext cx="12501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714" y="3905084"/>
                <a:ext cx="125013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/>
          <p:cNvSpPr/>
          <p:nvPr/>
        </p:nvSpPr>
        <p:spPr>
          <a:xfrm>
            <a:off x="1281758" y="4418591"/>
            <a:ext cx="864000" cy="8640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2543813" y="4418591"/>
            <a:ext cx="864000" cy="864000"/>
          </a:xfrm>
          <a:prstGeom prst="ellipse">
            <a:avLst/>
          </a:prstGeom>
          <a:solidFill>
            <a:srgbClr val="66FF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29354" y="4566821"/>
                <a:ext cx="1445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54" y="4566821"/>
                <a:ext cx="1445008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00750" y="4565500"/>
                <a:ext cx="1445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750" y="4565500"/>
                <a:ext cx="144500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трелка вниз 20"/>
          <p:cNvSpPr/>
          <p:nvPr/>
        </p:nvSpPr>
        <p:spPr>
          <a:xfrm rot="2035430">
            <a:off x="3602785" y="4655157"/>
            <a:ext cx="374969" cy="644116"/>
          </a:xfrm>
          <a:prstGeom prst="downArrow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 вниз 21"/>
          <p:cNvSpPr/>
          <p:nvPr/>
        </p:nvSpPr>
        <p:spPr>
          <a:xfrm rot="19564570" flipH="1">
            <a:off x="799394" y="4567961"/>
            <a:ext cx="374969" cy="644116"/>
          </a:xfrm>
          <a:prstGeom prst="down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7114" y="6128980"/>
                <a:ext cx="1250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поверхня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𝑻𝒊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14" y="6128980"/>
                <a:ext cx="1250139" cy="523220"/>
              </a:xfrm>
              <a:prstGeom prst="rect">
                <a:avLst/>
              </a:prstGeom>
              <a:blipFill rotWithShape="0">
                <a:blip r:embed="rId9"/>
                <a:stretch>
                  <a:fillRect r="-97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6850" y="5527089"/>
                <a:ext cx="1445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50" y="5527089"/>
                <a:ext cx="1445008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70108" y="5508216"/>
                <a:ext cx="1445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08" y="5508216"/>
                <a:ext cx="1445008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трелка вверх 25"/>
          <p:cNvSpPr/>
          <p:nvPr/>
        </p:nvSpPr>
        <p:spPr>
          <a:xfrm>
            <a:off x="1510394" y="5447126"/>
            <a:ext cx="433587" cy="664738"/>
          </a:xfrm>
          <a:prstGeom prst="upArrow">
            <a:avLst/>
          </a:prstGeom>
          <a:gradFill flip="none" rotWithShape="1">
            <a:gsLst>
              <a:gs pos="37000">
                <a:srgbClr val="FFFF00"/>
              </a:gs>
              <a:gs pos="78000">
                <a:srgbClr val="FF000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Стрелка вверх 26"/>
          <p:cNvSpPr/>
          <p:nvPr/>
        </p:nvSpPr>
        <p:spPr>
          <a:xfrm>
            <a:off x="2757551" y="5447126"/>
            <a:ext cx="433587" cy="664738"/>
          </a:xfrm>
          <a:prstGeom prst="upArrow">
            <a:avLst/>
          </a:prstGeom>
          <a:gradFill flip="none" rotWithShape="1">
            <a:gsLst>
              <a:gs pos="37000">
                <a:srgbClr val="FFFF00"/>
              </a:gs>
              <a:gs pos="78000">
                <a:srgbClr val="FF000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9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697</Template>
  <TotalTime>188</TotalTime>
  <Words>787</Words>
  <Application>Microsoft Office PowerPoint</Application>
  <PresentationFormat>Экран (4:3)</PresentationFormat>
  <Paragraphs>190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697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света</cp:lastModifiedBy>
  <cp:revision>56</cp:revision>
  <dcterms:created xsi:type="dcterms:W3CDTF">2017-12-03T20:00:44Z</dcterms:created>
  <dcterms:modified xsi:type="dcterms:W3CDTF">2017-12-05T08:00:04Z</dcterms:modified>
</cp:coreProperties>
</file>