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4" r:id="rId10"/>
    <p:sldId id="269" r:id="rId11"/>
    <p:sldId id="265" r:id="rId12"/>
    <p:sldId id="266" r:id="rId13"/>
    <p:sldId id="26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56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12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18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98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50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45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51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7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41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9EDB8-7AE1-4DE4-A079-186C1D7784B5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9927-9172-4573-BEA9-3E3F2D559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2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8789" y="1416675"/>
            <a:ext cx="9272789" cy="138494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Забуті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імена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роменських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«</a:t>
            </a:r>
            <a:r>
              <a:rPr lang="ru-RU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подєбрадців</a:t>
            </a:r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»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0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79" y="203762"/>
            <a:ext cx="5193926" cy="1325563"/>
          </a:xfrm>
        </p:spPr>
        <p:txBody>
          <a:bodyPr/>
          <a:lstStyle/>
          <a:p>
            <a:r>
              <a:rPr lang="uk-UA" dirty="0" smtClean="0"/>
              <a:t>Спогади про Денисенка Григорія Уласовича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4436" y="1645163"/>
            <a:ext cx="4921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«Був дуже добрим товаришем праці, чутливим до біди ближнього, завше допомагав, чим тільки міг. Був толерантний до людей, з якими працював, незважаючи на політичні переконання. Він був приятелем сл. п. </a:t>
            </a:r>
            <a:r>
              <a:rPr lang="uk-UA" b="1" dirty="0" err="1" smtClean="0"/>
              <a:t>Юліяна</a:t>
            </a:r>
            <a:r>
              <a:rPr lang="uk-UA" b="1" dirty="0" smtClean="0"/>
              <a:t> </a:t>
            </a:r>
            <a:r>
              <a:rPr lang="uk-UA" b="1" dirty="0" err="1" smtClean="0"/>
              <a:t>Павликовського</a:t>
            </a:r>
            <a:r>
              <a:rPr lang="uk-UA" b="1" dirty="0" smtClean="0"/>
              <a:t>, Степана Барана, Івана Багряного, д-ра Степана </a:t>
            </a:r>
            <a:r>
              <a:rPr lang="uk-UA" b="1" dirty="0" err="1" smtClean="0"/>
              <a:t>Витвицького</a:t>
            </a:r>
            <a:r>
              <a:rPr lang="uk-UA" b="1" dirty="0" smtClean="0"/>
              <a:t> і багатьох ін. громадських діячів. Мабуть, з огляду на ці особисті прикмети Небіжчика його смерть так зворушила українську громаду в Америці, а на його похорони прийшли діячі майже усіх політичних середовищ</a:t>
            </a:r>
            <a:r>
              <a:rPr lang="uk-UA" b="1" dirty="0" smtClean="0"/>
              <a:t>» (Яків Зозуля)</a:t>
            </a:r>
            <a:endParaRPr lang="ru-RU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106" y="169769"/>
            <a:ext cx="3287600" cy="66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1" y="0"/>
            <a:ext cx="6711687" cy="779929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 smtClean="0"/>
              <a:t>Зеркаль</a:t>
            </a:r>
            <a:r>
              <a:rPr lang="uk-UA" sz="3200" b="1" dirty="0" smtClean="0"/>
              <a:t> Сава Петрович (1896-1980)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69178"/>
            <a:ext cx="6373906" cy="4351338"/>
          </a:xfrm>
        </p:spPr>
        <p:txBody>
          <a:bodyPr>
            <a:noAutofit/>
          </a:bodyPr>
          <a:lstStyle/>
          <a:p>
            <a:r>
              <a:rPr lang="uk-UA" sz="1200" dirty="0" err="1" smtClean="0"/>
              <a:t>Зеркаль</a:t>
            </a:r>
            <a:r>
              <a:rPr lang="uk-UA" sz="1200" dirty="0" smtClean="0"/>
              <a:t> Сава Петрович (11.01.1896, х. </a:t>
            </a:r>
            <a:r>
              <a:rPr lang="uk-UA" sz="1200" dirty="0" err="1" smtClean="0"/>
              <a:t>Зеркалька</a:t>
            </a:r>
            <a:r>
              <a:rPr lang="uk-UA" sz="1200" dirty="0" smtClean="0"/>
              <a:t> </a:t>
            </a:r>
            <a:r>
              <a:rPr lang="uk-UA" sz="1200" dirty="0" err="1" smtClean="0"/>
              <a:t>Хмелівської</a:t>
            </a:r>
            <a:r>
              <a:rPr lang="uk-UA" sz="1200" dirty="0" smtClean="0"/>
              <a:t> вол. Роменського </a:t>
            </a:r>
            <a:r>
              <a:rPr lang="uk-UA" sz="1200" dirty="0" err="1" smtClean="0"/>
              <a:t>пов</a:t>
            </a:r>
            <a:r>
              <a:rPr lang="uk-UA" sz="1200" dirty="0" smtClean="0"/>
              <a:t>. Полтавської губ. – 17.10.1980, Нью-Йорк, США) – військовий та громадський діяч, повстанець, інженер-агроном, педагог, історик, редактор, публіцист, видавець; член управи Товариства українських кооператорів при УГА в </a:t>
            </a:r>
            <a:r>
              <a:rPr lang="uk-UA" sz="1200" dirty="0" err="1" smtClean="0"/>
              <a:t>Подєбрадах</a:t>
            </a:r>
            <a:r>
              <a:rPr lang="uk-UA" sz="1200" dirty="0" smtClean="0"/>
              <a:t>, член Товариства українських студентів-пасічників при УГА (</a:t>
            </a:r>
            <a:r>
              <a:rPr lang="uk-UA" sz="1200" dirty="0" err="1" smtClean="0"/>
              <a:t>Подєбради</a:t>
            </a:r>
            <a:r>
              <a:rPr lang="uk-UA" sz="1200" dirty="0" smtClean="0"/>
              <a:t>, 1924), голова Української громади «Єдність» у Словаччині (ЧСР, 1930), член Братиславського контактного комітету українських організацій Словаччини з метою </a:t>
            </a:r>
            <a:r>
              <a:rPr lang="uk-UA" sz="1200" dirty="0" err="1" smtClean="0"/>
              <a:t>протестної</a:t>
            </a:r>
            <a:r>
              <a:rPr lang="uk-UA" sz="1200" dirty="0" smtClean="0"/>
              <a:t> акції проти польського терору в Східній Галичині (1930), секретар і скарбник </a:t>
            </a:r>
            <a:r>
              <a:rPr lang="uk-UA" sz="1200" dirty="0" err="1" smtClean="0"/>
              <a:t>делегатури</a:t>
            </a:r>
            <a:r>
              <a:rPr lang="uk-UA" sz="1200" dirty="0" smtClean="0"/>
              <a:t> УТГІ, голова управи організації «За волю України» (з 1949 р.), член управи Української громади ім. Микити Шаповала в ЗДА (1953), редактор і видавець журналу «Українське громадське слово» (1953-1958), член Українського історичного товариства; козак Херсонської дивізії Армії УНР (1920</a:t>
            </a:r>
            <a:r>
              <a:rPr lang="uk-UA" sz="1200" dirty="0" smtClean="0"/>
              <a:t>).</a:t>
            </a:r>
          </a:p>
          <a:p>
            <a:r>
              <a:rPr lang="uk-UA" sz="1200" dirty="0" smtClean="0"/>
              <a:t>У 7 років захопився пасічництвом, добре малював. 7 серпня 1915 р. забраний до російського війська. Брав участь у боях проти німців. У січні 1918 р. повернувся додому. Сава був арештований Роменською ЧК. Врятувавшись втечею, пішов у повстанці. 2 січня 1920 р. втік від більшовицьких переслідувань до Румунії, але згодом повернувся в Україну. В Українській армії служив від лютого до вересня 1920, коли перейшов з групою генерала </a:t>
            </a:r>
            <a:r>
              <a:rPr lang="uk-UA" sz="1200" dirty="0" err="1" smtClean="0"/>
              <a:t>Крауса</a:t>
            </a:r>
            <a:r>
              <a:rPr lang="uk-UA" sz="1200" dirty="0" smtClean="0"/>
              <a:t> на територію Чехословацької Республіки. Був у шлюбі з Катериною, але через його еміграцію родина розпалася, а син Петро помер. 1921-го закінчив у Празі шоферські курси та курси трактористів і бджолярів, а 12 жовтня 1923 р. – </a:t>
            </a:r>
            <a:r>
              <a:rPr lang="uk-UA" sz="1200" dirty="0" err="1" smtClean="0"/>
              <a:t>матуральні</a:t>
            </a:r>
            <a:r>
              <a:rPr lang="uk-UA" sz="1200" dirty="0" smtClean="0"/>
              <a:t> курси при УГА в </a:t>
            </a:r>
            <a:r>
              <a:rPr lang="uk-UA" sz="1200" dirty="0" err="1" smtClean="0"/>
              <a:t>Подєбрадах</a:t>
            </a:r>
            <a:r>
              <a:rPr lang="uk-UA" sz="1200" dirty="0" smtClean="0"/>
              <a:t>. Закінчив аграрний відділ аграрно-лісового факультету в </a:t>
            </a:r>
            <a:r>
              <a:rPr lang="uk-UA" sz="1200" dirty="0" err="1" smtClean="0"/>
              <a:t>Подєбрадах</a:t>
            </a:r>
            <a:r>
              <a:rPr lang="uk-UA" sz="1200" dirty="0" smtClean="0"/>
              <a:t>. У 1930 р. заснував «Спілку українських інженерів Словаччини», яка стала організаційним центром для осіб руської (української) національності. Відіграв помітну роль у створенні у Словаччині «Просвіти» та організації українського студентського життя. 1 листопада 1930 р. організував святкування річниці Листопадового зриву 1918 р. Взяв шлюб із словачкою Марією-Терезою </a:t>
            </a:r>
            <a:r>
              <a:rPr lang="uk-UA" sz="1200" dirty="0" err="1" smtClean="0"/>
              <a:t>Йокутовою</a:t>
            </a:r>
            <a:r>
              <a:rPr lang="uk-UA" sz="1200" dirty="0" smtClean="0"/>
              <a:t>, яка подарувала йому двох доньок – Оксану і Василину</a:t>
            </a:r>
            <a:r>
              <a:rPr lang="uk-UA" sz="1200" dirty="0" smtClean="0"/>
              <a:t>.</a:t>
            </a:r>
          </a:p>
          <a:p>
            <a:r>
              <a:rPr lang="uk-UA" sz="1200" dirty="0" smtClean="0"/>
              <a:t>Олександр </a:t>
            </a:r>
            <a:r>
              <a:rPr lang="uk-UA" sz="1200" dirty="0" err="1" smtClean="0"/>
              <a:t>Капітоненко</a:t>
            </a:r>
            <a:r>
              <a:rPr lang="uk-UA" sz="1200" dirty="0" smtClean="0"/>
              <a:t> стверджував, що С. </a:t>
            </a:r>
            <a:r>
              <a:rPr lang="uk-UA" sz="1200" dirty="0" err="1" smtClean="0"/>
              <a:t>Зеркаль</a:t>
            </a:r>
            <a:r>
              <a:rPr lang="uk-UA" sz="1200" dirty="0" smtClean="0"/>
              <a:t> хворів на діабет, а останні п’ять років життя був паралізований і майже нічого не бачив. Похований на Українському православному цвинтарі Св. Андрія в </a:t>
            </a:r>
            <a:r>
              <a:rPr lang="uk-UA" sz="1200" dirty="0" err="1" smtClean="0"/>
              <a:t>Бавнд-Бруці</a:t>
            </a:r>
            <a:r>
              <a:rPr lang="uk-UA" sz="1200" dirty="0" smtClean="0"/>
              <a:t> 20 жовтня 1980 року. У 1990-х дочки Оксана та Василина, виконуючи батьківську волю, побували на його батьківщині та залишили його спогади, написані ним у 1935 р. у Словаччині. Передали їх колишній жительці с. </a:t>
            </a:r>
            <a:r>
              <a:rPr lang="uk-UA" sz="1200" dirty="0" err="1" smtClean="0"/>
              <a:t>Дзеркальки</a:t>
            </a:r>
            <a:r>
              <a:rPr lang="uk-UA" sz="1200" dirty="0" smtClean="0"/>
              <a:t> Роменського району Олександрі Кузьмівні Литвиненко. Володимир Миколайович </a:t>
            </a:r>
            <a:r>
              <a:rPr lang="uk-UA" sz="1200" dirty="0" err="1" smtClean="0"/>
              <a:t>Кривогуз</a:t>
            </a:r>
            <a:r>
              <a:rPr lang="uk-UA" sz="1200" dirty="0" smtClean="0"/>
              <a:t> передрукував їх без змін і опублікував в Інтернеті.</a:t>
            </a:r>
            <a:endParaRPr lang="ru-RU" sz="1200" dirty="0" smtClean="0"/>
          </a:p>
          <a:p>
            <a:endParaRPr lang="uk-UA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924" y="0"/>
            <a:ext cx="2919076" cy="3479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38923" t="13588" r="40270" b="29941"/>
          <a:stretch>
            <a:fillRect/>
          </a:stretch>
        </p:blipFill>
        <p:spPr bwMode="auto">
          <a:xfrm>
            <a:off x="6266329" y="3283809"/>
            <a:ext cx="1815353" cy="307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ÐÐ°ÑÑÐ¸Ð½ÐºÐ¸ Ð¿Ð¾ Ð·Ð°Ð¿ÑÐ¾ÑÑ ÐÐµÑÐºÐ°Ð»Ñ Ð¡Ð°Ð²Ð° ÐÐµÑÑÐ¾Ð²Ð¸Ñ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86" r="14909" b="22048"/>
          <a:stretch>
            <a:fillRect/>
          </a:stretch>
        </p:blipFill>
        <p:spPr bwMode="auto">
          <a:xfrm rot="1634613">
            <a:off x="7480914" y="4157584"/>
            <a:ext cx="1807969" cy="24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60612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Храпко</a:t>
            </a:r>
            <a:r>
              <a:rPr lang="uk-UA" sz="3200" b="1" dirty="0" smtClean="0"/>
              <a:t> Микола Степанович (1892-1944)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2625"/>
            <a:ext cx="6602506" cy="4351338"/>
          </a:xfrm>
        </p:spPr>
        <p:txBody>
          <a:bodyPr>
            <a:normAutofit fontScale="92500" lnSpcReduction="20000"/>
          </a:bodyPr>
          <a:lstStyle/>
          <a:p>
            <a:r>
              <a:rPr lang="uk-UA" sz="1600" dirty="0" err="1" smtClean="0"/>
              <a:t>Храпко</a:t>
            </a:r>
            <a:r>
              <a:rPr lang="uk-UA" sz="1600" dirty="0" smtClean="0"/>
              <a:t> («Диканько», «Диканька») Микола Степанович (07.04.1892, с. </a:t>
            </a:r>
            <a:r>
              <a:rPr lang="uk-UA" sz="1600" dirty="0" err="1" smtClean="0"/>
              <a:t>Гаврилівка</a:t>
            </a:r>
            <a:r>
              <a:rPr lang="uk-UA" sz="1600" dirty="0" smtClean="0"/>
              <a:t> Роменського </a:t>
            </a:r>
            <a:r>
              <a:rPr lang="uk-UA" sz="1600" dirty="0" err="1" smtClean="0"/>
              <a:t>пов</a:t>
            </a:r>
            <a:r>
              <a:rPr lang="uk-UA" sz="1600" dirty="0" smtClean="0"/>
              <a:t>. Полтавської губ. – 1944, Прага) – військовий, громадсько-політичний і кооперативний діяч, просвітянин, учитель, інженер-економіст, письменник; завідувач двокласною школою в с. Диканьці Полтавської губ., секретар Селянської спілки і «Просвіти», голова Полтавської філії Українського національного союзу (1918), голова Полтавської «Просвіти», член управління Української громади і Товариства «Січ» (Софія, 1921), голова й організатор Українського культурно-освітнього гуртка в Болгарії (Софія, 1921), Студентської громади, Студентської спілки в Болгарії, завідувач школою і курсами та лектор українознавства при Українському притулку (Софія, 1922), Секретар комісії зі складання економічної української термінології при кабінеті Народного господарства УГА (з 1924), професорський стипендіат економічно-кооперативного факультету УГА в </a:t>
            </a:r>
            <a:r>
              <a:rPr lang="uk-UA" sz="1600" dirty="0" err="1" smtClean="0"/>
              <a:t>Подєбрадах</a:t>
            </a:r>
            <a:r>
              <a:rPr lang="uk-UA" sz="1600" dirty="0" smtClean="0"/>
              <a:t> (з 1927; 1929), член Товариства українських кооператорів, «професор середніх шкіл» (з 1946 р. – м. Виноградів, тепер Закарпатська обл.), викладач у гімназії в м. </a:t>
            </a:r>
            <a:r>
              <a:rPr lang="uk-UA" sz="1600" dirty="0" err="1" smtClean="0"/>
              <a:t>Рахові</a:t>
            </a:r>
            <a:r>
              <a:rPr lang="uk-UA" sz="1600" dirty="0" smtClean="0"/>
              <a:t>.</a:t>
            </a:r>
          </a:p>
          <a:p>
            <a:r>
              <a:rPr lang="uk-UA" sz="1600" dirty="0" err="1" smtClean="0"/>
              <a:t>Храпко</a:t>
            </a:r>
            <a:r>
              <a:rPr lang="uk-UA" sz="1600" dirty="0" smtClean="0"/>
              <a:t> Микола Степанович як голова Українського культурно-освітнього гуртка в Болгарії (75 осіб), членами якого могли бути тільки прихильники УНР, улаштовував літературні й музичні вечірки, лекції, курси українознавства, школу для неписьменних. Входив до ініціативної групи «Товариства українських письменників і поетів «Культ». Був «одним з найсолідніших студентів Академії». Жертвував на розвиток Українського Пласту.</a:t>
            </a:r>
            <a:endParaRPr lang="ru-RU" sz="1600" dirty="0" smtClean="0"/>
          </a:p>
          <a:p>
            <a:r>
              <a:rPr lang="uk-UA" sz="1600" dirty="0" smtClean="0"/>
              <a:t>Загинув </a:t>
            </a:r>
            <a:r>
              <a:rPr lang="uk-UA" sz="1600" dirty="0" smtClean="0"/>
              <a:t>від бомбардування більшовиками (за ін. даними - американцями) Праги.</a:t>
            </a:r>
            <a:endParaRPr lang="ru-RU" sz="1600" dirty="0" smtClean="0"/>
          </a:p>
          <a:p>
            <a:endParaRPr lang="uk-UA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907" y="168624"/>
            <a:ext cx="2558284" cy="3422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0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67" y="176867"/>
            <a:ext cx="7886700" cy="764427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68" y="803649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Революційні події 1917-1920 років для України стали поворотним етапом в історії українського народу. Ці часи подарували цілу плеяду національних патріотів, творців української культури – письменників, художників, композиторів, музикантів, акторів, журналістів, редакторів, кооператорів, інженерів, спортсменів, державних, громадських і театральних діячів. Через переслідування та загрозу власного життя багатьом з них довелося виїхати за кордон, там жити та продовжувати свою революційну діяльність. Лише з часом їхні імена почали повертатися. </a:t>
            </a:r>
            <a:endParaRPr lang="ru-RU" dirty="0" smtClean="0"/>
          </a:p>
          <a:p>
            <a:r>
              <a:rPr lang="uk-UA" dirty="0" smtClean="0"/>
              <a:t>Для формування своїх ідей вони створювали цілі культурницькі осередки, серед яких поважне місце посідає Українська господарська академія. В її стінах навчалися, працювали та творили вихідці з Роменщини – </a:t>
            </a:r>
            <a:r>
              <a:rPr lang="uk-UA" dirty="0" err="1" smtClean="0"/>
              <a:t>Бибік</a:t>
            </a:r>
            <a:r>
              <a:rPr lang="uk-UA" dirty="0" smtClean="0"/>
              <a:t> Василь Андрійович, Денисенко Григорій Уласович, </a:t>
            </a:r>
            <a:r>
              <a:rPr lang="uk-UA" dirty="0" err="1" smtClean="0"/>
              <a:t>Зеркаль</a:t>
            </a:r>
            <a:r>
              <a:rPr lang="uk-UA" dirty="0" smtClean="0"/>
              <a:t> Сава Петрович, </a:t>
            </a:r>
            <a:r>
              <a:rPr lang="uk-UA" dirty="0" err="1" smtClean="0"/>
              <a:t>Храпко</a:t>
            </a:r>
            <a:r>
              <a:rPr lang="uk-UA" dirty="0" smtClean="0"/>
              <a:t> Микола Степанович. Своєю подвижницькою діяльністю вони здійснили значний вклад у розвиток української державності та української національної ідеї, які й досі не втрачають своєї актуальності. </a:t>
            </a:r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711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459" y="1550659"/>
            <a:ext cx="7669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!!!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6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188" y="0"/>
            <a:ext cx="5720635" cy="70382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Інформація</a:t>
            </a:r>
            <a:r>
              <a:rPr lang="ru-RU" sz="3200" b="1" dirty="0" smtClean="0"/>
              <a:t> про </a:t>
            </a:r>
            <a:r>
              <a:rPr lang="ru-RU" sz="3200" b="1" dirty="0" err="1" smtClean="0"/>
              <a:t>авторів</a:t>
            </a:r>
            <a:endParaRPr lang="ru-RU" sz="3200" b="1" dirty="0"/>
          </a:p>
        </p:txBody>
      </p:sp>
      <p:pic>
        <p:nvPicPr>
          <p:cNvPr id="1026" name="Picture 2" descr="C:\Users\Юлия\Desktop\Новая папка (3)\камера\IMG_20180411_1704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32" t="15586" r="11972"/>
          <a:stretch/>
        </p:blipFill>
        <p:spPr bwMode="auto">
          <a:xfrm flipH="1">
            <a:off x="189991" y="505080"/>
            <a:ext cx="3177943" cy="29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415932"/>
            <a:ext cx="3496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Байдужий Вадим,                            слухач наукової секції «Історія України» Роменської міської МАН учнівської молоді Роменської міської ради Сумської області,                   учень 7 класу Роменської СЗОШ №2 ім. акад. А.Ф.</a:t>
            </a:r>
            <a:r>
              <a:rPr lang="uk-UA" dirty="0" err="1" smtClean="0"/>
              <a:t>Йоффе</a:t>
            </a:r>
            <a:endParaRPr lang="uk-UA" dirty="0"/>
          </a:p>
        </p:txBody>
      </p:sp>
      <p:pic>
        <p:nvPicPr>
          <p:cNvPr id="6" name="Picture 3" descr="D:\З РОБОЧОГО СТОЛУ 06.04.2017\ПРОЕКТ\шуль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858" y="827887"/>
            <a:ext cx="2395470" cy="340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4433" y="1410955"/>
            <a:ext cx="311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Шульга Юлія Геннадіївна,     керівник наукової секції        «Історія України» Роменської міської МАН учнівської молоді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2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3460"/>
            <a:ext cx="7886700" cy="55646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Актуальність дослідження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116559"/>
            <a:ext cx="6938682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Ця </a:t>
            </a:r>
            <a:r>
              <a:rPr lang="uk-UA" dirty="0"/>
              <a:t>боротьба триває й досі. Незважаючи на те, що незалежна Україна вже зробила декілька кроків на зустріч здійснення споконвічної батьківської мрії – «стати дійсно незалежною, соборною, вільною, європейською державою», - але, все рівно, уроки минулого, а особливо подвиги українських революціонерів 1917-1920 років мають бути взяті до уваги нашими сучасниками.</a:t>
            </a:r>
          </a:p>
          <a:p>
            <a:r>
              <a:rPr lang="uk-UA" dirty="0"/>
              <a:t>Особливо цікавими є життєві долі та діяльність українців, яким довелося виїхати за кордон та творити там, несучи зерно української національної ідеї. Багато </a:t>
            </a:r>
            <a:r>
              <a:rPr lang="uk-UA" dirty="0" err="1"/>
              <a:t>роменців</a:t>
            </a:r>
            <a:r>
              <a:rPr lang="uk-UA" dirty="0"/>
              <a:t> пов’язали свою подвижницьку діяльність з чехословацьким вищим навчальним закладом – Українською господарською академією у </a:t>
            </a:r>
            <a:r>
              <a:rPr lang="uk-UA" dirty="0" err="1"/>
              <a:t>Подєбрадах</a:t>
            </a:r>
            <a:r>
              <a:rPr lang="uk-UA" dirty="0"/>
              <a:t>. Серед них слід згадати </a:t>
            </a:r>
            <a:r>
              <a:rPr lang="uk-UA" dirty="0" err="1"/>
              <a:t>Бибіка</a:t>
            </a:r>
            <a:r>
              <a:rPr lang="uk-UA" dirty="0"/>
              <a:t> Василя Андрійовича, Денисенка Григорія Уласовича, </a:t>
            </a:r>
            <a:r>
              <a:rPr lang="uk-UA" dirty="0" err="1"/>
              <a:t>Зеркаля</a:t>
            </a:r>
            <a:r>
              <a:rPr lang="uk-UA" dirty="0"/>
              <a:t> Саву Петровича, Храпка Миколу Степановича. Їхні імена поступово повертаються із забуття.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28" y="830387"/>
            <a:ext cx="670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«Є в нашій історії імена й події, про які треба постійно пам’ятати, шукаючи в них не так фактів минулого, як джерела натхнення для сучасників. Однією з таких подій вважається Українська революція 1917-1920 років та боротьба за збереження державності».</a:t>
            </a:r>
            <a:endParaRPr lang="ru-RU" dirty="0"/>
          </a:p>
        </p:txBody>
      </p:sp>
      <p:sp>
        <p:nvSpPr>
          <p:cNvPr id="10242" name="AutoShape 2" descr="Картинки по запросу іванущ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616" y="211698"/>
            <a:ext cx="1695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85564" y="2675885"/>
            <a:ext cx="225843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200" dirty="0" err="1" smtClean="0"/>
              <a:t>Іванущенко</a:t>
            </a:r>
            <a:r>
              <a:rPr lang="uk-UA" sz="1200" dirty="0" smtClean="0"/>
              <a:t> Геннадій </a:t>
            </a:r>
          </a:p>
          <a:p>
            <a:pPr algn="ctr"/>
            <a:r>
              <a:rPr lang="uk-UA" sz="1200" dirty="0" smtClean="0"/>
              <a:t>(член Спілки архівістів, </a:t>
            </a:r>
          </a:p>
          <a:p>
            <a:pPr algn="ctr"/>
            <a:r>
              <a:rPr lang="uk-UA" sz="1200" dirty="0" smtClean="0"/>
              <a:t>член Вченої ради Центру досліджень визвольного руху)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xmlns="" val="15547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7" y="94670"/>
            <a:ext cx="7886700" cy="768215"/>
          </a:xfrm>
        </p:spPr>
        <p:txBody>
          <a:bodyPr/>
          <a:lstStyle/>
          <a:p>
            <a:r>
              <a:rPr lang="uk-UA" dirty="0" smtClean="0"/>
              <a:t>Науковий апарат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63" y="730922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/>
              <a:t>Мета дослідження –</a:t>
            </a:r>
            <a:r>
              <a:rPr lang="uk-UA" dirty="0"/>
              <a:t> познайомитися з життям та діяльністю роменських «</a:t>
            </a:r>
            <a:r>
              <a:rPr lang="uk-UA" dirty="0" err="1"/>
              <a:t>подєбрадців</a:t>
            </a:r>
            <a:r>
              <a:rPr lang="uk-UA" dirty="0"/>
              <a:t>».</a:t>
            </a:r>
          </a:p>
          <a:p>
            <a:pPr marL="0" indent="0">
              <a:buNone/>
            </a:pP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dirty="0" smtClean="0"/>
              <a:t>:</a:t>
            </a:r>
            <a:endParaRPr lang="uk-UA" dirty="0"/>
          </a:p>
          <a:p>
            <a:pPr lvl="0"/>
            <a:r>
              <a:rPr lang="uk-UA" dirty="0" smtClean="0"/>
              <a:t>прослідкувати </a:t>
            </a:r>
            <a:r>
              <a:rPr lang="uk-UA" dirty="0"/>
              <a:t>основні віхи історії Української господарської академії в </a:t>
            </a:r>
            <a:r>
              <a:rPr lang="uk-UA" dirty="0" err="1"/>
              <a:t>Подєбрадах</a:t>
            </a:r>
            <a:r>
              <a:rPr lang="uk-UA" dirty="0"/>
              <a:t>;</a:t>
            </a:r>
          </a:p>
          <a:p>
            <a:pPr lvl="0"/>
            <a:r>
              <a:rPr lang="uk-UA" dirty="0"/>
              <a:t>п</a:t>
            </a:r>
            <a:r>
              <a:rPr lang="uk-UA" dirty="0" smtClean="0"/>
              <a:t>ознайомитися з життям </a:t>
            </a:r>
            <a:r>
              <a:rPr lang="uk-UA" dirty="0"/>
              <a:t>та </a:t>
            </a:r>
            <a:r>
              <a:rPr lang="uk-UA" dirty="0" smtClean="0"/>
              <a:t>діяльністю </a:t>
            </a:r>
            <a:r>
              <a:rPr lang="uk-UA" dirty="0"/>
              <a:t>роменських «</a:t>
            </a:r>
            <a:r>
              <a:rPr lang="uk-UA" dirty="0" err="1"/>
              <a:t>подєбрадців</a:t>
            </a:r>
            <a:r>
              <a:rPr lang="uk-UA" dirty="0"/>
              <a:t>» (</a:t>
            </a:r>
            <a:r>
              <a:rPr lang="uk-UA" dirty="0" err="1"/>
              <a:t>Бибіка</a:t>
            </a:r>
            <a:r>
              <a:rPr lang="uk-UA" dirty="0"/>
              <a:t> Василя, Денисенка Григорія, Храпка Миколи та </a:t>
            </a:r>
            <a:r>
              <a:rPr lang="uk-UA" dirty="0" err="1"/>
              <a:t>Зеркаля</a:t>
            </a:r>
            <a:r>
              <a:rPr lang="uk-UA" dirty="0"/>
              <a:t> Сави) та визначити їхній внесок в боротьбу за українську державність.</a:t>
            </a:r>
          </a:p>
          <a:p>
            <a:pPr marL="0" indent="0">
              <a:buNone/>
            </a:pPr>
            <a:r>
              <a:rPr lang="uk-UA" b="1" dirty="0" smtClean="0"/>
              <a:t>Об’єкт дослідження</a:t>
            </a: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-  українська </a:t>
            </a:r>
            <a:r>
              <a:rPr lang="uk-UA" dirty="0"/>
              <a:t>просвітницька діяльність в Українській господарській академії. </a:t>
            </a:r>
          </a:p>
          <a:p>
            <a:pPr marL="0" indent="0">
              <a:buNone/>
            </a:pPr>
            <a:r>
              <a:rPr lang="uk-UA" b="1" dirty="0"/>
              <a:t>Предмет дослідження – </a:t>
            </a:r>
            <a:r>
              <a:rPr lang="uk-UA" dirty="0"/>
              <a:t>революційна діяльність роменських «</a:t>
            </a:r>
            <a:r>
              <a:rPr lang="uk-UA" dirty="0" err="1"/>
              <a:t>подєбрадців</a:t>
            </a:r>
            <a:r>
              <a:rPr lang="uk-UA" dirty="0"/>
              <a:t>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05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8" y="0"/>
            <a:ext cx="8873542" cy="690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Історіографічна та джерелознавча база</a:t>
            </a:r>
            <a:endParaRPr lang="uk-UA" dirty="0"/>
          </a:p>
        </p:txBody>
      </p:sp>
      <p:pic>
        <p:nvPicPr>
          <p:cNvPr id="1026" name="Picture 2" descr="H:\МАН ЮНІОР ДОСЛІДНИК\f97ac2be907fe5bc2ac21cbb3aacf02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997" y="672352"/>
            <a:ext cx="4797372" cy="3205443"/>
          </a:xfrm>
          <a:prstGeom prst="rect">
            <a:avLst/>
          </a:prstGeom>
          <a:noFill/>
        </p:spPr>
      </p:pic>
      <p:sp>
        <p:nvSpPr>
          <p:cNvPr id="1028" name="AutoShape 4" descr="https://image.slidesharecdn.com/2-170627114740/95/c-1-638.jpg?cb=1498566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age.slidesharecdn.com/2-170627114740/95/c-1-638.jpg?cb=1498566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age.slidesharecdn.com/2-170627114740/95/c-1-1024.jpg?cb=14985663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724" y="609321"/>
            <a:ext cx="2470017" cy="3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5153" y="4020671"/>
            <a:ext cx="4921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Сумщина</a:t>
            </a:r>
            <a:r>
              <a:rPr lang="ru-RU" dirty="0" smtClean="0"/>
              <a:t> в </a:t>
            </a:r>
            <a:r>
              <a:rPr lang="ru-RU" dirty="0" err="1" smtClean="0"/>
              <a:t>боротьб</a:t>
            </a:r>
            <a:r>
              <a:rPr lang="uk-UA" dirty="0" smtClean="0"/>
              <a:t>і</a:t>
            </a:r>
            <a:r>
              <a:rPr lang="ru-RU" dirty="0" smtClean="0"/>
              <a:t>» - </a:t>
            </a:r>
            <a:r>
              <a:rPr lang="uk-UA" dirty="0" smtClean="0"/>
              <a:t>120 біографій козаків і старшин Армії УНР, що народилися на території сучасної Сумської області, а також понад 50 спогадів про їхню участь у Визвольній боротьбі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7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26" y="0"/>
            <a:ext cx="7886700" cy="71063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Українська господарська академія </a:t>
            </a:r>
            <a:r>
              <a:rPr lang="uk-UA" sz="2800" b="1" dirty="0" smtClean="0"/>
              <a:t>(УГА)</a:t>
            </a:r>
            <a:endParaRPr lang="uk-UA" sz="2800" b="1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52" y="2778737"/>
            <a:ext cx="5372900" cy="376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746932"/>
            <a:ext cx="35903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«Головне значіння Академії – це те, що вона була єдиною українською високою політехнічною школою по цей бік Збруча. </a:t>
            </a:r>
            <a:r>
              <a:rPr lang="ru-RU" dirty="0" smtClean="0"/>
              <a:t>Але цим її </a:t>
            </a:r>
            <a:r>
              <a:rPr lang="ru-RU" dirty="0" err="1" smtClean="0"/>
              <a:t>значіння</a:t>
            </a:r>
            <a:r>
              <a:rPr lang="ru-RU" dirty="0" smtClean="0"/>
              <a:t> не </a:t>
            </a:r>
            <a:r>
              <a:rPr lang="ru-RU" dirty="0" err="1" smtClean="0"/>
              <a:t>обмежувалося</a:t>
            </a:r>
            <a:r>
              <a:rPr lang="ru-RU" dirty="0" smtClean="0"/>
              <a:t>. Вона </a:t>
            </a:r>
            <a:r>
              <a:rPr lang="ru-RU" dirty="0" err="1" smtClean="0"/>
              <a:t>була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школою </a:t>
            </a:r>
            <a:r>
              <a:rPr lang="ru-RU" dirty="0" err="1" smtClean="0"/>
              <a:t>й</a:t>
            </a:r>
            <a:r>
              <a:rPr lang="ru-RU" dirty="0" smtClean="0"/>
              <a:t> центром </a:t>
            </a:r>
            <a:r>
              <a:rPr lang="ru-RU" dirty="0" err="1" smtClean="0"/>
              <a:t>наукової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також одним із </a:t>
            </a:r>
            <a:r>
              <a:rPr lang="ru-RU" dirty="0" err="1" smtClean="0"/>
              <a:t>видатніших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громадських</a:t>
            </a:r>
            <a:r>
              <a:rPr lang="ru-RU" dirty="0" smtClean="0"/>
              <a:t> і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в </a:t>
            </a:r>
            <a:r>
              <a:rPr lang="ru-RU" dirty="0" err="1" smtClean="0"/>
              <a:t>найширшому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.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гуртувалися</a:t>
            </a:r>
            <a:r>
              <a:rPr lang="ru-RU" dirty="0" smtClean="0"/>
              <a:t> десятки </a:t>
            </a:r>
            <a:r>
              <a:rPr lang="ru-RU" dirty="0" err="1" smtClean="0"/>
              <a:t>наукових</a:t>
            </a:r>
            <a:r>
              <a:rPr lang="ru-RU" dirty="0" smtClean="0"/>
              <a:t>, </a:t>
            </a:r>
            <a:r>
              <a:rPr lang="ru-RU" dirty="0" err="1" smtClean="0"/>
              <a:t>культурно-просвітніх</a:t>
            </a:r>
            <a:r>
              <a:rPr lang="ru-RU" dirty="0" smtClean="0"/>
              <a:t>, </a:t>
            </a:r>
            <a:r>
              <a:rPr lang="ru-RU" dirty="0" err="1" smtClean="0"/>
              <a:t>мистецьких</a:t>
            </a:r>
            <a:r>
              <a:rPr lang="ru-RU" dirty="0" smtClean="0"/>
              <a:t>,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професійних</a:t>
            </a:r>
            <a:r>
              <a:rPr lang="ru-RU" dirty="0" smtClean="0"/>
              <a:t> та </a:t>
            </a:r>
            <a:r>
              <a:rPr lang="ru-RU" dirty="0" err="1" smtClean="0"/>
              <a:t>спортивних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, що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зв’язками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співзвучними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чужинськими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</a:t>
            </a:r>
            <a:r>
              <a:rPr lang="ru-RU" dirty="0" err="1" smtClean="0"/>
              <a:t>пропагували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 справу. За складом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професури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студентства</a:t>
            </a:r>
            <a:r>
              <a:rPr lang="ru-RU" dirty="0" smtClean="0"/>
              <a:t> УГА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соборно-українською</a:t>
            </a:r>
            <a:r>
              <a:rPr lang="ru-RU" dirty="0" smtClean="0"/>
              <a:t> </a:t>
            </a:r>
            <a:r>
              <a:rPr lang="ru-RU" dirty="0" err="1" smtClean="0"/>
              <a:t>установою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сприяла</a:t>
            </a:r>
            <a:r>
              <a:rPr lang="ru-RU" dirty="0" smtClean="0"/>
              <a:t> </a:t>
            </a:r>
            <a:r>
              <a:rPr lang="ru-RU" dirty="0" err="1" smtClean="0"/>
              <a:t>зміцненню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соборності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0109" y="8363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Думка про її заснування виникла у голови Український громадський комітет (УГК) </a:t>
            </a:r>
            <a:endParaRPr lang="uk-UA" dirty="0" smtClean="0"/>
          </a:p>
          <a:p>
            <a:r>
              <a:rPr lang="uk-UA" dirty="0" smtClean="0"/>
              <a:t>М</a:t>
            </a:r>
            <a:r>
              <a:rPr lang="uk-UA" dirty="0" smtClean="0"/>
              <a:t>. Ю. Шаповала на початку 1922 р. 19 травня 1922 р. відбулося офіційне відкриття академії, яка розташувалася в невеликому місті </a:t>
            </a:r>
            <a:r>
              <a:rPr lang="uk-UA" dirty="0" err="1" smtClean="0"/>
              <a:t>Подєбради</a:t>
            </a:r>
            <a:r>
              <a:rPr lang="uk-UA" dirty="0" smtClean="0"/>
              <a:t> з населенням близько 6000 мешканців.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95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96" y="133306"/>
            <a:ext cx="8309288" cy="793973"/>
          </a:xfrm>
        </p:spPr>
        <p:txBody>
          <a:bodyPr>
            <a:normAutofit/>
          </a:bodyPr>
          <a:lstStyle/>
          <a:p>
            <a:r>
              <a:rPr lang="uk-UA" sz="3200" b="1" dirty="0" err="1" smtClean="0"/>
              <a:t>Бибік</a:t>
            </a:r>
            <a:r>
              <a:rPr lang="uk-UA" sz="3200" b="1" dirty="0" smtClean="0"/>
              <a:t> Василь Андрійович (1894-1955)</a:t>
            </a:r>
            <a:endParaRPr lang="uk-UA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494" y="900953"/>
            <a:ext cx="5082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err="1" smtClean="0"/>
              <a:t>Бибік</a:t>
            </a:r>
            <a:r>
              <a:rPr lang="uk-UA" sz="1400" dirty="0" smtClean="0"/>
              <a:t> Василь </a:t>
            </a:r>
            <a:r>
              <a:rPr lang="uk-UA" sz="1400" dirty="0" err="1" smtClean="0"/>
              <a:t>Анндрійович</a:t>
            </a:r>
            <a:r>
              <a:rPr lang="uk-UA" sz="1400" dirty="0" smtClean="0"/>
              <a:t> (10.08.1894, с. Гудими </a:t>
            </a:r>
            <a:r>
              <a:rPr lang="uk-UA" sz="1400" dirty="0" err="1" smtClean="0"/>
              <a:t>Лохвицького</a:t>
            </a:r>
            <a:r>
              <a:rPr lang="uk-UA" sz="1400" dirty="0" smtClean="0"/>
              <a:t> повіту Полтавської губернії – 03.08.1955, Нью-Йорк, США) – військовий та громадський діяч, журналіст, інженер-економіст, член «Української хати» (Одеса, 1917), хорунжий 1-го Українського полку </a:t>
            </a:r>
            <a:r>
              <a:rPr lang="uk-UA" sz="1400" dirty="0" smtClean="0"/>
              <a:t>         ім</a:t>
            </a:r>
            <a:r>
              <a:rPr lang="uk-UA" sz="1400" dirty="0" smtClean="0"/>
              <a:t>. Богдана Хмельницького та 1-го Українського запасного полку, член Студентської громади т. </a:t>
            </a:r>
            <a:r>
              <a:rPr lang="uk-UA" sz="1400" dirty="0" err="1" smtClean="0"/>
              <a:t>Щипйорна</a:t>
            </a:r>
            <a:r>
              <a:rPr lang="uk-UA" sz="1400" dirty="0" smtClean="0"/>
              <a:t> (1923); звання – хорунжий військ Центральної Ради, поручик піхоти Армії </a:t>
            </a:r>
            <a:r>
              <a:rPr lang="uk-UA" sz="1400" dirty="0" smtClean="0"/>
              <a:t>УНР.</a:t>
            </a:r>
          </a:p>
          <a:p>
            <a:r>
              <a:rPr lang="uk-UA" sz="1400" dirty="0" smtClean="0"/>
              <a:t>Жив у Німеччині, потім у США. Лицар ордена Залізного хреста і Хреста Симона Петлюри. Довголітній член Товариства </a:t>
            </a:r>
            <a:r>
              <a:rPr lang="uk-UA" sz="1400" dirty="0" err="1" smtClean="0"/>
              <a:t>абсольвентів</a:t>
            </a:r>
            <a:r>
              <a:rPr lang="uk-UA" sz="1400" dirty="0" smtClean="0"/>
              <a:t> УГА, Українського національно-державного союзу і Товариства українських інженерів у США. Похований на Українському православному цвинтарі в </a:t>
            </a:r>
            <a:r>
              <a:rPr lang="uk-UA" sz="1400" dirty="0" err="1" smtClean="0"/>
              <a:t>Бавнд-Бруці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467" y="228600"/>
            <a:ext cx="3565439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67" y="3675936"/>
            <a:ext cx="3869492" cy="290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73706" y="3797025"/>
            <a:ext cx="4155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«</a:t>
            </a:r>
            <a:r>
              <a:rPr lang="uk-UA" b="1" dirty="0" smtClean="0"/>
              <a:t>Традиції української </a:t>
            </a:r>
            <a:r>
              <a:rPr lang="uk-UA" b="1" dirty="0" err="1" smtClean="0"/>
              <a:t>державности</a:t>
            </a:r>
            <a:r>
              <a:rPr lang="uk-UA" b="1" dirty="0" smtClean="0"/>
              <a:t>, прапори славетної Української Армії, що воювала і вмирала за цю державність, були для В. </a:t>
            </a:r>
            <a:r>
              <a:rPr lang="uk-UA" b="1" dirty="0" err="1" smtClean="0"/>
              <a:t>Бибика</a:t>
            </a:r>
            <a:r>
              <a:rPr lang="uk-UA" b="1" dirty="0" smtClean="0"/>
              <a:t> недоторканою святістю» </a:t>
            </a:r>
            <a:r>
              <a:rPr lang="uk-UA" b="1" dirty="0" smtClean="0"/>
              <a:t> (В.Приходько)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687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812"/>
            <a:ext cx="4615703" cy="52238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Спогади </a:t>
            </a:r>
            <a:r>
              <a:rPr lang="uk-UA" sz="2400" dirty="0" err="1" smtClean="0"/>
              <a:t>Бибіка</a:t>
            </a:r>
            <a:r>
              <a:rPr lang="uk-UA" sz="2400" dirty="0" smtClean="0"/>
              <a:t> Василя </a:t>
            </a:r>
            <a:br>
              <a:rPr lang="uk-UA" sz="2400" dirty="0" smtClean="0"/>
            </a:br>
            <a:r>
              <a:rPr lang="uk-UA" sz="2400" dirty="0" smtClean="0"/>
              <a:t>про маніфестацію в Одесі 1917 року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9247"/>
            <a:ext cx="4760259" cy="61587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3 березня ст. ст. 1917 року вперше відбулась в Одесі величава українська маніфестація організованого громадянства міста, разом з військом. Наші дві школи прапорщиків студентського складу також брали участь у цій маніфестації. В І школі мій старший річник мав чимало свідомих українців, які одвідували «Українську хату» в Одесі (головою був знаний військовий лікар полковник [Іван] Луценко – перший самостійник в Укр. Центр. Раді, що в 1919 році загинув на Поділлю в бою проти червоних москалів). Отже, в «Укр. Хаті» було декількома юнаками-студентами 2 березня ст. ст. засновано спілку укр. юнаків у І школі (ІІ школа мала тоді молодший річник, який 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більшости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складався з москалів). Головою спілки був син відомого українського письменника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Коцюбинського – тоді юнак, а нині дипломат-урядовець СССР.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ніч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 2 на 3 березня дами-члени «Укр. Хати» наспіх, але старанно вишили чудовий український прапор для нашої юнацької укр. спілки, під якими ми й вийшли 3 березня на улиці Одеси. Першим прапороносцем був юнкер, нині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інж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Сергій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Колінський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б. старшина Української Армії. Школи йшли під червоним прапором. 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подвіррі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касарень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14 стріл. полку, де були розміщені обидві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школи старшин, вишикувались юнаки обох шкіл, а українці під своїм жовто-блакитним прапором стали окремо. В цей момент трапився якийсь голосний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інцідент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між Начальником ІІ школи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полковн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Л.-Гвардії М. Омеляновичем-Павленком та завідуючим школами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армейським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полковником Васильєвим. Між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иншим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адьютантом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цього Васильєва був штабс-капітан Орлов, по походженню українець, згодом активний український старшина і громадський діяч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7493" y="1"/>
            <a:ext cx="4316507" cy="6555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Нас, українців, дуже цікавила причина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інціденту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бо українці з ІІ школи зголосились до нас, щоб йти під укр. прапором. Вийшовши на улицю (Канатна), розташувались в такому порядку: І школа під червоним прапором, далі українці – під жовто-блакитним прапором і ІІ школа під червоним прапором; за ними кулеметний батальйон, а далі, позаду, Артилерійська (гарматна) школа. Лівим боком їхав на коні од голови проводу шкіл начальник ІІ школи полковник гвардії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Михайло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Омелянович-Павленко і, зупинившись біля укр. прапору, звернувся до мене з запитом: хто йде під цим прапором. Я відповів, що українці – нащадки запорозьких козаків. Полковник Омелянович-Павленко з приємною усмішкою заявляє, що він є також нащадок славних задунайських козаків і був би радий їхати під цим чудовим прапором. Я відповів, що цим зробить нам велику честь. Полковник Омелянович-Павленко поїхав далі оглядати свою школу, а ми в цей час передали українцям з ІІ школи, що їх Начальник їхатиме на чолі українців, і у нас дуже збільшилася кількість, так що українці виглядали дуже імпозантно. «Одеський Листок» з 4 березня 1917 року про це писав так: «Під час вчорашньої маніфестації Одеса була заскочена несподіванкою, бо популярний в Одесі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 ІІ студентської школи юнаків, полк. гвардії,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георгієвський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кавалер, з перев’язаною раненою рукою, на чудовому рижому коні вів свою школу під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сепаратистичним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«українським прапором»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645499" cy="820271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Денисенко Григорій Уласович (1893-1964)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96072"/>
            <a:ext cx="6750424" cy="3553199"/>
          </a:xfrm>
        </p:spPr>
        <p:txBody>
          <a:bodyPr>
            <a:noAutofit/>
          </a:bodyPr>
          <a:lstStyle/>
          <a:p>
            <a:r>
              <a:rPr lang="uk-UA" sz="1400" dirty="0" smtClean="0"/>
              <a:t>Денисенко Григорій Уласович (23.01.1893, </a:t>
            </a:r>
            <a:r>
              <a:rPr lang="uk-UA" sz="1400" dirty="0" err="1" smtClean="0"/>
              <a:t>м-ко</a:t>
            </a:r>
            <a:r>
              <a:rPr lang="uk-UA" sz="1400" dirty="0" smtClean="0"/>
              <a:t> Сміле Роменського </a:t>
            </a:r>
            <a:r>
              <a:rPr lang="uk-UA" sz="1400" dirty="0" err="1" smtClean="0"/>
              <a:t>пов</a:t>
            </a:r>
            <a:r>
              <a:rPr lang="uk-UA" sz="1400" dirty="0" smtClean="0"/>
              <a:t>. Полтавської губ. – 05.08.1964, Вашингтон, США) – військовий та громадський діяч, службовець, просвітянин, інженер-економіст, журналіст, науковець; заступник голови Рівненської повітової народної управи (1917-1918), повітовий комісар Волинської губернії, помічник армійського прифронтового комісара при Армії УНР (кін. 1918 – кін. 1920), член управи Видавничого товариства при УГА в </a:t>
            </a:r>
            <a:r>
              <a:rPr lang="uk-UA" sz="1400" dirty="0" err="1" smtClean="0"/>
              <a:t>Подєбрадах</a:t>
            </a:r>
            <a:r>
              <a:rPr lang="uk-UA" sz="1400" dirty="0" smtClean="0"/>
              <a:t> (1923); асистент кафедри статистики і лектор УГА в </a:t>
            </a:r>
            <a:r>
              <a:rPr lang="uk-UA" sz="1400" dirty="0" err="1" smtClean="0"/>
              <a:t>Подєбрадах</a:t>
            </a:r>
            <a:r>
              <a:rPr lang="uk-UA" sz="1400" dirty="0" smtClean="0"/>
              <a:t>, завідувач Технічно-друкарського бюро УТГІ (ЧСР), доцент </a:t>
            </a:r>
            <a:r>
              <a:rPr lang="uk-UA" sz="1400" dirty="0" err="1" smtClean="0"/>
              <a:t>приватно-господарської</a:t>
            </a:r>
            <a:r>
              <a:rPr lang="uk-UA" sz="1400" dirty="0" smtClean="0"/>
              <a:t> статистики УТГІ (м. </a:t>
            </a:r>
            <a:r>
              <a:rPr lang="uk-UA" sz="1400" dirty="0" err="1" smtClean="0"/>
              <a:t>Регенсбург</a:t>
            </a:r>
            <a:r>
              <a:rPr lang="uk-UA" sz="1400" dirty="0" smtClean="0"/>
              <a:t>, Німеччина, з 1946 р.), професор статистики УГТІ, заступник голови Товариства прихильників УГА (1947), член Сенату УТГІ (1950-1951), професор Українського технічного інституту (Нью-Йорк), член-кореспондент УВАН у США, член президії Української національної ради від УПСР, заст. голови Президії УНР, співробітник редакції радіо «Голос Америки</a:t>
            </a:r>
            <a:r>
              <a:rPr lang="uk-UA" sz="1400" dirty="0" smtClean="0"/>
              <a:t>».</a:t>
            </a:r>
          </a:p>
          <a:p>
            <a:r>
              <a:rPr lang="uk-UA" sz="1400" dirty="0" smtClean="0"/>
              <a:t>Народився в сім’ї «</a:t>
            </a:r>
            <a:r>
              <a:rPr lang="uk-UA" sz="1400" dirty="0" err="1" smtClean="0"/>
              <a:t>безконфесійного</a:t>
            </a:r>
            <a:r>
              <a:rPr lang="uk-UA" sz="1400" dirty="0" smtClean="0"/>
              <a:t>» селянина-хлібороба. Закінчив Полтавську земську фельдшерську школу (1915). Служив у Роменському повітовому земстві (1915) та російській армії (кін. 1915 – кін. 1917). Працював у губернських і повітових радах Волинської губернії. Українізував військові частини в російській армії (поч. 1917 – літо 1918). Депутат Трудового конгресу (1919). За часів гетьмана Павла Скоропадського під німецьким тиском був висланий до табору в м. Біла (</a:t>
            </a:r>
            <a:r>
              <a:rPr lang="uk-UA" sz="1400" dirty="0" err="1" smtClean="0"/>
              <a:t>Біла</a:t>
            </a:r>
            <a:r>
              <a:rPr lang="uk-UA" sz="1400" dirty="0" smtClean="0"/>
              <a:t> </a:t>
            </a:r>
            <a:r>
              <a:rPr lang="uk-UA" sz="1400" dirty="0" err="1" smtClean="0"/>
              <a:t>Підляська</a:t>
            </a:r>
            <a:r>
              <a:rPr lang="uk-UA" sz="1400" dirty="0" smtClean="0"/>
              <a:t>, Польща). Перебував на адміністративно-політичних посадах – повітовим комісаром у різних повітах Волині. З 1920 р. – в еміграції у Львові. Спільно з Никифором Гірняком, Дмитром </a:t>
            </a:r>
            <a:r>
              <a:rPr lang="uk-UA" sz="1400" dirty="0" err="1" smtClean="0"/>
              <a:t>Паліївим</a:t>
            </a:r>
            <a:r>
              <a:rPr lang="uk-UA" sz="1400" dirty="0" smtClean="0"/>
              <a:t>, товаришем міністра внутрішніх справ Іваном </a:t>
            </a:r>
            <a:r>
              <a:rPr lang="uk-UA" sz="1400" dirty="0" err="1" smtClean="0"/>
              <a:t>Макухом</a:t>
            </a:r>
            <a:r>
              <a:rPr lang="uk-UA" sz="1400" dirty="0" smtClean="0"/>
              <a:t>, губернським комісаром Федором </a:t>
            </a:r>
            <a:r>
              <a:rPr lang="uk-UA" sz="1400" dirty="0" err="1" smtClean="0"/>
              <a:t>Сумневичем</a:t>
            </a:r>
            <a:r>
              <a:rPr lang="uk-UA" sz="1400" dirty="0" smtClean="0"/>
              <a:t>, міністром пошти і телеграфу Іваном Паливодою та ін. створили 10 грудня 1919 р. у м. Хмільнику (Вінницька обл.) Крайову раду Брацлавщини як адміністративний орган кількох повітів Волинської і Подільської губерній. На початку 1920-х років у Львові спільно з А. Петренком та В. Дорошенком створив </a:t>
            </a:r>
            <a:r>
              <a:rPr lang="uk-UA" sz="1400" dirty="0" err="1" smtClean="0"/>
              <a:t>Допомоговий</a:t>
            </a:r>
            <a:r>
              <a:rPr lang="uk-UA" sz="1400" dirty="0" smtClean="0"/>
              <a:t> комітет наддніпрянським втікачам. Зарахований на статистичний відділ економічно-кооперативного факультету (1922). У США брав участь у розбудові Організації українських соціалістів. Жертвував на українську справу. Мав дружину Катерину. Поховали його на Українському православному цвинтарі в </a:t>
            </a:r>
            <a:r>
              <a:rPr lang="uk-UA" sz="1400" dirty="0" err="1" smtClean="0"/>
              <a:t>Бавнд-Бруці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741" y="0"/>
            <a:ext cx="2695516" cy="3448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12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2593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Забуті імена роменських «подєбрадців»</vt:lpstr>
      <vt:lpstr>Інформація про авторів</vt:lpstr>
      <vt:lpstr>Актуальність дослідження</vt:lpstr>
      <vt:lpstr>Науковий апарат</vt:lpstr>
      <vt:lpstr>Історіографічна та джерелознавча база</vt:lpstr>
      <vt:lpstr>Українська господарська академія (УГА)</vt:lpstr>
      <vt:lpstr>Бибік Василь Андрійович (1894-1955)</vt:lpstr>
      <vt:lpstr>Спогади Бибіка Василя  про маніфестацію в Одесі 1917 року</vt:lpstr>
      <vt:lpstr>Денисенко Григорій Уласович (1893-1964)</vt:lpstr>
      <vt:lpstr>Спогади про Денисенка Григорія Уласовича </vt:lpstr>
      <vt:lpstr>Зеркаль Сава Петрович (1896-1980)</vt:lpstr>
      <vt:lpstr>Храпко Микола Степанович (1892-1944)</vt:lpstr>
      <vt:lpstr>Висновки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23</cp:revision>
  <dcterms:created xsi:type="dcterms:W3CDTF">2015-11-30T13:58:58Z</dcterms:created>
  <dcterms:modified xsi:type="dcterms:W3CDTF">2018-04-22T15:21:34Z</dcterms:modified>
</cp:coreProperties>
</file>