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636912"/>
            <a:ext cx="6228184" cy="1470025"/>
          </a:xfrm>
        </p:spPr>
        <p:txBody>
          <a:bodyPr>
            <a:noAutofit/>
          </a:bodyPr>
          <a:lstStyle/>
          <a:p>
            <a:r>
              <a:rPr lang="uk-UA" sz="3200" dirty="0"/>
              <a:t>Побережний Олександр Степанович , вчитель </a:t>
            </a:r>
            <a:r>
              <a:rPr lang="uk-UA" sz="3200" dirty="0" smtClean="0"/>
              <a:t>історії </a:t>
            </a:r>
            <a:r>
              <a:rPr lang="uk-UA" sz="3200" dirty="0" err="1"/>
              <a:t>Слобідсько-Рихтівської</a:t>
            </a:r>
            <a:r>
              <a:rPr lang="uk-UA" sz="3200" dirty="0"/>
              <a:t> ЗОШ І-ІІІ ступенів </a:t>
            </a:r>
            <a:r>
              <a:rPr lang="uk-UA" sz="3200" dirty="0" err="1"/>
              <a:t>Кам</a:t>
            </a:r>
            <a:r>
              <a:rPr lang="en-US" sz="3200" dirty="0"/>
              <a:t>’</a:t>
            </a:r>
            <a:r>
              <a:rPr lang="uk-UA" sz="3200" dirty="0" err="1"/>
              <a:t>янець-Подільського</a:t>
            </a:r>
            <a:r>
              <a:rPr lang="uk-UA" sz="3200" dirty="0"/>
              <a:t> </a:t>
            </a:r>
            <a:r>
              <a:rPr lang="uk-UA" sz="3200" dirty="0" smtClean="0"/>
              <a:t>району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err="1" smtClean="0"/>
              <a:t>Атаманчук</a:t>
            </a:r>
            <a:r>
              <a:rPr lang="uk-UA" sz="3200" dirty="0" smtClean="0"/>
              <a:t> Олександра Олександрівна , учениця 10 класу  </a:t>
            </a:r>
            <a:r>
              <a:rPr lang="uk-UA" sz="3200" dirty="0" err="1" smtClean="0"/>
              <a:t>Слобідсько-Рихтівської</a:t>
            </a:r>
            <a:r>
              <a:rPr lang="uk-UA" sz="3200" dirty="0" smtClean="0"/>
              <a:t> ЗОШ І-ІІІ ступенів </a:t>
            </a:r>
            <a:r>
              <a:rPr lang="uk-UA" sz="3200" dirty="0" err="1" smtClean="0"/>
              <a:t>Кам</a:t>
            </a:r>
            <a:r>
              <a:rPr lang="en-US" sz="3200" dirty="0" smtClean="0"/>
              <a:t>’</a:t>
            </a:r>
            <a:r>
              <a:rPr lang="uk-UA" sz="3200" dirty="0" err="1" smtClean="0"/>
              <a:t>янець-Подільського</a:t>
            </a:r>
            <a:r>
              <a:rPr lang="uk-UA" sz="3200" dirty="0" smtClean="0"/>
              <a:t> району</a:t>
            </a:r>
            <a:br>
              <a:rPr lang="uk-UA" sz="3200" dirty="0" smtClean="0"/>
            </a:br>
            <a:endParaRPr lang="uk-UA" sz="3200" dirty="0"/>
          </a:p>
        </p:txBody>
      </p:sp>
      <p:pic>
        <p:nvPicPr>
          <p:cNvPr id="1026" name="Picture 2" descr="F:\Кость Солуха\IMG_20180218_1513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5" t="11468"/>
          <a:stretch/>
        </p:blipFill>
        <p:spPr bwMode="auto">
          <a:xfrm>
            <a:off x="395536" y="764704"/>
            <a:ext cx="2597161" cy="469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2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623731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200" i="1" dirty="0"/>
              <a:t>Великий  український  патріот доклав  значних  зусиль, щоб  національне  відродження,  яке  стало  відповіддю  на  сотні  років  приниження  і  духовного  рабства  в  умовах  імперської  доби, увінчалося, зокрема, заснуванням  у  Кам’янці-Подільському державного  українського університету - однієї  із найбільш  важливих  подій  культурно-освітнього життя  молодої  нації. Отримана  велика  перемога   стала  одночасно  і  його особистою  та  просвітянською  звитягою,  чим  він  заслужено  пишався. Ця діяльність  є  прикладом  для  сучасних  поколінь українців, які  витворили  свою  незалежну  державу.</a:t>
            </a:r>
            <a:r>
              <a:rPr lang="uk-UA" i="1" dirty="0"/>
              <a:t/>
            </a:r>
            <a:br>
              <a:rPr lang="uk-UA" i="1" dirty="0"/>
            </a:b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69763302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250706"/>
          </a:xfrm>
        </p:spPr>
        <p:txBody>
          <a:bodyPr>
            <a:normAutofit fontScale="90000"/>
          </a:bodyPr>
          <a:lstStyle/>
          <a:p>
            <a:r>
              <a:rPr lang="uk-UA" sz="3200" i="1" dirty="0"/>
              <a:t>До кінця 1918-го і у наступні роки він трудився у виші  викладачем  та надаючи посильну медичну допомогу працівникам і студентам.</a:t>
            </a:r>
            <a:br>
              <a:rPr lang="uk-UA" sz="3200" i="1" dirty="0"/>
            </a:br>
            <a:r>
              <a:rPr lang="uk-UA" sz="3200" i="1" dirty="0" smtClean="0"/>
              <a:t>Новизна  </a:t>
            </a:r>
            <a:r>
              <a:rPr lang="uk-UA" sz="3200" i="1" dirty="0"/>
              <a:t>роботи  полягає у  спробі  реконструювати  цілісну  картину діяльності  К.</a:t>
            </a:r>
            <a:r>
              <a:rPr lang="uk-UA" sz="3200" i="1" dirty="0" err="1"/>
              <a:t>Солухи</a:t>
            </a:r>
            <a:r>
              <a:rPr lang="uk-UA" sz="3200" i="1" dirty="0"/>
              <a:t>  в  культурно-просвітницькій сфері, а  також як  викладача    університету  та  лікаря</a:t>
            </a:r>
            <a:r>
              <a:rPr lang="uk-UA" sz="3200" i="1" dirty="0" smtClean="0"/>
              <a:t>.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i="1" dirty="0"/>
              <a:t> Дуже  важливо, щоб  подвиг  освітянина Костянтина  Григоровича  </a:t>
            </a:r>
            <a:r>
              <a:rPr lang="uk-UA" sz="3200" i="1" dirty="0" err="1"/>
              <a:t>Солухи</a:t>
            </a:r>
            <a:r>
              <a:rPr lang="uk-UA" sz="3200" i="1" dirty="0"/>
              <a:t>  ніколи  не  був  забутий,  служив  справі  виховання  нових  поколінь  патріотів.</a:t>
            </a:r>
            <a:br>
              <a:rPr lang="uk-UA" sz="3200" i="1" dirty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i="1" dirty="0"/>
          </a:p>
        </p:txBody>
      </p:sp>
    </p:spTree>
    <p:extLst>
      <p:ext uri="{BB962C8B-B14F-4D97-AF65-F5344CB8AC3E}">
        <p14:creationId xmlns:p14="http://schemas.microsoft.com/office/powerpoint/2010/main" val="1745102091"/>
      </p:ext>
    </p:extLst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75576" cy="136815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6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60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46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741369"/>
          </a:xfrm>
        </p:spPr>
        <p:txBody>
          <a:bodyPr>
            <a:noAutofit/>
          </a:bodyPr>
          <a:lstStyle/>
          <a:p>
            <a:pPr algn="l"/>
            <a:r>
              <a:rPr lang="uk-UA" sz="2500" b="1" dirty="0"/>
              <a:t>Метою  дослідження  є </a:t>
            </a:r>
            <a:r>
              <a:rPr lang="uk-UA" sz="2500" dirty="0"/>
              <a:t>:  розкрити   основні  віхи  життя  К.</a:t>
            </a:r>
            <a:r>
              <a:rPr lang="uk-UA" sz="2500" dirty="0" err="1"/>
              <a:t>Солухи</a:t>
            </a:r>
            <a:r>
              <a:rPr lang="uk-UA" sz="2500" dirty="0"/>
              <a:t>, його участь в революційній,  просвітницько-культурній, </a:t>
            </a:r>
            <a:r>
              <a:rPr lang="uk-UA" sz="2500" dirty="0" err="1"/>
              <a:t>освітньо-медичній</a:t>
            </a:r>
            <a:r>
              <a:rPr lang="uk-UA" sz="2500" dirty="0"/>
              <a:t>  діяльності  та  гуманітарній  сфері.   </a:t>
            </a:r>
            <a:br>
              <a:rPr lang="uk-UA" sz="2500" dirty="0"/>
            </a:br>
            <a:r>
              <a:rPr lang="uk-UA" sz="2500" dirty="0"/>
              <a:t>Для  досягнення  поставленої  мети  потрібно  вирішити  </a:t>
            </a:r>
            <a:r>
              <a:rPr lang="uk-UA" sz="2500" dirty="0" smtClean="0"/>
              <a:t>наступні </a:t>
            </a:r>
            <a:r>
              <a:rPr lang="uk-UA" sz="2500" b="1" dirty="0" smtClean="0"/>
              <a:t>завдання</a:t>
            </a:r>
            <a:r>
              <a:rPr lang="uk-UA" sz="2500" dirty="0"/>
              <a:t>:   </a:t>
            </a:r>
            <a:br>
              <a:rPr lang="uk-UA" sz="2500" dirty="0"/>
            </a:br>
            <a:r>
              <a:rPr lang="uk-UA" sz="2500" dirty="0"/>
              <a:t>- дослідити  життя  і  діяльність  К.</a:t>
            </a:r>
            <a:r>
              <a:rPr lang="uk-UA" sz="2500" dirty="0" err="1"/>
              <a:t>Солухи</a:t>
            </a:r>
            <a:r>
              <a:rPr lang="uk-UA" sz="2500" dirty="0"/>
              <a:t>  до революції  1917  року;  </a:t>
            </a:r>
            <a:br>
              <a:rPr lang="uk-UA" sz="2500" dirty="0"/>
            </a:br>
            <a:r>
              <a:rPr lang="uk-UA" sz="2500" dirty="0" err="1"/>
              <a:t>-його</a:t>
            </a:r>
            <a:r>
              <a:rPr lang="uk-UA" sz="2500" dirty="0"/>
              <a:t>  участь у відновленні  та  діяльності </a:t>
            </a:r>
            <a:r>
              <a:rPr lang="uk-UA" sz="2500" dirty="0" err="1"/>
              <a:t>Кам</a:t>
            </a:r>
            <a:r>
              <a:rPr lang="ru-RU" sz="2500" dirty="0"/>
              <a:t>’</a:t>
            </a:r>
            <a:r>
              <a:rPr lang="uk-UA" sz="2500" dirty="0" err="1"/>
              <a:t>янець-Подільської</a:t>
            </a:r>
            <a:r>
              <a:rPr lang="uk-UA" sz="2500" dirty="0"/>
              <a:t>  </a:t>
            </a:r>
            <a:br>
              <a:rPr lang="uk-UA" sz="2500" dirty="0"/>
            </a:br>
            <a:r>
              <a:rPr lang="uk-UA" sz="2500" dirty="0"/>
              <a:t> ,,</a:t>
            </a:r>
            <a:r>
              <a:rPr lang="uk-UA" sz="2500" dirty="0" err="1"/>
              <a:t>Просвіти’’</a:t>
            </a:r>
            <a:r>
              <a:rPr lang="uk-UA" sz="2500" dirty="0"/>
              <a:t>;</a:t>
            </a:r>
            <a:br>
              <a:rPr lang="uk-UA" sz="2500" dirty="0"/>
            </a:br>
            <a:r>
              <a:rPr lang="uk-UA" sz="2500" dirty="0"/>
              <a:t>- розкрити  основні  риси  особистості К.</a:t>
            </a:r>
            <a:r>
              <a:rPr lang="uk-UA" sz="2500" dirty="0" err="1"/>
              <a:t>Солухи</a:t>
            </a:r>
            <a:r>
              <a:rPr lang="uk-UA" sz="2500" dirty="0"/>
              <a:t>  на  час  революції</a:t>
            </a:r>
            <a:br>
              <a:rPr lang="uk-UA" sz="2500" dirty="0"/>
            </a:br>
            <a:r>
              <a:rPr lang="uk-UA" sz="2500" dirty="0"/>
              <a:t>  1917року;</a:t>
            </a:r>
            <a:br>
              <a:rPr lang="uk-UA" sz="2500" dirty="0"/>
            </a:br>
            <a:r>
              <a:rPr lang="uk-UA" sz="2500" dirty="0"/>
              <a:t>- з</a:t>
            </a:r>
            <a:r>
              <a:rPr lang="ru-RU" sz="2500" dirty="0"/>
              <a:t>’</a:t>
            </a:r>
            <a:r>
              <a:rPr lang="uk-UA" sz="2500" dirty="0"/>
              <a:t>ясувати  його  роль у  створенні  першого  українського  </a:t>
            </a:r>
            <a:r>
              <a:rPr lang="uk-UA" sz="2500" dirty="0" smtClean="0"/>
              <a:t>університету </a:t>
            </a:r>
            <a:r>
              <a:rPr lang="uk-UA" sz="2500" dirty="0"/>
              <a:t>в м</a:t>
            </a:r>
            <a:r>
              <a:rPr lang="uk-UA" sz="2500" dirty="0" smtClean="0"/>
              <a:t>. </a:t>
            </a:r>
            <a:r>
              <a:rPr lang="uk-UA" sz="2500" dirty="0" err="1" smtClean="0"/>
              <a:t>Кам</a:t>
            </a:r>
            <a:r>
              <a:rPr lang="ru-RU" sz="2500" dirty="0"/>
              <a:t>’</a:t>
            </a:r>
            <a:r>
              <a:rPr lang="uk-UA" sz="2500" dirty="0" err="1"/>
              <a:t>янець-Подільському</a:t>
            </a:r>
            <a:r>
              <a:rPr lang="uk-UA" sz="2500" dirty="0"/>
              <a:t>  в  роки  Української    революції;</a:t>
            </a:r>
            <a:br>
              <a:rPr lang="uk-UA" sz="2500" dirty="0"/>
            </a:br>
            <a:r>
              <a:rPr lang="uk-UA" sz="2500" dirty="0"/>
              <a:t>- визначити  його  діяльність  як  викладача  та лікаря університету;</a:t>
            </a:r>
            <a:br>
              <a:rPr lang="uk-UA" sz="2500" dirty="0"/>
            </a:b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132575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9000">
        <p:cut/>
      </p:transition>
    </mc:Choice>
    <mc:Fallback>
      <p:transition advClick="0" advTm="9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420888"/>
            <a:ext cx="4114800" cy="1143000"/>
          </a:xfrm>
        </p:spPr>
        <p:txBody>
          <a:bodyPr/>
          <a:lstStyle/>
          <a:p>
            <a:r>
              <a:rPr lang="uk-UA" b="1" i="1" dirty="0" smtClean="0"/>
              <a:t>Кость </a:t>
            </a:r>
            <a:r>
              <a:rPr lang="uk-UA" b="1" i="1" dirty="0" err="1" smtClean="0"/>
              <a:t>Солуха</a:t>
            </a:r>
            <a:endParaRPr lang="uk-UA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9" t="3042" r="30788" b="12380"/>
          <a:stretch/>
        </p:blipFill>
        <p:spPr>
          <a:xfrm>
            <a:off x="323528" y="116632"/>
            <a:ext cx="4104456" cy="6552726"/>
          </a:xfrm>
        </p:spPr>
      </p:pic>
    </p:spTree>
    <p:extLst>
      <p:ext uri="{BB962C8B-B14F-4D97-AF65-F5344CB8AC3E}">
        <p14:creationId xmlns:p14="http://schemas.microsoft.com/office/powerpoint/2010/main" val="84196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484784"/>
            <a:ext cx="4618856" cy="1944216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Олімпіада Пащенко</a:t>
            </a:r>
            <a:endParaRPr lang="uk-UA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2" r="26027" b="6932"/>
          <a:stretch/>
        </p:blipFill>
        <p:spPr>
          <a:xfrm>
            <a:off x="323528" y="116632"/>
            <a:ext cx="4032448" cy="6440721"/>
          </a:xfrm>
        </p:spPr>
      </p:pic>
    </p:spTree>
    <p:extLst>
      <p:ext uri="{BB962C8B-B14F-4D97-AF65-F5344CB8AC3E}">
        <p14:creationId xmlns:p14="http://schemas.microsoft.com/office/powerpoint/2010/main" val="212809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wipe/>
      </p:transition>
    </mc:Choice>
    <mc:Fallback>
      <p:transition spd="slow" advClick="0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44824"/>
            <a:ext cx="3960440" cy="2376264"/>
          </a:xfrm>
        </p:spPr>
        <p:txBody>
          <a:bodyPr/>
          <a:lstStyle/>
          <a:p>
            <a:r>
              <a:rPr lang="uk-UA" b="1" i="1" dirty="0" smtClean="0"/>
              <a:t>Віктор Приходько</a:t>
            </a:r>
            <a:endParaRPr lang="uk-UA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r="21173"/>
          <a:stretch/>
        </p:blipFill>
        <p:spPr>
          <a:xfrm>
            <a:off x="323528" y="260648"/>
            <a:ext cx="4271849" cy="6120680"/>
          </a:xfrm>
        </p:spPr>
      </p:pic>
    </p:spTree>
    <p:extLst>
      <p:ext uri="{BB962C8B-B14F-4D97-AF65-F5344CB8AC3E}">
        <p14:creationId xmlns:p14="http://schemas.microsoft.com/office/powerpoint/2010/main" val="186213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060848"/>
            <a:ext cx="3826768" cy="2002234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Павло Скоропадський</a:t>
            </a:r>
            <a:endParaRPr lang="uk-UA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2" r="23598" b="10462"/>
          <a:stretch/>
        </p:blipFill>
        <p:spPr>
          <a:xfrm>
            <a:off x="683568" y="548680"/>
            <a:ext cx="3888432" cy="5893089"/>
          </a:xfrm>
        </p:spPr>
      </p:pic>
    </p:spTree>
    <p:extLst>
      <p:ext uri="{BB962C8B-B14F-4D97-AF65-F5344CB8AC3E}">
        <p14:creationId xmlns:p14="http://schemas.microsoft.com/office/powerpoint/2010/main" val="354303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:blinds dir="vert"/>
      </p:transition>
    </mc:Choice>
    <mc:Fallback>
      <p:transition spd="slow" advClick="0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176" y="2708920"/>
            <a:ext cx="4330824" cy="1282154"/>
          </a:xfrm>
        </p:spPr>
        <p:txBody>
          <a:bodyPr/>
          <a:lstStyle/>
          <a:p>
            <a:r>
              <a:rPr lang="uk-UA" b="1" i="1" dirty="0" smtClean="0"/>
              <a:t>Іван Огієнко</a:t>
            </a:r>
            <a:endParaRPr lang="uk-UA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r="19465"/>
          <a:stretch/>
        </p:blipFill>
        <p:spPr>
          <a:xfrm>
            <a:off x="107504" y="620688"/>
            <a:ext cx="4585955" cy="5256584"/>
          </a:xfrm>
        </p:spPr>
      </p:pic>
    </p:spTree>
    <p:extLst>
      <p:ext uri="{BB962C8B-B14F-4D97-AF65-F5344CB8AC3E}">
        <p14:creationId xmlns:p14="http://schemas.microsoft.com/office/powerpoint/2010/main" val="390641163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Відкриття університету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r="2491" b="15542"/>
          <a:stretch/>
        </p:blipFill>
        <p:spPr>
          <a:xfrm>
            <a:off x="179512" y="1268760"/>
            <a:ext cx="5050224" cy="3600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7598" r="3431" b="6016"/>
          <a:stretch/>
        </p:blipFill>
        <p:spPr>
          <a:xfrm>
            <a:off x="4020222" y="2924944"/>
            <a:ext cx="5123778" cy="3672408"/>
          </a:xfrm>
        </p:spPr>
      </p:pic>
    </p:spTree>
    <p:extLst>
      <p:ext uri="{BB962C8B-B14F-4D97-AF65-F5344CB8AC3E}">
        <p14:creationId xmlns:p14="http://schemas.microsoft.com/office/powerpoint/2010/main" val="77199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20472" cy="6741368"/>
          </a:xfrm>
        </p:spPr>
        <p:txBody>
          <a:bodyPr>
            <a:normAutofit fontScale="90000"/>
          </a:bodyPr>
          <a:lstStyle/>
          <a:p>
            <a:r>
              <a:rPr lang="uk-UA" sz="3100" b="1" i="1" dirty="0"/>
              <a:t>Аналіз  його  діяльності  дає  підстави  на  </a:t>
            </a:r>
            <a:r>
              <a:rPr lang="uk-UA" sz="3100" b="1" i="1" dirty="0" err="1"/>
              <a:t>слідуюче</a:t>
            </a:r>
            <a:r>
              <a:rPr lang="uk-UA" sz="3100" b="1" i="1" dirty="0"/>
              <a:t>:   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/>
              <a:t>   </a:t>
            </a:r>
            <a:r>
              <a:rPr lang="uk-UA" sz="3100" i="1" dirty="0"/>
              <a:t>- облюбувавши  лікарський  фах,  не з  покликання  до  медицини,  а з  покликання  до  свого  народу,  щоб  бути  близько  </a:t>
            </a:r>
            <a:r>
              <a:rPr lang="uk-UA" sz="3100" i="1" dirty="0" smtClean="0"/>
              <a:t>біля народу  </a:t>
            </a:r>
            <a:r>
              <a:rPr lang="uk-UA" sz="3100" i="1" dirty="0"/>
              <a:t>і  допомагати  йому, а  фах  лікаря  як   найбільше  цьому  сприяв;</a:t>
            </a:r>
            <a:br>
              <a:rPr lang="uk-UA" sz="3100" i="1" dirty="0"/>
            </a:br>
            <a:r>
              <a:rPr lang="uk-UA" sz="3100" i="1" dirty="0"/>
              <a:t>  - К.</a:t>
            </a:r>
            <a:r>
              <a:rPr lang="uk-UA" sz="3100" i="1" dirty="0" err="1"/>
              <a:t>Солуха</a:t>
            </a:r>
            <a:r>
              <a:rPr lang="uk-UA" sz="3100" i="1" dirty="0"/>
              <a:t>  взяв  активну  участь  у  революційних  перетвореннях,  які  відбулися  в  культурно-освітній  сфері  життя  подолян  нашого  краю 1917-1920 років;</a:t>
            </a:r>
            <a:br>
              <a:rPr lang="uk-UA" sz="3100" i="1" dirty="0"/>
            </a:br>
            <a:r>
              <a:rPr lang="uk-UA" sz="3100" i="1" dirty="0"/>
              <a:t>   -   відіграв  велику  роль  у  відродженні   діяльності ,,</a:t>
            </a:r>
            <a:r>
              <a:rPr lang="uk-UA" sz="3100" i="1" dirty="0" err="1"/>
              <a:t>Просвіти’’</a:t>
            </a:r>
            <a:r>
              <a:rPr lang="uk-UA" sz="3100" i="1" dirty="0"/>
              <a:t>;</a:t>
            </a:r>
            <a:br>
              <a:rPr lang="uk-UA" sz="3100" i="1" dirty="0"/>
            </a:br>
            <a:r>
              <a:rPr lang="uk-UA" sz="3100" i="1" dirty="0"/>
              <a:t>   -  немає  підстав  ігнорувати  його  значимість  у  відкритті  Кам’янець-Подільського  університету;</a:t>
            </a:r>
            <a:br>
              <a:rPr lang="uk-UA" sz="3100" i="1" dirty="0"/>
            </a:br>
            <a:r>
              <a:rPr lang="uk-UA" sz="3100" i="1" dirty="0"/>
              <a:t>    -  зразком  його  жертовного  служіння  українському  народу  слугує  його  діяльність  як  лікаря,  котрий  рятуючи  інших  пожертвував  своїм  життям. </a:t>
            </a:r>
            <a:r>
              <a:rPr lang="uk-UA" i="1" dirty="0"/>
              <a:t/>
            </a:r>
            <a:br>
              <a:rPr lang="uk-UA" i="1" dirty="0"/>
            </a:b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2651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Побережний Олександр Степанович , вчитель історії Слобідсько-Рихтівської ЗОШ І-ІІІ ступенів Кам’янець-Подільського району Атаманчук Олександра Олександрівна , учениця 10 класу  Слобідсько-Рихтівської ЗОШ І-ІІІ ступенів Кам’янець-Подільського району </vt:lpstr>
      <vt:lpstr>Метою  дослідження  є :  розкрити   основні  віхи  життя  К.Солухи, його участь в революційній,  просвітницько-культурній, освітньо-медичній  діяльності  та  гуманітарній  сфері.    Для  досягнення  поставленої  мети  потрібно  вирішити  наступні завдання:    - дослідити  життя  і  діяльність  К.Солухи  до революції  1917  року;   -його  участь у відновленні  та  діяльності Кам’янець-Подільської    ,,Просвіти’’; - розкрити  основні  риси  особистості К.Солухи  на  час  революції   1917року; - з’ясувати  його  роль у  створенні  першого  українського  університету в м. Кам’янець-Подільському  в  роки  Української    революції; - визначити  його  діяльність  як  викладача  та лікаря університету; </vt:lpstr>
      <vt:lpstr>Кость Солуха</vt:lpstr>
      <vt:lpstr>Олімпіада Пащенко</vt:lpstr>
      <vt:lpstr>Віктор Приходько</vt:lpstr>
      <vt:lpstr>Павло Скоропадський</vt:lpstr>
      <vt:lpstr>Іван Огієнко</vt:lpstr>
      <vt:lpstr>Відкриття університету</vt:lpstr>
      <vt:lpstr>Аналіз  його  діяльності  дає  підстави  на  слідуюче:       - облюбувавши  лікарський  фах,  не з  покликання  до  медицини,  а з  покликання  до  свого  народу,  щоб  бути  близько  біля народу  і  допомагати  йому, а  фах  лікаря  як   найбільше  цьому  сприяв;   - К.Солуха  взяв  активну  участь  у  революційних  перетвореннях,  які  відбулися  в  культурно-освітній  сфері  життя  подолян  нашого  краю 1917-1920 років;    -   відіграв  велику  роль  у  відродженні   діяльності ,,Просвіти’’;    -  немає  підстав  ігнорувати  його  значимість  у  відкритті  Кам’янець-Подільського  університету;     -  зразком  його  жертовного  служіння  українському  народу  слугує  його  діяльність  як  лікаря,  котрий  рятуючи  інших  пожертвував  своїм  життям.  </vt:lpstr>
      <vt:lpstr>Великий  український  патріот доклав  значних  зусиль, щоб  національне  відродження,  яке  стало  відповіддю  на  сотні  років  приниження  і  духовного  рабства  в  умовах  імперської  доби, увінчалося, зокрема, заснуванням  у  Кам’янці-Подільському державного  українського університету - однієї  із найбільш  важливих  подій  культурно-освітнього життя  молодої  нації. Отримана  велика  перемога   стала  одночасно  і  його особистою  та  просвітянською  звитягою,  чим  він  заслужено  пишався. Ця діяльність  є  прикладом  для  сучасних  поколінь українців, які  витворили  свою  незалежну  державу. </vt:lpstr>
      <vt:lpstr>До кінця 1918-го і у наступні роки він трудився у виші  викладачем  та надаючи посильну медичну допомогу працівникам і студентам. Новизна  роботи  полягає у  спробі  реконструювати  цілісну  картину діяльності  К.Солухи  в  культурно-просвітницькій сфері, а  також як  викладача    університету  та  лікаря.  Дуже  важливо, щоб  подвиг  освітянина Костянтина  Григоровича  Солухи  ніколи  не  був  забутий,  служив  справі  виховання  нових  поколінь  патріотів. 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Атаманчук Олександра Олександрівна , учениця 11 класу  Побережний Олександр Степанович , вчитель історії</dc:title>
  <dc:creator>Учитель</dc:creator>
  <cp:lastModifiedBy>admin</cp:lastModifiedBy>
  <cp:revision>8</cp:revision>
  <dcterms:created xsi:type="dcterms:W3CDTF">2018-04-12T07:57:30Z</dcterms:created>
  <dcterms:modified xsi:type="dcterms:W3CDTF">2018-04-12T11:39:53Z</dcterms:modified>
</cp:coreProperties>
</file>