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7" y="3501008"/>
            <a:ext cx="4273383" cy="322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319" y="332656"/>
            <a:ext cx="8208912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Всеукраїнський інтерактивний конкурс </a:t>
            </a:r>
          </a:p>
          <a:p>
            <a:pPr algn="ctr"/>
            <a:r>
              <a:rPr lang="uk-UA" sz="3000" b="1" dirty="0" smtClean="0"/>
              <a:t>«МАН-Юніор Дослідник»</a:t>
            </a:r>
          </a:p>
          <a:p>
            <a:pPr algn="ctr"/>
            <a:r>
              <a:rPr lang="uk-UA" sz="3000" b="1" dirty="0" smtClean="0"/>
              <a:t>Проектна робота на тему:</a:t>
            </a:r>
          </a:p>
          <a:p>
            <a:pPr algn="ctr"/>
            <a:r>
              <a:rPr lang="uk-UA" sz="3000" b="1" dirty="0" smtClean="0"/>
              <a:t>«</a:t>
            </a:r>
            <a:r>
              <a:rPr lang="uk-UA" sz="3000" b="1" dirty="0" err="1" smtClean="0"/>
              <a:t>Біоіндикація</a:t>
            </a:r>
            <a:r>
              <a:rPr lang="uk-UA" sz="3000" b="1" dirty="0" smtClean="0"/>
              <a:t> екологічного стану водоймищ та річок . Дослідження на місцевому матеріалі та практичні рекомендації»</a:t>
            </a: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4005064"/>
            <a:ext cx="2945967" cy="2400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500" b="1" dirty="0" smtClean="0"/>
              <a:t>Виконавець:</a:t>
            </a:r>
          </a:p>
          <a:p>
            <a:r>
              <a:rPr lang="uk-UA" sz="2500" b="1" dirty="0" smtClean="0"/>
              <a:t>Учень 7-А класу</a:t>
            </a:r>
          </a:p>
          <a:p>
            <a:r>
              <a:rPr lang="uk-UA" sz="2500" b="1" dirty="0" err="1" smtClean="0"/>
              <a:t>Ісаченко</a:t>
            </a:r>
            <a:r>
              <a:rPr lang="uk-UA" sz="2500" b="1" dirty="0" smtClean="0"/>
              <a:t> О.О.</a:t>
            </a:r>
          </a:p>
          <a:p>
            <a:r>
              <a:rPr lang="uk-UA" sz="2500" b="1" dirty="0" smtClean="0"/>
              <a:t>Керівник:</a:t>
            </a:r>
          </a:p>
          <a:p>
            <a:r>
              <a:rPr lang="uk-UA" sz="2500" b="1" dirty="0" smtClean="0"/>
              <a:t>Вчитель географії</a:t>
            </a:r>
          </a:p>
          <a:p>
            <a:r>
              <a:rPr lang="uk-UA" sz="2500" b="1" dirty="0" smtClean="0"/>
              <a:t>Польова І.С.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1975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653136"/>
            <a:ext cx="7745505" cy="147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В ході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встановлено</a:t>
            </a:r>
            <a:r>
              <a:rPr lang="ru-RU" b="1" dirty="0"/>
              <a:t>, рівень </a:t>
            </a:r>
            <a:r>
              <a:rPr lang="ru-RU" b="1" dirty="0" err="1"/>
              <a:t>забруднення</a:t>
            </a:r>
            <a:r>
              <a:rPr lang="ru-RU" b="1" dirty="0"/>
              <a:t> води в </a:t>
            </a:r>
            <a:r>
              <a:rPr lang="ru-RU" b="1" dirty="0" smtClean="0"/>
              <a:t> </a:t>
            </a:r>
            <a:r>
              <a:rPr lang="ru-RU" b="1" dirty="0" err="1" smtClean="0"/>
              <a:t>річці</a:t>
            </a:r>
            <a:r>
              <a:rPr lang="ru-RU" b="1" dirty="0" smtClean="0"/>
              <a:t> </a:t>
            </a:r>
            <a:r>
              <a:rPr lang="ru-RU" b="1" dirty="0" err="1"/>
              <a:t>Дніпро</a:t>
            </a:r>
            <a:r>
              <a:rPr lang="ru-RU" b="1" dirty="0"/>
              <a:t> є </a:t>
            </a:r>
            <a:r>
              <a:rPr lang="ru-RU" b="1" dirty="0" err="1"/>
              <a:t>обернено</a:t>
            </a:r>
            <a:r>
              <a:rPr lang="ru-RU" b="1" dirty="0"/>
              <a:t> </a:t>
            </a:r>
            <a:r>
              <a:rPr lang="ru-RU" b="1" dirty="0" err="1"/>
              <a:t>пропорційним</a:t>
            </a:r>
            <a:r>
              <a:rPr lang="ru-RU" b="1" dirty="0"/>
              <a:t> </a:t>
            </a:r>
            <a:r>
              <a:rPr lang="ru-RU" b="1" dirty="0" err="1"/>
              <a:t>чисельності</a:t>
            </a:r>
            <a:r>
              <a:rPr lang="ru-RU" b="1" dirty="0"/>
              <a:t> </a:t>
            </a:r>
            <a:r>
              <a:rPr lang="ru-RU" b="1" dirty="0" err="1" smtClean="0"/>
              <a:t>молюсків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smtClean="0"/>
              <a:t>водах </a:t>
            </a:r>
            <a:r>
              <a:rPr lang="ru-RU" b="1" dirty="0" err="1" smtClean="0"/>
              <a:t>річки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Ирок Полева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11"/>
            <a:ext cx="8064896" cy="40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1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8049217" cy="514543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Встановлено</a:t>
            </a:r>
            <a:r>
              <a:rPr lang="ru-RU" dirty="0"/>
              <a:t>, що у </a:t>
            </a:r>
            <a:r>
              <a:rPr lang="ru-RU" dirty="0" smtClean="0"/>
              <a:t> </a:t>
            </a:r>
            <a:r>
              <a:rPr lang="ru-RU" dirty="0"/>
              <a:t>р. </a:t>
            </a:r>
            <a:r>
              <a:rPr lang="ru-RU" dirty="0" err="1" smtClean="0"/>
              <a:t>Дніпро</a:t>
            </a:r>
            <a:r>
              <a:rPr lang="ru-RU" dirty="0" smtClean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перлівницевихЩільність</a:t>
            </a:r>
            <a:r>
              <a:rPr lang="ru-RU" dirty="0" smtClean="0"/>
              <a:t> </a:t>
            </a:r>
            <a:r>
              <a:rPr lang="ru-RU" dirty="0" err="1"/>
              <a:t>поселень</a:t>
            </a:r>
            <a:r>
              <a:rPr lang="ru-RU" dirty="0"/>
              <a:t> </a:t>
            </a:r>
            <a:r>
              <a:rPr lang="ru-RU" dirty="0" err="1"/>
              <a:t>перлівницевих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12 </a:t>
            </a:r>
            <a:r>
              <a:rPr lang="ru-RU" dirty="0" err="1"/>
              <a:t>екз</a:t>
            </a:r>
            <a:r>
              <a:rPr lang="ru-RU" dirty="0"/>
              <a:t>./м2 . і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</a:t>
            </a:r>
            <a:r>
              <a:rPr lang="ru-RU" dirty="0" err="1"/>
              <a:t>перлівницевих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Тому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перлівницевих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без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водного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Дніпро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у водному </a:t>
            </a:r>
            <a:r>
              <a:rPr lang="ru-RU" dirty="0" err="1"/>
              <a:t>об’єкті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 про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 smtClean="0"/>
              <a:t>допустимий</a:t>
            </a:r>
            <a:r>
              <a:rPr lang="ru-RU" dirty="0" smtClean="0"/>
              <a:t> </a:t>
            </a:r>
            <a:r>
              <a:rPr lang="ru-RU" dirty="0" err="1"/>
              <a:t>екологічний</a:t>
            </a:r>
            <a:r>
              <a:rPr lang="ru-RU" dirty="0"/>
              <a:t> стан </a:t>
            </a:r>
            <a:r>
              <a:rPr lang="ru-RU" dirty="0" err="1" smtClean="0"/>
              <a:t>річкт</a:t>
            </a:r>
            <a:r>
              <a:rPr lang="ru-RU" dirty="0" smtClean="0"/>
              <a:t>. В </a:t>
            </a:r>
            <a:r>
              <a:rPr lang="ru-RU" dirty="0"/>
              <a:t>ході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що рівень </a:t>
            </a:r>
            <a:r>
              <a:rPr lang="ru-RU" dirty="0" err="1"/>
              <a:t>забруднення</a:t>
            </a:r>
            <a:r>
              <a:rPr lang="ru-RU" dirty="0"/>
              <a:t> води в </a:t>
            </a:r>
            <a:r>
              <a:rPr lang="ru-RU" dirty="0" err="1" smtClean="0"/>
              <a:t>річці</a:t>
            </a:r>
            <a:r>
              <a:rPr lang="ru-RU" dirty="0" smtClean="0"/>
              <a:t> </a:t>
            </a:r>
            <a:r>
              <a:rPr lang="ru-RU" dirty="0" err="1"/>
              <a:t>Дніпро</a:t>
            </a:r>
            <a:r>
              <a:rPr lang="ru-RU" dirty="0"/>
              <a:t> є </a:t>
            </a:r>
            <a:r>
              <a:rPr lang="ru-RU" dirty="0" err="1"/>
              <a:t>обернено</a:t>
            </a:r>
            <a:r>
              <a:rPr lang="ru-RU" dirty="0"/>
              <a:t> </a:t>
            </a:r>
            <a:r>
              <a:rPr lang="ru-RU" dirty="0" err="1"/>
              <a:t>пропорційним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uk-UA" dirty="0" smtClean="0"/>
              <a:t>молюсків</a:t>
            </a:r>
            <a:r>
              <a:rPr lang="en-US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річці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річці</a:t>
            </a:r>
            <a:r>
              <a:rPr lang="ru-RU" dirty="0" smtClean="0"/>
              <a:t> </a:t>
            </a:r>
            <a:r>
              <a:rPr lang="ru-RU" dirty="0" err="1" smtClean="0"/>
              <a:t>Дніпро</a:t>
            </a:r>
            <a:r>
              <a:rPr lang="ru-RU" dirty="0" smtClean="0"/>
              <a:t> </a:t>
            </a:r>
            <a:r>
              <a:rPr lang="ru-RU" dirty="0" err="1"/>
              <a:t>біогенних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нафтопродуктів</a:t>
            </a:r>
            <a:r>
              <a:rPr lang="ru-RU" dirty="0"/>
              <a:t>, </a:t>
            </a:r>
            <a:r>
              <a:rPr lang="ru-RU" dirty="0" err="1"/>
              <a:t>пестицидів</a:t>
            </a:r>
            <a:r>
              <a:rPr lang="ru-RU" dirty="0"/>
              <a:t>,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радіонуклідів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</a:t>
            </a:r>
          </a:p>
          <a:p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засмічення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;</a:t>
            </a:r>
          </a:p>
          <a:p>
            <a:r>
              <a:rPr lang="ru-RU" dirty="0" err="1"/>
              <a:t>удосконалення</a:t>
            </a:r>
            <a:r>
              <a:rPr lang="ru-RU" dirty="0"/>
              <a:t> нормативно-</a:t>
            </a:r>
            <a:r>
              <a:rPr lang="ru-RU" dirty="0" err="1"/>
              <a:t>правової</a:t>
            </a:r>
            <a:r>
              <a:rPr lang="ru-RU" dirty="0"/>
              <a:t> та </a:t>
            </a:r>
            <a:r>
              <a:rPr lang="ru-RU" dirty="0" err="1"/>
              <a:t>еколого</a:t>
            </a:r>
            <a:r>
              <a:rPr lang="ru-RU" dirty="0"/>
              <a:t> -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з метою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стану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;</a:t>
            </a:r>
          </a:p>
          <a:p>
            <a:r>
              <a:rPr lang="ru-RU" dirty="0" err="1"/>
              <a:t>удосконалення</a:t>
            </a:r>
            <a:r>
              <a:rPr lang="ru-RU" dirty="0"/>
              <a:t> системи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моніторингу</a:t>
            </a:r>
            <a:r>
              <a:rPr lang="ru-RU" dirty="0"/>
              <a:t> та контролю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і </a:t>
            </a:r>
            <a:r>
              <a:rPr lang="ru-RU" dirty="0" err="1"/>
              <a:t>підземних</a:t>
            </a:r>
            <a:r>
              <a:rPr lang="ru-RU" dirty="0"/>
              <a:t> вод,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системи </a:t>
            </a:r>
            <a:r>
              <a:rPr lang="ru-RU" dirty="0" err="1"/>
              <a:t>ідентифікації</a:t>
            </a:r>
            <a:r>
              <a:rPr lang="ru-RU" dirty="0"/>
              <a:t> та </a:t>
            </a:r>
            <a:r>
              <a:rPr lang="ru-RU" dirty="0" err="1"/>
              <a:t>інструментального</a:t>
            </a:r>
            <a:r>
              <a:rPr lang="ru-RU" dirty="0"/>
              <a:t> контролю за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стаціонарними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вод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Практичні рекомендації: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13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ок Полевая\Desktop\i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65241" cy="13637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i="1" dirty="0" smtClean="0"/>
              <a:t>Тема:</a:t>
            </a:r>
            <a:r>
              <a:rPr lang="uk-UA" sz="2400" dirty="0" smtClean="0"/>
              <a:t> </a:t>
            </a:r>
            <a:r>
              <a:rPr lang="uk-UA" sz="2400" dirty="0" err="1" smtClean="0"/>
              <a:t>Біоіндикація</a:t>
            </a:r>
            <a:r>
              <a:rPr lang="uk-UA" sz="2400" dirty="0" smtClean="0"/>
              <a:t> екологічного стану водоймищ та річок. Дослідження на місцевому матеріалі та практичні рекомендації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049216" cy="86409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Мета:</a:t>
            </a:r>
            <a:r>
              <a:rPr lang="uk-UA" dirty="0" smtClean="0"/>
              <a:t> визначення екологічного стану річки Дніпро (нижня течія) за допомогою </a:t>
            </a:r>
            <a:r>
              <a:rPr lang="uk-UA" dirty="0" err="1" smtClean="0"/>
              <a:t>біоіндикації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93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348880"/>
            <a:ext cx="8964488" cy="42813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err="1"/>
              <a:t>Сьогодні</a:t>
            </a:r>
            <a:r>
              <a:rPr lang="ru-RU" b="1" dirty="0"/>
              <a:t> </a:t>
            </a:r>
            <a:r>
              <a:rPr lang="ru-RU" b="1" dirty="0" err="1"/>
              <a:t>важко</a:t>
            </a:r>
            <a:r>
              <a:rPr lang="ru-RU" b="1" dirty="0"/>
              <a:t> </a:t>
            </a:r>
            <a:r>
              <a:rPr lang="ru-RU" b="1" dirty="0" err="1"/>
              <a:t>віднайти</a:t>
            </a:r>
            <a:r>
              <a:rPr lang="ru-RU" b="1" dirty="0"/>
              <a:t> </a:t>
            </a:r>
            <a:r>
              <a:rPr lang="ru-RU" b="1" dirty="0" err="1"/>
              <a:t>водойму</a:t>
            </a:r>
            <a:r>
              <a:rPr lang="ru-RU" b="1" dirty="0"/>
              <a:t>, яка б не </a:t>
            </a:r>
            <a:r>
              <a:rPr lang="ru-RU" b="1" dirty="0" err="1"/>
              <a:t>зазнавала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Погіршення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води </a:t>
            </a:r>
            <a:r>
              <a:rPr lang="ru-RU" b="1" dirty="0" err="1"/>
              <a:t>природних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є для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надзвичайно</a:t>
            </a:r>
            <a:r>
              <a:rPr lang="ru-RU" b="1" dirty="0"/>
              <a:t> </a:t>
            </a:r>
            <a:r>
              <a:rPr lang="ru-RU" b="1" dirty="0" err="1"/>
              <a:t>серйозною</a:t>
            </a:r>
            <a:r>
              <a:rPr lang="ru-RU" b="1" dirty="0"/>
              <a:t> проблемою. До </a:t>
            </a:r>
            <a:r>
              <a:rPr lang="ru-RU" b="1" dirty="0" err="1"/>
              <a:t>переважної</a:t>
            </a:r>
            <a:r>
              <a:rPr lang="ru-RU" b="1" dirty="0"/>
              <a:t> </a:t>
            </a:r>
            <a:r>
              <a:rPr lang="ru-RU" b="1" dirty="0" err="1"/>
              <a:t>більшості</a:t>
            </a:r>
            <a:r>
              <a:rPr lang="ru-RU" b="1" dirty="0"/>
              <a:t> </a:t>
            </a:r>
            <a:r>
              <a:rPr lang="ru-RU" b="1" dirty="0" err="1"/>
              <a:t>річок</a:t>
            </a:r>
            <a:r>
              <a:rPr lang="ru-RU" b="1" dirty="0"/>
              <a:t> і озер </a:t>
            </a:r>
            <a:r>
              <a:rPr lang="ru-RU" b="1" dirty="0" err="1"/>
              <a:t>потрапляють</a:t>
            </a:r>
            <a:r>
              <a:rPr lang="ru-RU" b="1" dirty="0"/>
              <a:t> недостатньо </a:t>
            </a:r>
            <a:r>
              <a:rPr lang="ru-RU" b="1" dirty="0" err="1"/>
              <a:t>очищені</a:t>
            </a:r>
            <a:r>
              <a:rPr lang="ru-RU" b="1" dirty="0"/>
              <a:t> стоки </a:t>
            </a:r>
            <a:r>
              <a:rPr lang="ru-RU" b="1" dirty="0" err="1"/>
              <a:t>промислових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, </a:t>
            </a:r>
            <a:r>
              <a:rPr lang="ru-RU" b="1" dirty="0" err="1"/>
              <a:t>побутові</a:t>
            </a:r>
            <a:r>
              <a:rPr lang="ru-RU" b="1" dirty="0"/>
              <a:t> стоки </a:t>
            </a:r>
            <a:r>
              <a:rPr lang="ru-RU" b="1" dirty="0" err="1"/>
              <a:t>міст</a:t>
            </a:r>
            <a:r>
              <a:rPr lang="ru-RU" b="1" dirty="0"/>
              <a:t> і </a:t>
            </a:r>
            <a:r>
              <a:rPr lang="ru-RU" b="1" dirty="0" err="1"/>
              <a:t>сіл</a:t>
            </a:r>
            <a:r>
              <a:rPr lang="ru-RU" b="1" dirty="0"/>
              <a:t>, стоки </a:t>
            </a:r>
            <a:r>
              <a:rPr lang="ru-RU" b="1" dirty="0" err="1"/>
              <a:t>тваринницьких</a:t>
            </a:r>
            <a:r>
              <a:rPr lang="ru-RU" b="1" dirty="0"/>
              <a:t> ферм тощо.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порушень</a:t>
            </a:r>
            <a:r>
              <a:rPr lang="ru-RU" b="1" dirty="0"/>
              <a:t> </a:t>
            </a:r>
            <a:r>
              <a:rPr lang="ru-RU" b="1" dirty="0" err="1"/>
              <a:t>різного</a:t>
            </a:r>
            <a:r>
              <a:rPr lang="ru-RU" b="1" dirty="0"/>
              <a:t> роду стану </a:t>
            </a:r>
            <a:r>
              <a:rPr lang="ru-RU" b="1" dirty="0" err="1"/>
              <a:t>живих</a:t>
            </a:r>
            <a:r>
              <a:rPr lang="ru-RU" b="1" dirty="0"/>
              <a:t> </a:t>
            </a:r>
            <a:r>
              <a:rPr lang="ru-RU" b="1" dirty="0" err="1"/>
              <a:t>орга</a:t>
            </a:r>
            <a:r>
              <a:rPr lang="uk-UA" b="1" dirty="0" err="1"/>
              <a:t>нізмів</a:t>
            </a:r>
            <a:r>
              <a:rPr lang="ru-RU" b="1" dirty="0"/>
              <a:t>, </a:t>
            </a:r>
            <a:r>
              <a:rPr lang="ru-RU" b="1" dirty="0" smtClean="0"/>
              <a:t>що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зниження</a:t>
            </a:r>
            <a:r>
              <a:rPr lang="ru-RU" b="1" dirty="0"/>
              <a:t> </a:t>
            </a:r>
            <a:r>
              <a:rPr lang="ru-RU" b="1" dirty="0" err="1"/>
              <a:t>їхньої</a:t>
            </a:r>
            <a:r>
              <a:rPr lang="ru-RU" b="1" dirty="0"/>
              <a:t> </a:t>
            </a:r>
            <a:r>
              <a:rPr lang="ru-RU" b="1" dirty="0" err="1"/>
              <a:t>життєздатності</a:t>
            </a:r>
            <a:r>
              <a:rPr lang="ru-RU" b="1" dirty="0"/>
              <a:t> і </a:t>
            </a:r>
            <a:r>
              <a:rPr lang="ru-RU" b="1" dirty="0" err="1"/>
              <a:t>елімінації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складу </a:t>
            </a:r>
            <a:r>
              <a:rPr lang="ru-RU" b="1" dirty="0" err="1"/>
              <a:t>популяції</a:t>
            </a:r>
            <a:r>
              <a:rPr lang="ru-RU" b="1" dirty="0" smtClean="0"/>
              <a:t>. </a:t>
            </a:r>
            <a:r>
              <a:rPr lang="ru-RU" b="1" dirty="0" err="1" smtClean="0"/>
              <a:t>Саме</a:t>
            </a:r>
            <a:r>
              <a:rPr lang="ru-RU" b="1" dirty="0" smtClean="0"/>
              <a:t> тому дана тема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є актуальною і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подальшого</a:t>
            </a:r>
            <a:r>
              <a:rPr lang="ru-RU" b="1" dirty="0" smtClean="0"/>
              <a:t>, більш </a:t>
            </a:r>
            <a:r>
              <a:rPr lang="ru-RU" b="1" dirty="0" err="1" smtClean="0"/>
              <a:t>грунтовного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5077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i="1" dirty="0" smtClean="0"/>
              <a:t>Актуальність      дослідження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795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ок Полевая\Desktop\кормовая-база-водоем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1187624" y="150881"/>
            <a:ext cx="6912768" cy="3324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10502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Б</a:t>
            </a:r>
            <a:r>
              <a:rPr lang="uk-UA" b="1" i="1" dirty="0"/>
              <a:t>і</a:t>
            </a:r>
            <a:r>
              <a:rPr lang="ru-RU" b="1" i="1" dirty="0"/>
              <a:t>о</a:t>
            </a:r>
            <a:r>
              <a:rPr lang="uk-UA" b="1" i="1" dirty="0"/>
              <a:t>і</a:t>
            </a:r>
            <a:r>
              <a:rPr lang="ru-RU" b="1" i="1" dirty="0" err="1"/>
              <a:t>ндикац</a:t>
            </a:r>
            <a:r>
              <a:rPr lang="uk-UA" b="1" i="1" dirty="0"/>
              <a:t>і</a:t>
            </a:r>
            <a:r>
              <a:rPr lang="ru-RU" b="1" i="1" dirty="0"/>
              <a:t>я </a:t>
            </a:r>
            <a:r>
              <a:rPr lang="ru-RU" b="1" dirty="0"/>
              <a:t>- </a:t>
            </a:r>
            <a:r>
              <a:rPr lang="ru-RU" b="1" dirty="0" err="1"/>
              <a:t>виявлення</a:t>
            </a:r>
            <a:r>
              <a:rPr lang="ru-RU" b="1" dirty="0"/>
              <a:t> і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екологічно</a:t>
            </a:r>
            <a:r>
              <a:rPr lang="ru-RU" b="1" dirty="0"/>
              <a:t> </a:t>
            </a:r>
            <a:r>
              <a:rPr lang="ru-RU" b="1" dirty="0" err="1"/>
              <a:t>значущих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і </a:t>
            </a:r>
            <a:r>
              <a:rPr lang="ru-RU" b="1" dirty="0" err="1"/>
              <a:t>антропогенних</a:t>
            </a:r>
            <a:r>
              <a:rPr lang="ru-RU" b="1" dirty="0"/>
              <a:t> </a:t>
            </a:r>
            <a:r>
              <a:rPr lang="ru-RU" b="1" dirty="0" err="1"/>
              <a:t>навантажень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реакцій</a:t>
            </a:r>
            <a:r>
              <a:rPr lang="ru-RU" b="1" dirty="0"/>
              <a:t> на них </a:t>
            </a:r>
            <a:r>
              <a:rPr lang="ru-RU" b="1" dirty="0" err="1"/>
              <a:t>живих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в </a:t>
            </a:r>
            <a:r>
              <a:rPr lang="ru-RU" b="1" dirty="0" err="1"/>
              <a:t>місці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. </a:t>
            </a:r>
            <a:r>
              <a:rPr lang="ru-RU" b="1" dirty="0" err="1"/>
              <a:t>Біологічні</a:t>
            </a:r>
            <a:r>
              <a:rPr lang="ru-RU" b="1" dirty="0"/>
              <a:t> </a:t>
            </a:r>
            <a:r>
              <a:rPr lang="ru-RU" b="1" dirty="0" err="1"/>
              <a:t>індикатори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, </a:t>
            </a:r>
            <a:r>
              <a:rPr lang="ru-RU" b="1" dirty="0" err="1"/>
              <a:t>властив</a:t>
            </a:r>
            <a:r>
              <a:rPr lang="uk-UA" b="1" dirty="0"/>
              <a:t>і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або </a:t>
            </a:r>
            <a:r>
              <a:rPr lang="ru-RU" b="1" dirty="0" err="1"/>
              <a:t>процесу</a:t>
            </a:r>
            <a:r>
              <a:rPr lang="ru-RU" b="1" dirty="0"/>
              <a:t>, на </a:t>
            </a:r>
            <a:r>
              <a:rPr lang="ru-RU" b="1" dirty="0" err="1"/>
              <a:t>підставі</a:t>
            </a:r>
            <a:r>
              <a:rPr lang="ru-RU" b="1" dirty="0"/>
              <a:t> яких </a:t>
            </a:r>
            <a:r>
              <a:rPr lang="ru-RU" b="1" dirty="0" err="1"/>
              <a:t>виробляється</a:t>
            </a:r>
            <a:r>
              <a:rPr lang="ru-RU" b="1" dirty="0"/>
              <a:t> </a:t>
            </a:r>
            <a:r>
              <a:rPr lang="ru-RU" b="1" dirty="0" err="1"/>
              <a:t>якісна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кількісна</a:t>
            </a:r>
            <a:r>
              <a:rPr lang="ru-RU" b="1" dirty="0"/>
              <a:t> </a:t>
            </a:r>
            <a:r>
              <a:rPr lang="ru-RU" b="1" dirty="0" smtClean="0"/>
              <a:t>оцінка </a:t>
            </a:r>
            <a:r>
              <a:rPr lang="ru-RU" b="1" dirty="0" err="1"/>
              <a:t>тенденцій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, </a:t>
            </a:r>
            <a:r>
              <a:rPr lang="ru-RU" b="1" dirty="0" err="1"/>
              <a:t>визначення</a:t>
            </a:r>
            <a:r>
              <a:rPr lang="ru-RU" b="1" dirty="0"/>
              <a:t> або </a:t>
            </a:r>
            <a:r>
              <a:rPr lang="ru-RU" b="1" dirty="0" err="1"/>
              <a:t>оціночна</a:t>
            </a:r>
            <a:r>
              <a:rPr lang="ru-RU" b="1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стану </a:t>
            </a:r>
            <a:r>
              <a:rPr lang="ru-RU" b="1" dirty="0" err="1"/>
              <a:t>екологічних</a:t>
            </a:r>
            <a:r>
              <a:rPr lang="ru-RU" b="1" dirty="0"/>
              <a:t> систем, </a:t>
            </a:r>
            <a:r>
              <a:rPr lang="ru-RU" b="1" dirty="0" err="1"/>
              <a:t>процесів</a:t>
            </a:r>
            <a:r>
              <a:rPr lang="ru-RU" b="1" dirty="0"/>
              <a:t> і </a:t>
            </a:r>
            <a:r>
              <a:rPr lang="ru-RU" b="1" dirty="0" err="1"/>
              <a:t>явищ</a:t>
            </a:r>
            <a:r>
              <a:rPr lang="ru-RU" b="1" dirty="0"/>
              <a:t>. В </a:t>
            </a:r>
            <a:r>
              <a:rPr lang="ru-RU" b="1" dirty="0" err="1"/>
              <a:t>даний</a:t>
            </a:r>
            <a:r>
              <a:rPr lang="ru-RU" b="1" dirty="0"/>
              <a:t> час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 </a:t>
            </a:r>
            <a:r>
              <a:rPr lang="ru-RU" b="1" dirty="0" err="1"/>
              <a:t>загальноприйнятим</a:t>
            </a:r>
            <a:r>
              <a:rPr lang="ru-RU" b="1" dirty="0"/>
              <a:t>, що </a:t>
            </a:r>
            <a:r>
              <a:rPr lang="ru-RU" b="1" dirty="0" err="1"/>
              <a:t>основним</a:t>
            </a:r>
            <a:r>
              <a:rPr lang="ru-RU" b="1" dirty="0"/>
              <a:t> </a:t>
            </a:r>
            <a:r>
              <a:rPr lang="ru-RU" b="1" dirty="0" err="1"/>
              <a:t>індикатором</a:t>
            </a:r>
            <a:r>
              <a:rPr lang="ru-RU" b="1" dirty="0"/>
              <a:t> </a:t>
            </a:r>
            <a:r>
              <a:rPr lang="ru-RU" b="1" dirty="0" err="1"/>
              <a:t>сталого</a:t>
            </a:r>
            <a:r>
              <a:rPr lang="ru-RU" b="1" dirty="0"/>
              <a:t> розвитку в </a:t>
            </a:r>
            <a:r>
              <a:rPr lang="ru-RU" b="1" dirty="0" err="1"/>
              <a:t>кінцевому</a:t>
            </a:r>
            <a:r>
              <a:rPr lang="ru-RU" b="1" dirty="0"/>
              <a:t> </a:t>
            </a:r>
            <a:r>
              <a:rPr lang="ru-RU" b="1" dirty="0" err="1"/>
              <a:t>підсумку</a:t>
            </a:r>
            <a:r>
              <a:rPr lang="ru-RU" b="1" dirty="0"/>
              <a:t> є </a:t>
            </a:r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3501008"/>
            <a:ext cx="3818841" cy="2697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організми</a:t>
            </a:r>
            <a:r>
              <a:rPr lang="ru-RU" b="1" dirty="0" smtClean="0"/>
              <a:t>, які </a:t>
            </a:r>
            <a:r>
              <a:rPr lang="ru-RU" b="1" dirty="0" err="1" smtClean="0"/>
              <a:t>можна</a:t>
            </a:r>
            <a:r>
              <a:rPr lang="ru-RU" b="1" dirty="0" smtClean="0"/>
              <a:t> легко </a:t>
            </a:r>
            <a:r>
              <a:rPr lang="ru-RU" b="1" dirty="0" err="1" smtClean="0"/>
              <a:t>зібрати</a:t>
            </a:r>
            <a:r>
              <a:rPr lang="ru-RU" b="1" dirty="0" smtClean="0"/>
              <a:t> у </a:t>
            </a:r>
            <a:r>
              <a:rPr lang="ru-RU" b="1" dirty="0" err="1" smtClean="0"/>
              <a:t>водоймі</a:t>
            </a:r>
            <a:r>
              <a:rPr lang="ru-RU" b="1" dirty="0" smtClean="0"/>
              <a:t> й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до </a:t>
            </a:r>
            <a:r>
              <a:rPr lang="ru-RU" b="1" dirty="0" err="1" smtClean="0"/>
              <a:t>певного</a:t>
            </a:r>
            <a:r>
              <a:rPr lang="ru-RU" b="1" dirty="0" smtClean="0"/>
              <a:t> </a:t>
            </a:r>
            <a:r>
              <a:rPr lang="ru-RU" b="1" dirty="0" err="1" smtClean="0"/>
              <a:t>таксономічного</a:t>
            </a:r>
            <a:r>
              <a:rPr lang="ru-RU" b="1" dirty="0" smtClean="0"/>
              <a:t> рівня без </a:t>
            </a:r>
            <a:r>
              <a:rPr lang="ru-RU" b="1" dirty="0" err="1" smtClean="0"/>
              <a:t>збільшувальних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приладів</a:t>
            </a:r>
            <a:r>
              <a:rPr lang="ru-RU" b="1" dirty="0" smtClean="0"/>
              <a:t> та </a:t>
            </a:r>
            <a:r>
              <a:rPr lang="ru-RU" b="1" dirty="0" err="1" smtClean="0"/>
              <a:t>спеціальної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Ирок Полевая\Desktop\post-12150-1187210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98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88640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Найточніші результати </a:t>
            </a:r>
            <a:r>
              <a:rPr lang="uk-UA" b="1" dirty="0" err="1"/>
              <a:t>біоіццикації</a:t>
            </a:r>
            <a:r>
              <a:rPr lang="uk-UA" b="1" dirty="0"/>
              <a:t> водойм дає вивчення організмів, які у разі змін комплексу умов середовища не здатні швидко і назовсім покинути біотоп. </a:t>
            </a:r>
            <a:r>
              <a:rPr lang="ru-RU" b="1" dirty="0"/>
              <a:t>До таких належать, </a:t>
            </a:r>
            <a:r>
              <a:rPr lang="ru-RU" b="1" dirty="0" err="1"/>
              <a:t>насамперед</a:t>
            </a:r>
            <a:r>
              <a:rPr lang="ru-RU" b="1" dirty="0"/>
              <a:t>, </a:t>
            </a:r>
            <a:r>
              <a:rPr lang="ru-RU" b="1" dirty="0" err="1"/>
              <a:t>вкорінені</a:t>
            </a:r>
            <a:r>
              <a:rPr lang="ru-RU" b="1" dirty="0"/>
              <a:t> </a:t>
            </a:r>
            <a:r>
              <a:rPr lang="ru-RU" b="1" dirty="0" err="1"/>
              <a:t>водні</a:t>
            </a:r>
            <a:r>
              <a:rPr lang="ru-RU" b="1" dirty="0"/>
              <a:t> </a:t>
            </a:r>
            <a:r>
              <a:rPr lang="ru-RU" b="1" dirty="0" err="1"/>
              <a:t>рослини</a:t>
            </a:r>
            <a:r>
              <a:rPr lang="ru-RU" b="1" dirty="0"/>
              <a:t> — </a:t>
            </a:r>
            <a:r>
              <a:rPr lang="ru-RU" b="1" dirty="0" err="1"/>
              <a:t>макрофіти</a:t>
            </a:r>
            <a:r>
              <a:rPr lang="ru-RU" b="1" dirty="0"/>
              <a:t>, а також </a:t>
            </a:r>
            <a:r>
              <a:rPr lang="ru-RU" b="1" dirty="0" err="1"/>
              <a:t>тварини-мешканці</a:t>
            </a:r>
            <a:r>
              <a:rPr lang="ru-RU" b="1" dirty="0"/>
              <a:t> дна </a:t>
            </a:r>
            <a:r>
              <a:rPr lang="ru-RU" b="1" dirty="0" err="1"/>
              <a:t>водойми</a:t>
            </a:r>
            <a:r>
              <a:rPr lang="ru-RU" b="1" dirty="0"/>
              <a:t> — </a:t>
            </a:r>
            <a:r>
              <a:rPr lang="ru-RU" b="1" dirty="0" err="1" smtClean="0"/>
              <a:t>макрозообентос</a:t>
            </a:r>
            <a:r>
              <a:rPr lang="ru-RU" b="1" dirty="0"/>
              <a:t>.</a:t>
            </a:r>
          </a:p>
        </p:txBody>
      </p:sp>
      <p:pic>
        <p:nvPicPr>
          <p:cNvPr id="3077" name="Picture 5" descr="ÐÐ°ÑÑÐ¸Ð½ÐºÐ¸ Ð¿Ð¾ Ð·Ð°Ð¿ÑÐ¾ÑÑ Ð¼ÑÐ´ÑÑ Ð² ÑÑÑÑ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9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718"/>
          </a:xfrm>
        </p:spPr>
        <p:txBody>
          <a:bodyPr/>
          <a:lstStyle/>
          <a:p>
            <a:pPr algn="l"/>
            <a:r>
              <a:rPr lang="uk-UA" sz="3900" dirty="0" smtClean="0"/>
              <a:t>Територія </a:t>
            </a:r>
            <a:r>
              <a:rPr lang="uk-UA" sz="3900" dirty="0" err="1" smtClean="0"/>
              <a:t>досліджень:нижня</a:t>
            </a:r>
            <a:r>
              <a:rPr lang="uk-UA" sz="3900" dirty="0" smtClean="0"/>
              <a:t> течія Дніпра</a:t>
            </a:r>
            <a:endParaRPr lang="ru-RU" sz="3900" dirty="0"/>
          </a:p>
        </p:txBody>
      </p:sp>
      <p:pic>
        <p:nvPicPr>
          <p:cNvPr id="1026" name="Picture 2" descr="C:\Users\Ирок Полевая\Desktop\pryroda-5-korshevniuk-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5902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ок Полевая\Desktop\pryroda-5-korshevniuk-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41" y="949718"/>
            <a:ext cx="4124881" cy="24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2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429000"/>
            <a:ext cx="8049217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err="1" smtClean="0"/>
              <a:t>Безпосередня</a:t>
            </a:r>
            <a:r>
              <a:rPr lang="ru-RU" b="1" dirty="0" smtClean="0"/>
              <a:t>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b="1" dirty="0" err="1"/>
              <a:t>молюсків</a:t>
            </a:r>
            <a:r>
              <a:rPr lang="ru-RU" b="1" dirty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/>
              <a:t>стану вод та умов </a:t>
            </a:r>
            <a:r>
              <a:rPr lang="ru-RU" b="1" dirty="0" err="1"/>
              <a:t>оточуючого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, що </a:t>
            </a:r>
            <a:r>
              <a:rPr lang="ru-RU" b="1" dirty="0" err="1"/>
              <a:t>пов’язано</a:t>
            </a:r>
            <a:r>
              <a:rPr lang="ru-RU" b="1" dirty="0"/>
              <a:t> з способом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живлення</a:t>
            </a:r>
            <a:r>
              <a:rPr lang="ru-RU" b="1" dirty="0"/>
              <a:t>, а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високим</a:t>
            </a:r>
            <a:r>
              <a:rPr lang="ru-RU" b="1" dirty="0"/>
              <a:t> </a:t>
            </a:r>
            <a:r>
              <a:rPr lang="ru-RU" b="1" dirty="0" err="1"/>
              <a:t>фільтраційним</a:t>
            </a:r>
            <a:r>
              <a:rPr lang="ru-RU" b="1" dirty="0"/>
              <a:t> </a:t>
            </a:r>
            <a:r>
              <a:rPr lang="ru-RU" b="1" dirty="0" err="1"/>
              <a:t>властивостям</a:t>
            </a:r>
            <a:r>
              <a:rPr lang="ru-RU" b="1" dirty="0"/>
              <a:t>,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перлівницевих</a:t>
            </a:r>
            <a:r>
              <a:rPr lang="ru-RU" b="1" dirty="0"/>
              <a:t> як </a:t>
            </a:r>
            <a:r>
              <a:rPr lang="ru-RU" b="1" dirty="0" err="1"/>
              <a:t>індикаторів</a:t>
            </a:r>
            <a:r>
              <a:rPr lang="ru-RU" b="1" dirty="0"/>
              <a:t> стану </a:t>
            </a:r>
            <a:r>
              <a:rPr lang="ru-RU" b="1" dirty="0" err="1"/>
              <a:t>водойм</a:t>
            </a:r>
            <a:r>
              <a:rPr lang="ru-RU" b="1" dirty="0"/>
              <a:t>.</a:t>
            </a:r>
          </a:p>
        </p:txBody>
      </p:sp>
      <p:pic>
        <p:nvPicPr>
          <p:cNvPr id="5122" name="Picture 2" descr="C:\Users\Ирок Полевая\Desktop\tradeboarduMhTLF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8448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ок Полевая\Desktop\59ecaeb6036c0----------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01" y="226190"/>
            <a:ext cx="3238097" cy="387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2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404664"/>
            <a:ext cx="336869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err="1" smtClean="0"/>
              <a:t>Встановлено</a:t>
            </a:r>
            <a:r>
              <a:rPr lang="ru-RU" b="1" dirty="0"/>
              <a:t>, що у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течії</a:t>
            </a:r>
            <a:r>
              <a:rPr lang="ru-RU" b="1" dirty="0" smtClean="0"/>
              <a:t> р</a:t>
            </a:r>
            <a:r>
              <a:rPr lang="ru-RU" b="1" dirty="0"/>
              <a:t>. </a:t>
            </a:r>
            <a:r>
              <a:rPr lang="ru-RU" b="1" dirty="0" err="1" smtClean="0"/>
              <a:t>Дніпро</a:t>
            </a:r>
            <a:r>
              <a:rPr lang="ru-RU" b="1" dirty="0" smtClean="0"/>
              <a:t> </a:t>
            </a:r>
            <a:r>
              <a:rPr lang="ru-RU" b="1" dirty="0" err="1"/>
              <a:t>зустрічається</a:t>
            </a:r>
            <a:r>
              <a:rPr lang="ru-RU" b="1" dirty="0"/>
              <a:t> 6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 smtClean="0"/>
              <a:t>перлівницевих</a:t>
            </a:r>
            <a:r>
              <a:rPr lang="ru-RU" b="1" dirty="0" smtClean="0"/>
              <a:t>. </a:t>
            </a:r>
            <a:r>
              <a:rPr lang="ru-RU" b="1" dirty="0" err="1" smtClean="0"/>
              <a:t>Щільність</a:t>
            </a:r>
            <a:r>
              <a:rPr lang="ru-RU" b="1" dirty="0" smtClean="0"/>
              <a:t> </a:t>
            </a:r>
            <a:r>
              <a:rPr lang="ru-RU" b="1" dirty="0" err="1"/>
              <a:t>поселень</a:t>
            </a:r>
            <a:r>
              <a:rPr lang="ru-RU" b="1" dirty="0"/>
              <a:t> </a:t>
            </a:r>
            <a:r>
              <a:rPr lang="ru-RU" b="1" dirty="0" err="1"/>
              <a:t>перлівницевих</a:t>
            </a:r>
            <a:r>
              <a:rPr lang="ru-RU" b="1" dirty="0"/>
              <a:t> </a:t>
            </a:r>
            <a:r>
              <a:rPr lang="ru-RU" b="1" dirty="0" err="1"/>
              <a:t>коливається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1до 12. </a:t>
            </a:r>
            <a:r>
              <a:rPr lang="ru-RU" b="1" dirty="0" err="1"/>
              <a:t>екз</a:t>
            </a:r>
            <a:r>
              <a:rPr lang="ru-RU" b="1" dirty="0"/>
              <a:t>./м2 . і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екологічного</a:t>
            </a:r>
            <a:r>
              <a:rPr lang="ru-RU" b="1" dirty="0"/>
              <a:t> стану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їхнього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.</a:t>
            </a:r>
          </a:p>
        </p:txBody>
      </p:sp>
      <p:pic>
        <p:nvPicPr>
          <p:cNvPr id="6147" name="Picture 3" descr="C:\Users\Ирок Полевая\Desktop\IMG-f43e33c0597b12b6267566f506894b07-V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/>
          <a:stretch/>
        </p:blipFill>
        <p:spPr bwMode="auto">
          <a:xfrm>
            <a:off x="539552" y="908720"/>
            <a:ext cx="4408148" cy="45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76672"/>
            <a:ext cx="4860033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поліпшення</a:t>
            </a:r>
            <a:r>
              <a:rPr lang="ru-RU" b="1" dirty="0"/>
              <a:t> </a:t>
            </a:r>
            <a:r>
              <a:rPr lang="ru-RU" b="1" dirty="0" err="1"/>
              <a:t>екологічного</a:t>
            </a:r>
            <a:r>
              <a:rPr lang="ru-RU" b="1" dirty="0"/>
              <a:t> стану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 </a:t>
            </a:r>
            <a:r>
              <a:rPr lang="ru-RU" b="1" dirty="0" err="1"/>
              <a:t>чисельність</a:t>
            </a:r>
            <a:r>
              <a:rPr lang="ru-RU" b="1" dirty="0"/>
              <a:t> </a:t>
            </a:r>
            <a:r>
              <a:rPr lang="ru-RU" b="1" dirty="0" err="1"/>
              <a:t>угруповань</a:t>
            </a:r>
            <a:r>
              <a:rPr lang="ru-RU" b="1" dirty="0"/>
              <a:t> </a:t>
            </a:r>
            <a:r>
              <a:rPr lang="ru-RU" b="1" dirty="0" err="1"/>
              <a:t>перлівницевих</a:t>
            </a:r>
            <a:r>
              <a:rPr lang="ru-RU" b="1" dirty="0"/>
              <a:t> </a:t>
            </a:r>
            <a:r>
              <a:rPr lang="ru-RU" b="1" dirty="0" err="1"/>
              <a:t>збільшується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щільність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зростає</a:t>
            </a:r>
            <a:r>
              <a:rPr lang="ru-RU" b="1" dirty="0"/>
              <a:t>. Тому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різноманіття</a:t>
            </a:r>
            <a:r>
              <a:rPr lang="ru-RU" b="1" dirty="0"/>
              <a:t> </a:t>
            </a:r>
            <a:r>
              <a:rPr lang="ru-RU" b="1" dirty="0" err="1"/>
              <a:t>перлівницевих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чисельності</a:t>
            </a:r>
            <a:r>
              <a:rPr lang="ru-RU" b="1" dirty="0"/>
              <a:t> </a:t>
            </a:r>
            <a:r>
              <a:rPr lang="ru-RU" b="1" dirty="0" err="1"/>
              <a:t>неможливе</a:t>
            </a:r>
            <a:r>
              <a:rPr lang="ru-RU" b="1" dirty="0"/>
              <a:t> без </a:t>
            </a:r>
            <a:r>
              <a:rPr lang="ru-RU" b="1" dirty="0" err="1"/>
              <a:t>покращення</a:t>
            </a:r>
            <a:r>
              <a:rPr lang="ru-RU" b="1" dirty="0"/>
              <a:t> </a:t>
            </a:r>
            <a:r>
              <a:rPr lang="ru-RU" b="1" dirty="0" err="1"/>
              <a:t>екологічного</a:t>
            </a:r>
            <a:r>
              <a:rPr lang="ru-RU" b="1" dirty="0"/>
              <a:t> стану водного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 smtClean="0"/>
              <a:t>річки</a:t>
            </a:r>
            <a:r>
              <a:rPr lang="ru-RU" b="1" dirty="0" smtClean="0"/>
              <a:t> </a:t>
            </a:r>
            <a:r>
              <a:rPr lang="ru-RU" b="1" dirty="0" err="1" smtClean="0"/>
              <a:t>Дніпро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України</a:t>
            </a:r>
            <a:r>
              <a:rPr lang="ru-RU" b="1" dirty="0"/>
              <a:t> в </a:t>
            </a:r>
            <a:r>
              <a:rPr lang="ru-RU" b="1" dirty="0" err="1"/>
              <a:t>цілому</a:t>
            </a:r>
            <a:r>
              <a:rPr lang="ru-RU" b="1" dirty="0"/>
              <a:t>. </a:t>
            </a:r>
          </a:p>
        </p:txBody>
      </p:sp>
      <p:pic>
        <p:nvPicPr>
          <p:cNvPr id="7170" name="Picture 2" descr="C:\Users\Ирок Полевая\Desktop\IMG_3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7622" r="27755" b="13744"/>
          <a:stretch/>
        </p:blipFill>
        <p:spPr bwMode="auto">
          <a:xfrm>
            <a:off x="4644008" y="658060"/>
            <a:ext cx="4324713" cy="45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00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270</TotalTime>
  <Words>640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Презентация PowerPoint</vt:lpstr>
      <vt:lpstr>Тема: Біоіндикація екологічного стану водоймищ та річок. Дослідження на місцевому матеріалі та практичні рекомендації</vt:lpstr>
      <vt:lpstr>Актуальність      дослідження</vt:lpstr>
      <vt:lpstr>Презентация PowerPoint</vt:lpstr>
      <vt:lpstr>Презентация PowerPoint</vt:lpstr>
      <vt:lpstr>Територія досліджень:нижня течія Дніпра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Висновки:</vt:lpstr>
      <vt:lpstr>Практичні рекомендації: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ИРОЧКА</dc:creator>
  <cp:lastModifiedBy>Ирок Полевая</cp:lastModifiedBy>
  <cp:revision>14</cp:revision>
  <dcterms:created xsi:type="dcterms:W3CDTF">2018-04-10T16:15:03Z</dcterms:created>
  <dcterms:modified xsi:type="dcterms:W3CDTF">2018-04-12T17:25:48Z</dcterms:modified>
</cp:coreProperties>
</file>