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4" r:id="rId5"/>
    <p:sldId id="265" r:id="rId6"/>
    <p:sldId id="263" r:id="rId7"/>
    <p:sldId id="275" r:id="rId8"/>
    <p:sldId id="278" r:id="rId9"/>
    <p:sldId id="257" r:id="rId10"/>
    <p:sldId id="269" r:id="rId11"/>
    <p:sldId id="262" r:id="rId12"/>
    <p:sldId id="259" r:id="rId13"/>
    <p:sldId id="260" r:id="rId14"/>
    <p:sldId id="267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AF3"/>
    <a:srgbClr val="66FF99"/>
    <a:srgbClr val="00FF99"/>
    <a:srgbClr val="99CC00"/>
    <a:srgbClr val="00FFFF"/>
    <a:srgbClr val="FAB8F5"/>
    <a:srgbClr val="D3A0F2"/>
    <a:srgbClr val="FFCCCC"/>
    <a:srgbClr val="FF9966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58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3074-9CE4-41E8-ADD7-0E4D2FFB3E5C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64E3-32D5-4A00-95C3-F05A453D16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s://tools.wmflabs.org/geohack/geohack.php?language=uk&amp;pagename=%D0%9A%D0%BD%D0%B8%D0%B6%D0%BA%D1%96%D0%B2%D1%86%D1%96&amp;params=49_23_17_N_27_2_0_E_scale:100000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.jpe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hyperlink" Target="http://www.digitaljournal.com/i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 rot="10800000" flipV="1">
            <a:off x="6705600" y="4937612"/>
            <a:ext cx="2286000" cy="15081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uk-UA" sz="2800" b="1" dirty="0" smtClean="0"/>
              <a:t>КАТРИЧ </a:t>
            </a:r>
            <a:r>
              <a:rPr lang="uk-UA" sz="2800" b="1" dirty="0" smtClean="0"/>
              <a:t>АННА </a:t>
            </a:r>
          </a:p>
          <a:p>
            <a:r>
              <a:rPr lang="uk-UA" b="1" dirty="0" smtClean="0"/>
              <a:t>8 клас,СЗОШ № 12</a:t>
            </a:r>
          </a:p>
          <a:p>
            <a:r>
              <a:rPr lang="uk-UA" b="1" dirty="0" smtClean="0"/>
              <a:t> м. Хмельницький </a:t>
            </a:r>
            <a:endParaRPr lang="ru-RU" b="1" dirty="0"/>
          </a:p>
        </p:txBody>
      </p:sp>
      <p:pic>
        <p:nvPicPr>
          <p:cNvPr id="7" name="Picture 3" descr="C:\Users\Администратор\Desktop\d9d4f495e875a2e075a1a4a6e1b9770fautor_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1"/>
            <a:ext cx="4724400" cy="3657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bliqueTopLeft"/>
            <a:lightRig rig="threePt" dir="t"/>
          </a:scene3d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705600" y="3500890"/>
            <a:ext cx="2057400" cy="276999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Волков </a:t>
            </a:r>
            <a:r>
              <a:rPr lang="uk-UA" sz="12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.Ю. Болото.</a:t>
            </a:r>
            <a:r>
              <a:rPr kumimoji="0" lang="uk-UA" sz="1200" b="1" i="0" u="none" strike="noStrike" cap="none" normalizeH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Осінь.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3886200"/>
            <a:ext cx="4953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«Болото - це особливий світ, який живе своїм особливим життям, має постійних мешканців і</a:t>
            </a: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тимчасових гостей, свої голоси, шуми і, головне, свою </a:t>
            </a:r>
            <a:r>
              <a:rPr lang="ru-RU" sz="1200" b="1" dirty="0" err="1" smtClean="0">
                <a:solidFill>
                  <a:schemeClr val="tx1"/>
                </a:solidFill>
              </a:rPr>
              <a:t>таємницю</a:t>
            </a:r>
            <a:r>
              <a:rPr lang="ru-RU" sz="1200" b="1" dirty="0" smtClean="0">
                <a:solidFill>
                  <a:schemeClr val="tx1"/>
                </a:solidFill>
              </a:rPr>
              <a:t>»</a:t>
            </a:r>
            <a:r>
              <a:rPr lang="uk-UA" sz="1200" b="1" dirty="0" smtClean="0">
                <a:solidFill>
                  <a:schemeClr val="tx1"/>
                </a:solidFill>
              </a:rPr>
              <a:t> . Гі Де Мопассан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56321" name="Picture 1" descr="C:\Users\Администратор\Desktop\Downloadsзагрузки\20170718_111832.jpg"/>
          <p:cNvPicPr>
            <a:picLocks noChangeAspect="1" noChangeArrowheads="1"/>
          </p:cNvPicPr>
          <p:nvPr/>
        </p:nvPicPr>
        <p:blipFill>
          <a:blip r:embed="rId4" cstate="print"/>
          <a:srcRect l="28571" t="10000" r="21429"/>
          <a:stretch>
            <a:fillRect/>
          </a:stretch>
        </p:blipFill>
        <p:spPr bwMode="auto">
          <a:xfrm>
            <a:off x="3962400" y="4648200"/>
            <a:ext cx="2609864" cy="2438400"/>
          </a:xfrm>
          <a:prstGeom prst="ellipse">
            <a:avLst/>
          </a:prstGeom>
          <a:ln>
            <a:solidFill>
              <a:srgbClr val="00FFFF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Picture 1" descr="C:\Users\Администратор\Desktop\cal1.jpg"/>
          <p:cNvPicPr>
            <a:picLocks noChangeAspect="1" noChangeArrowheads="1"/>
          </p:cNvPicPr>
          <p:nvPr/>
        </p:nvPicPr>
        <p:blipFill>
          <a:blip r:embed="rId5" cstate="print"/>
          <a:srcRect l="7692" t="5921" r="10256"/>
          <a:stretch>
            <a:fillRect/>
          </a:stretch>
        </p:blipFill>
        <p:spPr bwMode="auto">
          <a:xfrm>
            <a:off x="228600" y="228600"/>
            <a:ext cx="36576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381000" y="6808948"/>
            <a:ext cx="3505200" cy="276999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 …легким кроком іду по болоті…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05200" y="762000"/>
          <a:ext cx="5257800" cy="2746670"/>
        </p:xfrm>
        <a:graphic>
          <a:graphicData uri="http://schemas.openxmlformats.org/drawingml/2006/table">
            <a:tbl>
              <a:tblPr/>
              <a:tblGrid>
                <a:gridCol w="4189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7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 </a:t>
                      </a:r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джерела хімічного впливу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5F497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Наявність</a:t>
                      </a:r>
                      <a:endParaRPr lang="ru-RU" sz="1400" b="1" dirty="0">
                        <a:solidFill>
                          <a:srgbClr val="5F497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Стічні та зливові води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Поверхневий стік з полів сільськогосподарського призначення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Поверхневий стік з приватних господарств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Продукти життєдіяльності водних організмів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Поверхневий стік з ТПВ, смітників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Розташовані поряд автомагістралі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Розташування в межах санітарно-захисних зон будівель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+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29000" y="416674"/>
            <a:ext cx="53340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Існуючі загрози :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836D~1\AppData\Local\Temp\Rar$DIa0.676\20170510_0904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3048000" cy="1981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8675" name="AutoShape 3" descr="Картинки по запросу Сток добрив з полей фер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680" name="AutoShape 8" descr="Картинки по запросу Сток загрязнений свиноферма фер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581400" y="3654666"/>
            <a:ext cx="52578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Характеристика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 земель</a:t>
            </a:r>
            <a:endPara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81400" y="4038600"/>
          <a:ext cx="5257800" cy="2819400"/>
        </p:xfrm>
        <a:graphic>
          <a:graphicData uri="http://schemas.openxmlformats.org/drawingml/2006/table">
            <a:tbl>
              <a:tblPr/>
              <a:tblGrid>
                <a:gridCol w="3750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Назва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Наявність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Розорювання земель відносно межі угіддя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Недотримання розмірів водоохоронних смуг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Розміщення садово-городніх ділянок, будівель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Прокладання доріг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Порушення ґрунтового та рослинного покриву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Спалювання сухої трави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5057" name="Picture 1" descr="C:\Users\Администратор\Desktop\1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3124200" cy="2133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09800" y="4221345"/>
            <a:ext cx="1066800" cy="27699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Фото автора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6556347"/>
            <a:ext cx="1066800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Фото автора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" name="Picture 2" descr="http://meridian.kpnu.edu.ua/wp-content/uploads/sites/5/2014/10/pryrodnycha_osvita_03.jpg"/>
          <p:cNvPicPr>
            <a:picLocks noChangeAspect="1" noChangeArrowheads="1"/>
          </p:cNvPicPr>
          <p:nvPr/>
        </p:nvPicPr>
        <p:blipFill>
          <a:blip r:embed="rId5" cstate="print"/>
          <a:srcRect l="33687" t="18967" r="23137" b="18668"/>
          <a:stretch>
            <a:fillRect/>
          </a:stretch>
        </p:blipFill>
        <p:spPr bwMode="auto">
          <a:xfrm>
            <a:off x="304800" y="152400"/>
            <a:ext cx="2514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7" name="Прямоугольник 16"/>
          <p:cNvSpPr/>
          <p:nvPr/>
        </p:nvSpPr>
        <p:spPr>
          <a:xfrm>
            <a:off x="1447800" y="2057400"/>
            <a:ext cx="1295400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200" b="1" i="1" dirty="0" err="1" smtClean="0">
                <a:solidFill>
                  <a:schemeClr val="tx1"/>
                </a:solidFill>
              </a:rPr>
              <a:t>Любінська</a:t>
            </a:r>
            <a:r>
              <a:rPr lang="uk-UA" sz="1200" b="1" i="1" dirty="0" smtClean="0">
                <a:solidFill>
                  <a:schemeClr val="tx1"/>
                </a:solidFill>
              </a:rPr>
              <a:t> Л.Г.</a:t>
            </a:r>
            <a:r>
              <a:rPr lang="uk-UA" b="1" i="1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24400" y="0"/>
            <a:ext cx="3276601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1"/>
                </a:solidFill>
              </a:rPr>
              <a:t>Польові дослідження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3381291"/>
            <a:ext cx="6019800" cy="317009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Існуючі загрози 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осушення;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заготівля лікарської сировини;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збирання декоративних рослин;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витіснення аборигенних видів;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руйнування  трофічних ланцюгів;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зміна життєвості місцевої флори.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Рисунок 10" descr="C:\Users\Администратор\Desktop\img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2743200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77000" y="5793742"/>
            <a:ext cx="26670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Борщівни́к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Сосно́вського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Heracleum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sosnowskyi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Manden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506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8333" t="13333" b="22222"/>
          <a:stretch>
            <a:fillRect/>
          </a:stretch>
        </p:blipFill>
        <p:spPr bwMode="auto">
          <a:xfrm>
            <a:off x="228600" y="152400"/>
            <a:ext cx="35814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 descr="C:\Users\Администратор\Documents\Downloads\Downloadsзагрузки\20170801_191700.jpg"/>
          <p:cNvPicPr/>
          <p:nvPr/>
        </p:nvPicPr>
        <p:blipFill>
          <a:blip r:embed="rId5" cstate="print"/>
          <a:srcRect l="28381" t="16809" r="3792"/>
          <a:stretch>
            <a:fillRect/>
          </a:stretch>
        </p:blipFill>
        <p:spPr bwMode="auto">
          <a:xfrm>
            <a:off x="6477000" y="152400"/>
            <a:ext cx="2667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213AF3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OffAxis2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05200" y="228600"/>
            <a:ext cx="5334000" cy="3170099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ПАСПОРТ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213AF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Водно -</a:t>
            </a:r>
            <a:r>
              <a:rPr lang="uk-UA" sz="1600" b="1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болотне угіддя байраку р-н Книжківці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Форма: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лінійна</a:t>
            </a:r>
            <a:r>
              <a:rPr lang="uk-UA" sz="1600" b="1" i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Координати 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3"/>
              </a:rPr>
              <a:t>49°21′10″пн.ш. 27°12′07″сх.д.</a:t>
            </a:r>
            <a:r>
              <a:rPr lang="uk-UA" sz="1600" b="1" dirty="0" smtClean="0">
                <a:solidFill>
                  <a:srgbClr val="213AF3"/>
                </a:solidFill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Висота над рівнем моря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 274 м;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Призначення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:випас худоби, полив городів;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Склад біотопу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ставок S- 0,8 га;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Характер берегів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низькі, глиняні, розорані;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Дамба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lang="uk-UA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5м, Ш- 3,5м, отвір для спуску води;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Струмок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7,5 км, Ш - 2,00 м, Н- 50- 70см, V-1.00м/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cек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Копанки: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9м,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Ш - 6м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, Н-120 - 150см;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Осушені рівчаки, заболочені луки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213AF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8819" t="26838" r="8760" b="19666"/>
          <a:stretch>
            <a:fillRect/>
          </a:stretch>
        </p:blipFill>
        <p:spPr bwMode="auto">
          <a:xfrm>
            <a:off x="3505200" y="3505200"/>
            <a:ext cx="56388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477000" y="5105400"/>
            <a:ext cx="266700" cy="1809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086600" y="4572000"/>
            <a:ext cx="266700" cy="1809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0800000" flipV="1">
            <a:off x="7315200" y="3962401"/>
            <a:ext cx="2667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10475496" flipH="1" flipV="1">
            <a:off x="6559576" y="5333384"/>
            <a:ext cx="23992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0" y="4038600"/>
            <a:ext cx="228600" cy="228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sz="1400" dirty="0" smtClean="0"/>
              <a:t>3</a:t>
            </a:r>
            <a:endParaRPr lang="ru-RU" sz="14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flipH="1">
            <a:off x="7162800" y="4766460"/>
            <a:ext cx="2286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276600"/>
            <a:ext cx="3200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Администратор\Desktop\musienk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066800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Прямоугольник 18"/>
          <p:cNvSpPr/>
          <p:nvPr/>
        </p:nvSpPr>
        <p:spPr>
          <a:xfrm>
            <a:off x="7924800" y="1371600"/>
            <a:ext cx="1066800" cy="246221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1000" b="1" i="1" dirty="0" smtClean="0"/>
              <a:t>Мусієнко М.М.</a:t>
            </a:r>
            <a:endParaRPr lang="ru-RU" sz="10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2895600"/>
            <a:ext cx="16764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1000" b="1" dirty="0" smtClean="0"/>
              <a:t>Ряска мала(</a:t>
            </a:r>
            <a:r>
              <a:rPr lang="en-US" sz="1000" b="1" dirty="0" err="1" smtClean="0"/>
              <a:t>Lemna</a:t>
            </a:r>
            <a:r>
              <a:rPr lang="en-US" sz="1000" b="1" dirty="0" smtClean="0"/>
              <a:t> minor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2" name="Рисунок 21" descr="C:\Users\Администратор\Desktop\thum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752600"/>
            <a:ext cx="31242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https://55341418bc55394fbe0f-65d6d0e87ce8126fb80e16752287ad6c.ssl.cf1.rackcdn.com/4bbb50d4-1b06-11e3-8745-08606e697fd7/thum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0"/>
            <a:ext cx="3124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086600" y="6734889"/>
            <a:ext cx="1371600" cy="246221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Точки відбору проб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4" name="Рисунок 23" descr="C:\Users\Администратор\Desktop\Downloadsзагрузки\20170718_10151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800101" y="4533901"/>
            <a:ext cx="1904998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62200" y="6828664"/>
            <a:ext cx="990600" cy="2462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серпень 2017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86000" y="5105400"/>
            <a:ext cx="1066800" cy="2462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травень 2017</a:t>
            </a: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 rot="10800000" flipV="1">
            <a:off x="304800" y="1400145"/>
            <a:ext cx="1752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Багатокорінник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звичайний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Spirodela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polirrhiza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52400"/>
            <a:ext cx="8534400" cy="1107996"/>
          </a:xfrm>
          <a:prstGeom prst="rect">
            <a:avLst/>
          </a:prstGeom>
          <a:solidFill>
            <a:srgbClr val="99CC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Біоіндикація якості водного середовища за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допомогою родини ряскових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2" y="914399"/>
          <a:ext cx="8610598" cy="3886201"/>
        </p:xfrm>
        <a:graphic>
          <a:graphicData uri="http://schemas.openxmlformats.org/drawingml/2006/table">
            <a:tbl>
              <a:tblPr/>
              <a:tblGrid>
                <a:gridCol w="1484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7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13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89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896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Назва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виду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Число особин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Загальна кількість щитків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щитків з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пошкод-женнями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Відношення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кількості щитків до числа особин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Відсоток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пошкод-жених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щитків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Якість води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96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Багатокорінник звичайний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(Spirodela polirrhiza)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26,8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Ряска горбата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(Lemna trisuca)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Ряска мала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(Lemna minor)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203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372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958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47" marR="64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52400" y="5039519"/>
            <a:ext cx="8686800" cy="1354217"/>
          </a:xfrm>
          <a:prstGeom prst="rect">
            <a:avLst/>
          </a:prstGeom>
          <a:solidFill>
            <a:srgbClr val="99CC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МОЄ ВІДКРИТТЯ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озповсюдження ряски </a:t>
            </a: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поверхні нерівномірне, </a:t>
            </a: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площа покриття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збільшується в серпні;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ереважає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ряска мала(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Lemna minor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 та багатокорінник звичайний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Spirodela polirrhiza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ода має середнє забруднення </a:t>
            </a: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3 - 4 клас;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rgbClr val="303030"/>
                </a:solidFill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ридатна для купання, пити можна після кип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ятіння.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" name="Рисунок 14" descr="http://u-center.info/images/stories/img2/ris-9-033(2).png"/>
          <p:cNvPicPr/>
          <p:nvPr/>
        </p:nvPicPr>
        <p:blipFill>
          <a:blip r:embed="rId3" cstate="print"/>
          <a:srcRect l="34328" t="10000" r="31592" b="3333"/>
          <a:stretch>
            <a:fillRect/>
          </a:stretch>
        </p:blipFill>
        <p:spPr bwMode="auto">
          <a:xfrm>
            <a:off x="228600" y="12192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590" y="-113983"/>
            <a:ext cx="9144000" cy="7315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343400" y="3076545"/>
            <a:ext cx="4800600" cy="8002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Вміст фосфатів і ПАР у пральних порошках згідно маркування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9" name="Рисунок 18" descr="https://lh3.googleusercontent.com/xgts9oojO6OhoaABhpANtu7aqs3OUgpLwxdM1_xxFWIhqIyzftxk8SdeQylDQDsH5LUUSQ=s85"/>
          <p:cNvPicPr/>
          <p:nvPr/>
        </p:nvPicPr>
        <p:blipFill>
          <a:blip r:embed="rId3" cstate="print"/>
          <a:srcRect l="18824" r="15294" b="5882"/>
          <a:stretch>
            <a:fillRect/>
          </a:stretch>
        </p:blipFill>
        <p:spPr bwMode="auto">
          <a:xfrm>
            <a:off x="7924800" y="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" name="Рисунок 19" descr="Картинки по запросу порошок гала"/>
          <p:cNvPicPr/>
          <p:nvPr/>
        </p:nvPicPr>
        <p:blipFill>
          <a:blip r:embed="rId4" cstate="print"/>
          <a:srcRect l="14222" t="3556" r="14667" b="11111"/>
          <a:stretch>
            <a:fillRect/>
          </a:stretch>
        </p:blipFill>
        <p:spPr bwMode="auto">
          <a:xfrm>
            <a:off x="7467600" y="16764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AutoShape 14" descr="Картинки по запросу порошок ри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279" name="Picture 15" descr="C:\Users\Администратор\Desktop\download.jpg"/>
          <p:cNvPicPr>
            <a:picLocks noChangeAspect="1" noChangeArrowheads="1"/>
          </p:cNvPicPr>
          <p:nvPr/>
        </p:nvPicPr>
        <p:blipFill>
          <a:blip r:embed="rId5" cstate="print"/>
          <a:srcRect l="22000" t="5667" r="18000" b="22333"/>
          <a:stretch>
            <a:fillRect/>
          </a:stretch>
        </p:blipFill>
        <p:spPr bwMode="auto">
          <a:xfrm>
            <a:off x="6705600" y="152400"/>
            <a:ext cx="1143000" cy="14478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6201169"/>
            <a:ext cx="8839200" cy="923330"/>
          </a:xfrm>
          <a:prstGeom prst="rect">
            <a:avLst/>
          </a:prstGeom>
          <a:gradFill flip="none" rotWithShape="1">
            <a:gsLst>
              <a:gs pos="0">
                <a:srgbClr val="D3A0F2">
                  <a:tint val="66000"/>
                  <a:satMod val="160000"/>
                </a:srgbClr>
              </a:gs>
              <a:gs pos="50000">
                <a:srgbClr val="D3A0F2">
                  <a:tint val="44500"/>
                  <a:satMod val="160000"/>
                </a:srgbClr>
              </a:gs>
              <a:gs pos="100000">
                <a:srgbClr val="D3A0F2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МОЄ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ВІДКРИТТЯ: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ПАР - поверхнево – активні речовини, які у переважній більшості є синтетичними (СПАР),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фосфати є головним «ворогом» здоров’я людини та  «цвітіння» води.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86000" y="63605"/>
            <a:ext cx="3048000" cy="30777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ЕКСПЕРИМЕНТАЛЬНЕ ДОСЛІДЖЕННЯ</a:t>
            </a:r>
          </a:p>
        </p:txBody>
      </p:sp>
      <p:pic>
        <p:nvPicPr>
          <p:cNvPr id="22" name="Picture 2" descr="Картинки по запросу мансурова Светлана Ефимовна портр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1524000" cy="2057400"/>
          </a:xfrm>
          <a:prstGeom prst="ellipse">
            <a:avLst/>
          </a:prstGeom>
          <a:ln w="63500" cap="rnd">
            <a:solidFill>
              <a:srgbClr val="00FF99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 rot="10800000" flipV="1">
            <a:off x="228600" y="2074963"/>
            <a:ext cx="1447800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Мансурова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С.Е.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" y="3035067"/>
            <a:ext cx="41910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,Bold"/>
                <a:cs typeface="Arial" pitchFamily="34" charset="0"/>
              </a:rPr>
              <a:t>Вплив пральних засобів на об’єкт 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NewRoman,Bold"/>
                <a:cs typeface="Arial" pitchFamily="34" charset="0"/>
              </a:rPr>
              <a:t>біотестування ряску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Lemna minor L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.)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1 день експерименту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28800" y="762000"/>
            <a:ext cx="3276600" cy="1200329"/>
          </a:xfrm>
          <a:prstGeom prst="rect">
            <a:avLst/>
          </a:prstGeom>
          <a:solidFill>
            <a:srgbClr val="FAB8F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13AF3"/>
                </a:solidFill>
              </a:rPr>
              <a:t>Фітотоксичність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здатність токсичних речовин, наявних</a:t>
            </a:r>
          </a:p>
          <a:p>
            <a:r>
              <a:rPr lang="ru-RU" b="1" dirty="0" smtClean="0"/>
              <a:t> у ґрунті, воді,  чинити отруйну (</a:t>
            </a:r>
            <a:r>
              <a:rPr lang="ru-RU" b="1" dirty="0" err="1" smtClean="0"/>
              <a:t>токсичну</a:t>
            </a:r>
            <a:r>
              <a:rPr lang="ru-RU" b="1" dirty="0" smtClean="0"/>
              <a:t>) </a:t>
            </a:r>
            <a:r>
              <a:rPr lang="ru-RU" b="1" dirty="0" err="1" smtClean="0"/>
              <a:t>дію</a:t>
            </a:r>
            <a:r>
              <a:rPr lang="ru-RU" b="1" dirty="0" smtClean="0"/>
              <a:t> на </a:t>
            </a:r>
            <a:r>
              <a:rPr lang="ru-RU" b="1" dirty="0" err="1" smtClean="0"/>
              <a:t>рослину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14800" y="3733800"/>
          <a:ext cx="4953000" cy="23374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96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3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1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71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 Вміст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 </a:t>
                      </a:r>
                      <a:r>
                        <a:rPr lang="uk-UA" sz="1400" dirty="0"/>
                        <a:t>сполук, 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Пральні засоби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«</a:t>
                      </a:r>
                      <a:r>
                        <a:rPr lang="en-US" sz="1000" dirty="0"/>
                        <a:t>Gala</a:t>
                      </a:r>
                      <a:r>
                        <a:rPr lang="ru-RU" sz="1400" dirty="0"/>
                        <a:t>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«Rio»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«Savex»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 Фосфати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5-15%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менше 5 %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Аніонні ПАР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5-15%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5-15%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5-15%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Катіонні ПАР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менше 5 %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     </a:t>
                      </a:r>
                      <a:r>
                        <a:rPr lang="uk-UA" sz="1400" dirty="0" err="1" smtClean="0"/>
                        <a:t>Неіоногенні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/>
                        <a:t>ПАР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менше 5 %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менше 5 %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     Амфотерні </a:t>
                      </a:r>
                      <a:r>
                        <a:rPr lang="uk-UA" sz="1400" dirty="0"/>
                        <a:t>ПАР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не вказано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52401" y="3733800"/>
          <a:ext cx="4190999" cy="2362201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85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Концентрація</a:t>
                      </a:r>
                      <a:r>
                        <a:rPr lang="ru-RU" sz="1100" b="1" dirty="0">
                          <a:latin typeface="Times New Roman"/>
                          <a:ea typeface="TimesNewRoman"/>
                          <a:cs typeface="Times New Roman"/>
                        </a:rPr>
                        <a:t>, мг/л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Пральні засоби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NewRoman"/>
                          <a:cs typeface="Times New Roman"/>
                        </a:rPr>
                        <a:t>Контроль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NewRoman"/>
                          <a:cs typeface="Times New Roman"/>
                        </a:rPr>
                        <a:t>«Rio»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NewRoman"/>
                          <a:cs typeface="Times New Roman"/>
                        </a:rPr>
                        <a:t>«</a:t>
                      </a:r>
                      <a:r>
                        <a:rPr lang="en-US" sz="1100" b="1" dirty="0">
                          <a:latin typeface="Times New Roman"/>
                          <a:ea typeface="TimesNewRoman"/>
                          <a:cs typeface="Times New Roman"/>
                        </a:rPr>
                        <a:t>Gala</a:t>
                      </a:r>
                      <a:r>
                        <a:rPr lang="ru-RU" sz="1100" b="1" dirty="0">
                          <a:latin typeface="Times New Roman"/>
                          <a:ea typeface="TimesNewRoman"/>
                          <a:cs typeface="Times New Roman"/>
                        </a:rPr>
                        <a:t>»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«Savex»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NewRoman"/>
                          <a:cs typeface="Times New Roman"/>
                        </a:rPr>
                        <a:t>      Кількість </a:t>
                      </a: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загиблих особин, %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2.0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30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10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1.5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10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1.0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10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0.5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NewRoman"/>
                          <a:cs typeface="Times New Roman"/>
                        </a:rPr>
                        <a:t>0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58" marR="61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Picture 1" descr="C:\Users\Администратор\Desktop\slide_2.jpg"/>
          <p:cNvPicPr>
            <a:picLocks noChangeAspect="1" noChangeArrowheads="1"/>
          </p:cNvPicPr>
          <p:nvPr/>
        </p:nvPicPr>
        <p:blipFill>
          <a:blip r:embed="rId7" cstate="print"/>
          <a:srcRect l="57658" t="26667" r="11309" b="14444"/>
          <a:stretch>
            <a:fillRect/>
          </a:stretch>
        </p:blipFill>
        <p:spPr bwMode="auto">
          <a:xfrm>
            <a:off x="5181600" y="304800"/>
            <a:ext cx="1447800" cy="25908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graphicFrame>
        <p:nvGraphicFramePr>
          <p:cNvPr id="40961" name="Object 1"/>
          <p:cNvGraphicFramePr>
            <a:graphicFrameLocks/>
          </p:cNvGraphicFramePr>
          <p:nvPr/>
        </p:nvGraphicFramePr>
        <p:xfrm>
          <a:off x="0" y="3657600"/>
          <a:ext cx="2971800" cy="2743200"/>
        </p:xfrm>
        <a:graphic>
          <a:graphicData uri="http://schemas.openxmlformats.org/presentationml/2006/ole">
            <p:oleObj spid="_x0000_s40967" name="Диаграмма" r:id="rId4" imgW="6181776" imgH="3095755" progId="">
              <p:embed/>
            </p:oleObj>
          </a:graphicData>
        </a:graphic>
      </p:graphicFrame>
      <p:graphicFrame>
        <p:nvGraphicFramePr>
          <p:cNvPr id="40962" name="Диаграмма 5"/>
          <p:cNvGraphicFramePr>
            <a:graphicFrameLocks/>
          </p:cNvGraphicFramePr>
          <p:nvPr/>
        </p:nvGraphicFramePr>
        <p:xfrm>
          <a:off x="3048000" y="3657600"/>
          <a:ext cx="3048000" cy="2667000"/>
        </p:xfrm>
        <a:graphic>
          <a:graphicData uri="http://schemas.openxmlformats.org/presentationml/2006/ole">
            <p:oleObj spid="_x0000_s40968" name="Диаграмма" r:id="rId5" imgW="5992887" imgH="3377477" progId="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/>
          </p:cNvGraphicFramePr>
          <p:nvPr/>
        </p:nvGraphicFramePr>
        <p:xfrm>
          <a:off x="6172200" y="3657600"/>
          <a:ext cx="2743200" cy="2667000"/>
        </p:xfrm>
        <a:graphic>
          <a:graphicData uri="http://schemas.openxmlformats.org/presentationml/2006/ole">
            <p:oleObj spid="_x0000_s40969" name="Диаграмма" r:id="rId6" imgW="5992887" imgH="3377477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 rot="10800000" flipV="1">
            <a:off x="2133600" y="3700004"/>
            <a:ext cx="8382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«</a:t>
            </a:r>
            <a:r>
              <a:rPr lang="en-US" sz="1600" b="1" dirty="0" smtClean="0">
                <a:solidFill>
                  <a:schemeClr val="tx1"/>
                </a:solidFill>
              </a:rPr>
              <a:t>Rio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5400" y="3657600"/>
            <a:ext cx="9906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tx1"/>
                </a:solidFill>
                <a:latin typeface="+mj-lt"/>
                <a:ea typeface="TimesNewRoman"/>
                <a:cs typeface="Times New Roman" pitchFamily="18" charset="0"/>
              </a:rPr>
              <a:t>«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TimesNewRoman"/>
                <a:cs typeface="Times New Roman" pitchFamily="18" charset="0"/>
              </a:rPr>
              <a:t>G</a:t>
            </a:r>
            <a:r>
              <a:rPr lang="uk-UA" sz="1600" b="1" dirty="0" smtClean="0">
                <a:solidFill>
                  <a:schemeClr val="tx1"/>
                </a:solidFill>
                <a:latin typeface="+mj-lt"/>
                <a:ea typeface="TimesNewRoman"/>
                <a:cs typeface="Times New Roman" pitchFamily="18" charset="0"/>
              </a:rPr>
              <a:t>а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ea typeface="TimesNewRoman"/>
                <a:cs typeface="Times New Roman" pitchFamily="18" charset="0"/>
              </a:rPr>
              <a:t>la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TimesNewRoman"/>
                <a:cs typeface="Times New Roman" pitchFamily="18" charset="0"/>
              </a:rPr>
              <a:t>»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1000" y="3657600"/>
            <a:ext cx="914400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tx1"/>
                </a:solidFill>
                <a:latin typeface="+mj-lt"/>
                <a:ea typeface="TimesNewRoman" charset="-128"/>
                <a:cs typeface="Times New Roman" pitchFamily="18" charset="0"/>
              </a:rPr>
              <a:t>«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  <a:ea typeface="TimesNewRoman" charset="-128"/>
                <a:cs typeface="Times New Roman" pitchFamily="18" charset="0"/>
              </a:rPr>
              <a:t>Savex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TimesNewRoman" charset="-128"/>
                <a:cs typeface="Times New Roman" pitchFamily="18" charset="0"/>
              </a:rPr>
              <a:t>»</a:t>
            </a:r>
            <a:endParaRPr lang="ru-RU" sz="1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685800" y="6362700"/>
            <a:ext cx="8001000" cy="369332"/>
          </a:xfrm>
          <a:prstGeom prst="rect">
            <a:avLst/>
          </a:prstGeom>
          <a:gradFill flip="none" rotWithShape="1">
            <a:gsLst>
              <a:gs pos="0">
                <a:srgbClr val="FAB8F5">
                  <a:shade val="30000"/>
                  <a:satMod val="115000"/>
                </a:srgbClr>
              </a:gs>
              <a:gs pos="50000">
                <a:srgbClr val="FAB8F5">
                  <a:shade val="67500"/>
                  <a:satMod val="115000"/>
                </a:srgbClr>
              </a:gs>
              <a:gs pos="100000">
                <a:srgbClr val="FAB8F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uk-UA" b="1" dirty="0" smtClean="0"/>
              <a:t>Вплив СПАР і фосфатів на ряску малу за різної концентрації прального засобу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48327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 </a:t>
            </a:r>
            <a:endParaRPr lang="ru-RU" dirty="0"/>
          </a:p>
        </p:txBody>
      </p:sp>
      <p:pic>
        <p:nvPicPr>
          <p:cNvPr id="16" name="Рисунок 15" descr="C:\Users\Администратор\Desktop\Downloadsзагрузки\20170723_193059.jpg"/>
          <p:cNvPicPr/>
          <p:nvPr/>
        </p:nvPicPr>
        <p:blipFill>
          <a:blip r:embed="rId7" cstate="print"/>
          <a:srcRect l="9460" r="4914"/>
          <a:stretch>
            <a:fillRect/>
          </a:stretch>
        </p:blipFill>
        <p:spPr bwMode="auto">
          <a:xfrm>
            <a:off x="3810000" y="0"/>
            <a:ext cx="2667000" cy="3505199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Рисунок 17" descr="C:\Users\Администратор\Desktop\Downloadsзагрузки\20170723_193432.jpg"/>
          <p:cNvPicPr/>
          <p:nvPr/>
        </p:nvPicPr>
        <p:blipFill>
          <a:blip r:embed="rId8" cstate="print"/>
          <a:srcRect t="26087"/>
          <a:stretch>
            <a:fillRect/>
          </a:stretch>
        </p:blipFill>
        <p:spPr bwMode="auto">
          <a:xfrm>
            <a:off x="152400" y="457200"/>
            <a:ext cx="3505200" cy="312420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8545"/>
            <a:ext cx="2057400" cy="400110"/>
          </a:xfrm>
          <a:prstGeom prst="rect">
            <a:avLst/>
          </a:prstGeom>
          <a:gradFill flip="none" rotWithShape="1">
            <a:gsLst>
              <a:gs pos="0">
                <a:srgbClr val="FAB8F5">
                  <a:shade val="30000"/>
                  <a:satMod val="115000"/>
                </a:srgbClr>
              </a:gs>
              <a:gs pos="50000">
                <a:srgbClr val="FAB8F5">
                  <a:shade val="67500"/>
                  <a:satMod val="115000"/>
                </a:srgbClr>
              </a:gs>
              <a:gs pos="100000">
                <a:srgbClr val="FAB8F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Біотестування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" name="Рисунок 19" descr="C:\Users\Администратор\Documents\Downloads\Downloadsзагрузки\20170804_174717.jpg"/>
          <p:cNvPicPr/>
          <p:nvPr/>
        </p:nvPicPr>
        <p:blipFill>
          <a:blip r:embed="rId9" cstate="print"/>
          <a:srcRect b="22090"/>
          <a:stretch>
            <a:fillRect/>
          </a:stretch>
        </p:blipFill>
        <p:spPr bwMode="auto">
          <a:xfrm>
            <a:off x="6629400" y="228600"/>
            <a:ext cx="236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-152400"/>
            <a:ext cx="8229600" cy="261610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ea typeface="Times New Roman" pitchFamily="18" charset="0"/>
                <a:cs typeface="Times New Roman" pitchFamily="18" charset="0"/>
              </a:rPr>
              <a:t>МОЄ ГОЛОВНЄ ВІДКРИТТЯ: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>
                <a:cs typeface="Times New Roman" pitchFamily="18" charset="0"/>
              </a:rPr>
              <a:t>економіка сьогодні воює з усіма формами життя у екосистемах;</a:t>
            </a:r>
            <a:endParaRPr lang="ru-RU" b="1" dirty="0" smtClean="0"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ea typeface="TimesNewRomanPSMT-Identity-H"/>
                <a:cs typeface="Times New Roman" pitchFamily="18" charset="0"/>
              </a:rPr>
              <a:t>вода болота не терпить технологічних прорахунків;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>
                <a:ea typeface="TimesNewRomanPSMT-Identity-H"/>
                <a:cs typeface="Times New Roman" pitchFamily="18" charset="0"/>
              </a:rPr>
              <a:t>воду починаємо цінувати не раніше, як забруднимо;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>
                <a:ea typeface="Times New Roman" pitchFamily="18" charset="0"/>
                <a:cs typeface="Times New Roman" pitchFamily="18" charset="0"/>
              </a:rPr>
              <a:t>екологічний стан водно – болотної системи тісно пов’язаний  з  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ea typeface="Times New Roman" pitchFamily="18" charset="0"/>
                <a:cs typeface="Times New Roman" pitchFamily="18" charset="0"/>
              </a:rPr>
              <a:t>екологічною культурою населення;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>
                <a:ea typeface="Times New Roman" pitchFamily="18" charset="0"/>
                <a:cs typeface="Times New Roman" pitchFamily="18" charset="0"/>
              </a:rPr>
              <a:t>усе пов'язане з усім , тому удариш сильно по воді - заб'єшся сам;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/>
              <a:t>перспективи збереження водно – болотних угідь пов'язані зі зменшенням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/>
              <a:t> антропогенного тиску.</a:t>
            </a:r>
            <a:endParaRPr lang="uk-UA" b="1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AutoShape 6" descr="Картинки по запросу вода и екологическая культура населения живопись 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28194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2706" name="Picture 2" descr="C:\Users\Администратор\Desktop\5394f73caae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1" y="4114800"/>
            <a:ext cx="2971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2707" name="Picture 3" descr="C:\Users\Администратор\Desktop\по мотивам ланарте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133600"/>
            <a:ext cx="2667000" cy="441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Прямоугольник 18"/>
          <p:cNvSpPr/>
          <p:nvPr/>
        </p:nvSpPr>
        <p:spPr>
          <a:xfrm>
            <a:off x="6248400" y="6400800"/>
            <a:ext cx="2667000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… птахів болотних чути голос…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3276600" y="6473596"/>
            <a:ext cx="2590800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… болотний іній опустився…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2895600" y="4059241"/>
            <a:ext cx="2971800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…болото вабить темною силою…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Picture 1" descr="C:\Users\Администратор\Desktop\xudozhnik_Inna_Cukaxina_13-e1438601891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14600"/>
            <a:ext cx="2590800" cy="39623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Прямоугольник 17"/>
          <p:cNvSpPr/>
          <p:nvPr/>
        </p:nvSpPr>
        <p:spPr>
          <a:xfrm>
            <a:off x="1" y="6400800"/>
            <a:ext cx="2743200" cy="307777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Болото … дихання твоє сумне…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228601"/>
            <a:ext cx="4724399" cy="646331"/>
          </a:xfrm>
          <a:prstGeom prst="rect">
            <a:avLst/>
          </a:prstGeom>
          <a:solidFill>
            <a:srgbClr val="99CC00"/>
          </a:solidFill>
          <a:ln>
            <a:solidFill>
              <a:srgbClr val="00FF99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ДЯКУЮ ЗА УВАГУ 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«Будьте багаті, як земля, а здорові, як вода!»</a:t>
            </a:r>
            <a:r>
              <a:rPr lang="ru-RU" b="1" dirty="0" smtClean="0"/>
              <a:t>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11" descr="http://svistanet.com/wp-content/uploads/2015/11/xudozhnik_konstantin_Druzhin_05-e144887220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41148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12" name="Picture 8" descr="C:\Users\Администратор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"/>
            <a:ext cx="4419600" cy="3200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15" name="Рисунок 14" descr="33"/>
          <p:cNvPicPr/>
          <p:nvPr/>
        </p:nvPicPr>
        <p:blipFill>
          <a:blip r:embed="rId5" cstate="print"/>
          <a:srcRect l="2886" t="23504" r="2352" b="7479"/>
          <a:stretch>
            <a:fillRect/>
          </a:stretch>
        </p:blipFill>
        <p:spPr bwMode="auto">
          <a:xfrm>
            <a:off x="4038600" y="3581400"/>
            <a:ext cx="5105400" cy="3009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 rot="10800000" flipV="1">
            <a:off x="152399" y="5219705"/>
            <a:ext cx="3352801" cy="1477328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У презентації використані роботи художників: 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Беркоса  М., Галая С ., Волкова Ю., Філь І.,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Крижицького К. , Левітана І., Панасенка В.Я.,</a:t>
            </a:r>
            <a:endParaRPr lang="ru-RU" sz="12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Середюка Р. , Чіркова А., Саврасова А., Дружиніна К., Васильєва Ф., Кремера М., Мілюкова А.,Білоуса В.,</a:t>
            </a:r>
            <a:r>
              <a:rPr lang="uk-UA" sz="1200" dirty="0" err="1" smtClean="0">
                <a:ea typeface="Times New Roman" pitchFamily="18" charset="0"/>
                <a:cs typeface="Arial" pitchFamily="34" charset="0"/>
              </a:rPr>
              <a:t>Я.Ван</a:t>
            </a: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uk-UA" sz="1200" dirty="0" err="1" smtClean="0">
                <a:ea typeface="Times New Roman" pitchFamily="18" charset="0"/>
                <a:cs typeface="Arial" pitchFamily="34" charset="0"/>
              </a:rPr>
              <a:t>Рейсдала</a:t>
            </a: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uk-UA" sz="1200" dirty="0" err="1" smtClean="0">
                <a:ea typeface="Times New Roman" pitchFamily="18" charset="0"/>
                <a:cs typeface="Arial" pitchFamily="34" charset="0"/>
              </a:rPr>
              <a:t>В.Хенретца</a:t>
            </a:r>
            <a:r>
              <a:rPr lang="uk-UA" sz="1200" dirty="0" smtClean="0">
                <a:ea typeface="Times New Roman" pitchFamily="18" charset="0"/>
                <a:cs typeface="Arial" pitchFamily="34" charset="0"/>
              </a:rPr>
              <a:t>, Куїнджі А., Шишкіна І.</a:t>
            </a:r>
            <a:r>
              <a:rPr lang="ru-RU" dirty="0" smtClean="0">
                <a:cs typeface="Arial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0" y="6400800"/>
            <a:ext cx="2209800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Волков Ю. Болото восени</a:t>
            </a:r>
            <a:endParaRPr lang="uk-UA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6652">
            <a:off x="6325726" y="3214187"/>
            <a:ext cx="2443125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Шишкін І. Болото. Полісся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7987">
            <a:off x="2730409" y="5144890"/>
            <a:ext cx="1410774" cy="276999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Дружин К. Болото</a:t>
            </a:r>
            <a:endParaRPr lang="uk-UA" sz="1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Downloadsзагрузки\IMG_20170605_065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810000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Downloadsзагрузки\IMG_20170524_124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81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33600" y="0"/>
            <a:ext cx="3429000" cy="369332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b="1" dirty="0" smtClean="0"/>
              <a:t>Стан водно – болотного угіддя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505200"/>
            <a:ext cx="1066800" cy="307777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1400" b="1" dirty="0" smtClean="0"/>
              <a:t>2005рік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3400" y="3429000"/>
            <a:ext cx="990600" cy="307777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1400" b="1" dirty="0" smtClean="0"/>
              <a:t>2017 рік</a:t>
            </a:r>
            <a:endParaRPr lang="ru-RU" sz="1400" b="1" dirty="0"/>
          </a:p>
        </p:txBody>
      </p:sp>
      <p:pic>
        <p:nvPicPr>
          <p:cNvPr id="12" name="Рисунок 11" descr="C:\Users\836D~1\AppData\Local\Temp\Rar$DIa0.181\20170510_090059(0).jpg"/>
          <p:cNvPicPr/>
          <p:nvPr/>
        </p:nvPicPr>
        <p:blipFill>
          <a:blip r:embed="rId5" cstate="print"/>
          <a:srcRect l="14433"/>
          <a:stretch>
            <a:fillRect/>
          </a:stretch>
        </p:blipFill>
        <p:spPr bwMode="auto">
          <a:xfrm>
            <a:off x="4038600" y="3810000"/>
            <a:ext cx="4876800" cy="2895600"/>
          </a:xfrm>
          <a:prstGeom prst="roundRect">
            <a:avLst>
              <a:gd name="adj" fmla="val 16667"/>
            </a:avLst>
          </a:prstGeom>
          <a:ln>
            <a:solidFill>
              <a:srgbClr val="00FF9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10800000" flipH="1" flipV="1">
            <a:off x="5334000" y="6459241"/>
            <a:ext cx="3048000" cy="307777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uk-UA" sz="1400" b="1" dirty="0" smtClean="0"/>
              <a:t>Екскурсія «Відчуй природу міста»</a:t>
            </a:r>
            <a:endParaRPr lang="ru-RU" sz="1400" b="1" dirty="0"/>
          </a:p>
        </p:txBody>
      </p:sp>
      <p:pic>
        <p:nvPicPr>
          <p:cNvPr id="24577" name="Picture 1" descr="C:\Users\836D~1\AppData\Local\Temp\Rar$DIa0.706\20170510_090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038600"/>
            <a:ext cx="2133600" cy="2667000"/>
          </a:xfrm>
          <a:prstGeom prst="roundRect">
            <a:avLst>
              <a:gd name="adj" fmla="val 16667"/>
            </a:avLst>
          </a:prstGeom>
          <a:ln>
            <a:solidFill>
              <a:srgbClr val="00FF9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C:\Users\Администратор\Desktop\Downloadsзагрузки\20170718_110441 - копия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962400"/>
            <a:ext cx="2057400" cy="2743200"/>
          </a:xfrm>
          <a:prstGeom prst="roundRect">
            <a:avLst>
              <a:gd name="adj" fmla="val 16667"/>
            </a:avLst>
          </a:prstGeom>
          <a:ln>
            <a:solidFill>
              <a:srgbClr val="66FF99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25"/>
          <p:cNvPicPr/>
          <p:nvPr/>
        </p:nvPicPr>
        <p:blipFill>
          <a:blip r:embed="rId3" cstate="print"/>
          <a:srcRect l="14591" t="27137" r="14377" b="9615"/>
          <a:stretch>
            <a:fillRect/>
          </a:stretch>
        </p:blipFill>
        <p:spPr bwMode="auto">
          <a:xfrm>
            <a:off x="0" y="3352800"/>
            <a:ext cx="42672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1676400" y="6324600"/>
            <a:ext cx="259080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Куїнджі. Райдуга над болотом</a:t>
            </a:r>
            <a:endParaRPr lang="uk-UA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Picture 3" descr="C:\Users\Администратор\Desktop\20.jpg"/>
          <p:cNvPicPr>
            <a:picLocks noChangeAspect="1" noChangeArrowheads="1"/>
          </p:cNvPicPr>
          <p:nvPr/>
        </p:nvPicPr>
        <p:blipFill>
          <a:blip r:embed="rId4" cstate="print"/>
          <a:srcRect t="17241"/>
          <a:stretch>
            <a:fillRect/>
          </a:stretch>
        </p:blipFill>
        <p:spPr bwMode="auto">
          <a:xfrm>
            <a:off x="4267200" y="1447800"/>
            <a:ext cx="48768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bliqueTopLeft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6934200" y="6477000"/>
            <a:ext cx="220980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К.Крижицький. Болото</a:t>
            </a:r>
            <a:endParaRPr lang="uk-UA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152400"/>
            <a:ext cx="4648200" cy="2246769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Дослідницький проект </a:t>
            </a:r>
          </a:p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«Удариш сильно по воді – заб’єшся сам».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8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Координатор проекту :	</a:t>
            </a:r>
            <a:r>
              <a:rPr lang="uk-UA" sz="20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uk-UA" sz="20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вчитель географі</a:t>
            </a:r>
            <a:r>
              <a:rPr lang="uk-UA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ї</a:t>
            </a:r>
            <a:r>
              <a:rPr lang="uk-UA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БОЧКО М.І.</a:t>
            </a:r>
            <a:endParaRPr lang="ru-RU" dirty="0"/>
          </a:p>
        </p:txBody>
      </p:sp>
      <p:pic>
        <p:nvPicPr>
          <p:cNvPr id="22530" name="Picture 2" descr="C:\Users\Администратор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"/>
            <a:ext cx="2743200" cy="3200400"/>
          </a:xfrm>
          <a:prstGeom prst="roundRect">
            <a:avLst>
              <a:gd name="adj" fmla="val 27240"/>
            </a:avLst>
          </a:prstGeom>
          <a:ln>
            <a:noFill/>
          </a:ln>
          <a:effectLst/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 rot="254325">
            <a:off x="1057369" y="3077822"/>
            <a:ext cx="2220652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…танцюють німфи на болоті…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artlib_gallery-90865-b.jpg"/>
          <p:cNvPicPr>
            <a:picLocks noChangeAspect="1" noChangeArrowheads="1"/>
          </p:cNvPicPr>
          <p:nvPr/>
        </p:nvPicPr>
        <p:blipFill>
          <a:blip r:embed="rId3" cstate="print"/>
          <a:srcRect l="7353" t="15696" r="8824" b="9367"/>
          <a:stretch>
            <a:fillRect/>
          </a:stretch>
        </p:blipFill>
        <p:spPr bwMode="auto">
          <a:xfrm>
            <a:off x="0" y="2209800"/>
            <a:ext cx="36576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332992"/>
            <a:ext cx="8686800" cy="1692771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ПРОГНОЗОВАНИЙ РЕЗУЛЬТАТ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	Людина, що опанувала екологічну культуру, підпорядковує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всі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види своєї діяльності вимогам раціонального природокористування, піклується про поліпшення навколишнього середовища, не допускаючи його руйнування і забруднення.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1" y="6400800"/>
            <a:ext cx="1676400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Білоус В. Болото</a:t>
            </a:r>
            <a:endParaRPr lang="uk-UA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Рисунок 10" descr="28"/>
          <p:cNvPicPr/>
          <p:nvPr/>
        </p:nvPicPr>
        <p:blipFill>
          <a:blip r:embed="rId4" cstate="print"/>
          <a:srcRect l="19081" t="24159" r="18386" b="11915"/>
          <a:stretch>
            <a:fillRect/>
          </a:stretch>
        </p:blipFill>
        <p:spPr bwMode="auto">
          <a:xfrm>
            <a:off x="3733800" y="2362200"/>
            <a:ext cx="51054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 rot="10800000" flipV="1">
            <a:off x="3631066" y="6448141"/>
            <a:ext cx="1779134" cy="307777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Філь І. Болото в лісі</a:t>
            </a:r>
            <a:endParaRPr lang="uk-UA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Администратор\Desktop\1_(7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114800" cy="4724400"/>
          </a:xfrm>
          <a:prstGeom prst="rect">
            <a:avLst/>
          </a:prstGeom>
          <a:solidFill>
            <a:srgbClr val="CCFF33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7" name="Picture 7" descr="C:\Users\Администратор\Desktop\436713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0"/>
            <a:ext cx="47244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200" y="217430"/>
            <a:ext cx="8915400" cy="1384995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Оцінити еколого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-токсикологічний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 водно-болотного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угіддя мікрорайону Книжківці та перспективи збереженості.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57200" y="6331905"/>
            <a:ext cx="1676400" cy="307777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+mj-lt"/>
                <a:ea typeface="Times New Roman" pitchFamily="18" charset="0"/>
                <a:cs typeface="Arial" pitchFamily="34" charset="0"/>
              </a:rPr>
              <a:t>Беркос  М. Болото</a:t>
            </a:r>
            <a:endParaRPr lang="uk-UA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888086" y="6431707"/>
            <a:ext cx="1665113" cy="307777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+mj-lt"/>
                <a:ea typeface="Times New Roman" pitchFamily="18" charset="0"/>
                <a:cs typeface="Arial" pitchFamily="34" charset="0"/>
              </a:rPr>
              <a:t>Беркос  М. Болото</a:t>
            </a:r>
            <a:endParaRPr lang="uk-UA" sz="14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4800" y="161146"/>
            <a:ext cx="8534400" cy="3785652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Завдання: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опрацювати відомості про водно – болотні угіддя;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встановити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види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антропоген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впливу на болота;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оцінити сучасний стан байрачного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болота 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визначити токсичний вплив пральних засобів на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тест - об'єкт ряску малу </a:t>
            </a:r>
            <a:r>
              <a:rPr lang="uk-UA" sz="2800" b="1" dirty="0" smtClean="0"/>
              <a:t>(</a:t>
            </a:r>
            <a:r>
              <a:rPr lang="en-US" sz="2800" b="1" dirty="0" smtClean="0"/>
              <a:t>Lemna minor</a:t>
            </a:r>
            <a:r>
              <a:rPr lang="uk-UA" sz="2800" b="1" dirty="0" smtClean="0"/>
              <a:t>)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розробити пропозиції</a:t>
            </a:r>
            <a:r>
              <a:rPr lang="ru-RU" sz="2800" dirty="0" smtClean="0"/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збереженню водно –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болотного угіддя.</a:t>
            </a:r>
            <a:r>
              <a:rPr lang="uk-UA" sz="2800" b="1" dirty="0" smtClean="0"/>
              <a:t>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C:\Users\Администратор\Desktop\80df2bbb4528d2ed0b0d044617610c15e356dcfa.jpeg"/>
          <p:cNvPicPr>
            <a:picLocks noChangeAspect="1" noChangeArrowheads="1"/>
          </p:cNvPicPr>
          <p:nvPr/>
        </p:nvPicPr>
        <p:blipFill>
          <a:blip r:embed="rId3" cstate="print"/>
          <a:srcRect t="13715" r="29271"/>
          <a:stretch>
            <a:fillRect/>
          </a:stretch>
        </p:blipFill>
        <p:spPr bwMode="auto">
          <a:xfrm>
            <a:off x="0" y="4038600"/>
            <a:ext cx="4572000" cy="2667000"/>
          </a:xfrm>
          <a:prstGeom prst="roundRect">
            <a:avLst>
              <a:gd name="adj" fmla="val 11874"/>
            </a:avLst>
          </a:prstGeom>
          <a:solidFill>
            <a:srgbClr val="CCFF33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6473278"/>
            <a:ext cx="2057400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Мікрорайон Гречани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4114800" cy="260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895601" y="3982998"/>
            <a:ext cx="3581399" cy="400110"/>
          </a:xfrm>
          <a:prstGeom prst="rect">
            <a:avLst/>
          </a:prstGeom>
          <a:solidFill>
            <a:srgbClr val="99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Водно – болотні екосистеми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0" y="6448725"/>
            <a:ext cx="2057400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Мікрорайон Книжківці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1" descr="C:\Users\Администратор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2672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bliqueTop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685800" y="6248400"/>
            <a:ext cx="1981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С. </a:t>
            </a:r>
            <a:r>
              <a:rPr lang="uk-UA" b="1" dirty="0" err="1" smtClean="0">
                <a:solidFill>
                  <a:schemeClr val="tx1"/>
                </a:solidFill>
              </a:rPr>
              <a:t>Галай</a:t>
            </a:r>
            <a:r>
              <a:rPr lang="uk-UA" b="1" dirty="0" smtClean="0">
                <a:solidFill>
                  <a:schemeClr val="tx1"/>
                </a:solidFill>
              </a:rPr>
              <a:t>. Болото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3" descr="C:\Users\Администратор\Desktop\artlib_gallery-375944-b.jpg"/>
          <p:cNvPicPr>
            <a:picLocks noChangeAspect="1" noChangeArrowheads="1"/>
          </p:cNvPicPr>
          <p:nvPr/>
        </p:nvPicPr>
        <p:blipFill>
          <a:blip r:embed="rId4" cstate="print"/>
          <a:srcRect l="4602" t="4878" r="7958" b="3659"/>
          <a:stretch>
            <a:fillRect/>
          </a:stretch>
        </p:blipFill>
        <p:spPr bwMode="auto">
          <a:xfrm>
            <a:off x="4724400" y="1447800"/>
            <a:ext cx="42672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2Left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4800600" y="6198990"/>
            <a:ext cx="4191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Невідомий автор. Заросле болото</a:t>
            </a:r>
            <a:endParaRPr lang="uk-U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61094"/>
            <a:ext cx="8077200" cy="1323439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Гіпотеза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природні ресурси водних і болотних екосистем деградують під впливом антропогенних чинників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Предмет дослідження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байрачні болота мікрорайону Книжківці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Об’єкт дослідження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13AF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рослина біотестер -  ряска мала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Lemna minor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838200"/>
            <a:ext cx="2514600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isometricOffAxis2Lef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описовий </a:t>
            </a: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картографічний</a:t>
            </a: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порівняльний;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польовий;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спостереження</a:t>
            </a: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математичний;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dirty="0" smtClean="0">
                <a:ea typeface="Times New Roman" pitchFamily="18" charset="0"/>
                <a:cs typeface="Arial" pitchFamily="34" charset="0"/>
              </a:rPr>
              <a:t>біоіндикація;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dirty="0" smtClean="0">
                <a:ea typeface="Times New Roman" pitchFamily="18" charset="0"/>
                <a:cs typeface="Times New Roman" pitchFamily="18" charset="0"/>
              </a:rPr>
              <a:t>експериментальний.</a:t>
            </a:r>
            <a:endParaRPr lang="uk-UA" dirty="0" smtClean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228600"/>
            <a:ext cx="2667000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Методи та методики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6019801"/>
            <a:ext cx="8763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13AF3"/>
                </a:solidFill>
                <a:ea typeface="Times New Roman" pitchFamily="18" charset="0"/>
                <a:cs typeface="Arial" pitchFamily="34" charset="0"/>
              </a:rPr>
              <a:t>Біоіндикація 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 -</a:t>
            </a:r>
            <a:r>
              <a:rPr lang="ru-RU" dirty="0" smtClean="0"/>
              <a:t>  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ea typeface="Times New Roman" pitchFamily="18" charset="0"/>
                <a:cs typeface="Arial" pitchFamily="34" charset="0"/>
              </a:rPr>
              <a:t>метод оцінки якості води та екологічного стану водойми за складом видів - індикаторів або структурними показниками угруповань.</a:t>
            </a:r>
            <a:endParaRPr lang="ru-RU" b="1" i="1" dirty="0" smtClean="0">
              <a:cs typeface="Arial" pitchFamily="34" charset="0"/>
            </a:endParaRPr>
          </a:p>
        </p:txBody>
      </p:sp>
      <p:pic>
        <p:nvPicPr>
          <p:cNvPr id="11" name="Рисунок 10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Рисунок 12" descr="https://html2-f.scribdassets.com/4m9ye701q83giyg4/images/1-e59b6433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1242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 descr="Картинки по запросу Лабораторний практикум з гідрології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"/>
            <a:ext cx="2238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Рисунок 14" descr="Картинки по запросу Лабораторний практикум з гідрології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81400"/>
            <a:ext cx="1590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Рисунок 15" descr="http://westudents.com.ua/imag/ecolog/pot_ek/_titl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3528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Рисунок 17" descr="Природа. Екологія. Дитяча енциклопедія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524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line_wavy_background_light_2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9829800" cy="7010400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технология   води арт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1114425" cy="94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286000" y="3124200"/>
            <a:ext cx="3733800" cy="1295399"/>
          </a:xfrm>
          <a:prstGeom prst="ellipse">
            <a:avLst/>
          </a:prstGeom>
          <a:solidFill>
            <a:srgbClr val="66FF99"/>
          </a:solidFill>
          <a:ln w="38100">
            <a:solidFill>
              <a:srgbClr val="00B05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943600" y="304800"/>
            <a:ext cx="2133600" cy="2057400"/>
          </a:xfrm>
          <a:prstGeom prst="ellipse">
            <a:avLst/>
          </a:prstGeom>
          <a:solidFill>
            <a:srgbClr val="66FF99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304800" y="533401"/>
            <a:ext cx="2168526" cy="2209800"/>
          </a:xfrm>
          <a:prstGeom prst="ellipse">
            <a:avLst/>
          </a:prstGeom>
          <a:solidFill>
            <a:srgbClr val="66FF99"/>
          </a:solidFill>
          <a:ln w="381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124200" y="685800"/>
            <a:ext cx="2160587" cy="2008187"/>
          </a:xfrm>
          <a:prstGeom prst="ellipse">
            <a:avLst/>
          </a:prstGeom>
          <a:solidFill>
            <a:srgbClr val="66FF99"/>
          </a:solidFill>
          <a:ln w="381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048000" y="4800600"/>
            <a:ext cx="2286000" cy="2057400"/>
          </a:xfrm>
          <a:prstGeom prst="ellipse">
            <a:avLst/>
          </a:prstGeom>
          <a:solidFill>
            <a:srgbClr val="66FF99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28600" y="4038600"/>
            <a:ext cx="2209800" cy="2286000"/>
          </a:xfrm>
          <a:prstGeom prst="ellipse">
            <a:avLst/>
          </a:prstGeom>
          <a:solidFill>
            <a:srgbClr val="66FF99"/>
          </a:solidFill>
          <a:ln w="38100">
            <a:solidFill>
              <a:srgbClr val="00863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324600" y="3886200"/>
            <a:ext cx="2209800" cy="2286000"/>
          </a:xfrm>
          <a:prstGeom prst="ellipse">
            <a:avLst/>
          </a:prstGeom>
          <a:solidFill>
            <a:srgbClr val="66FF99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 rot="941376">
            <a:off x="59738" y="3920092"/>
            <a:ext cx="2535930" cy="257033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4344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Black"/>
              </a:rPr>
              <a:t>Відчуття відповідальності</a:t>
            </a:r>
            <a:endParaRPr lang="ru-RU" sz="3600" kern="10" spc="0" dirty="0">
              <a:ln w="28575">
                <a:solidFill>
                  <a:srgbClr val="92D050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Arial Black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 rot="10059243">
            <a:off x="6137692" y="3762521"/>
            <a:ext cx="2790217" cy="283066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6268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Black"/>
              </a:rPr>
              <a:t>Культура споживання</a:t>
            </a:r>
            <a:endParaRPr lang="ru-RU" sz="3600" kern="10" spc="0" dirty="0">
              <a:ln w="28575">
                <a:solidFill>
                  <a:srgbClr val="92D050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Arial Black"/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 rot="231471">
            <a:off x="2664676" y="4713321"/>
            <a:ext cx="2899292" cy="384632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342609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Black"/>
              </a:rPr>
              <a:t>Прийняття рішень</a:t>
            </a:r>
            <a:endParaRPr lang="ru-RU" sz="3600" kern="10" spc="0" dirty="0">
              <a:ln w="28575">
                <a:solidFill>
                  <a:srgbClr val="92D050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Arial Black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563886">
            <a:off x="5708962" y="306798"/>
            <a:ext cx="2618240" cy="196059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66473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Black"/>
              </a:rPr>
              <a:t>Технологія</a:t>
            </a:r>
            <a:endParaRPr lang="ru-RU" sz="3600" kern="10" spc="0" dirty="0">
              <a:ln w="28575">
                <a:solidFill>
                  <a:srgbClr val="92D050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Arial Black"/>
            </a:endParaRPr>
          </a:p>
        </p:txBody>
      </p:sp>
      <p:pic>
        <p:nvPicPr>
          <p:cNvPr id="21" name="Рисунок 20" descr="Картинки по запросу ответственность за реки  арт 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029200"/>
            <a:ext cx="1828800" cy="1676400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3276600" y="685800"/>
            <a:ext cx="1828800" cy="457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8739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Black"/>
              </a:rPr>
              <a:t>Економіка</a:t>
            </a:r>
            <a:endParaRPr lang="ru-RU" sz="3600" kern="10" spc="0" dirty="0">
              <a:ln w="28575">
                <a:solidFill>
                  <a:srgbClr val="92D050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Arial Black"/>
            </a:endParaRPr>
          </a:p>
        </p:txBody>
      </p:sp>
      <p:pic>
        <p:nvPicPr>
          <p:cNvPr id="24" name="Рисунок 23" descr="Картинки по запросу ответственность арт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038600"/>
            <a:ext cx="2057400" cy="1905000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6" name="Рисунок 25" descr="Картинки по запросу природа арт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200400"/>
            <a:ext cx="3733800" cy="1143000"/>
          </a:xfrm>
          <a:prstGeom prst="ellipse">
            <a:avLst/>
          </a:prstGeom>
          <a:ln>
            <a:solidFill>
              <a:srgbClr val="213AF3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7" name="Рисунок 26" descr="Картинки по запросу навколишнє середовище арт"/>
          <p:cNvPicPr>
            <a:picLocks noChangeAspect="1"/>
          </p:cNvPicPr>
          <p:nvPr/>
        </p:nvPicPr>
        <p:blipFill>
          <a:blip r:embed="rId7" cstate="print"/>
          <a:srcRect r="50676"/>
          <a:stretch>
            <a:fillRect/>
          </a:stretch>
        </p:blipFill>
        <p:spPr bwMode="auto">
          <a:xfrm>
            <a:off x="2971800" y="762000"/>
            <a:ext cx="2257425" cy="1828800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8" name="Рисунок 27" descr="Картинки по запросу технология загрязнения воды плакат"/>
          <p:cNvPicPr>
            <a:picLocks noChangeAspect="1"/>
          </p:cNvPicPr>
          <p:nvPr/>
        </p:nvPicPr>
        <p:blipFill>
          <a:blip r:embed="rId8" cstate="print"/>
          <a:srcRect l="3848" t="11924" r="51416" b="46070"/>
          <a:stretch>
            <a:fillRect/>
          </a:stretch>
        </p:blipFill>
        <p:spPr bwMode="auto">
          <a:xfrm>
            <a:off x="5867400" y="457200"/>
            <a:ext cx="2133600" cy="1752600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209800" y="-162699"/>
            <a:ext cx="411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ЗНАНЬ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 rot="775767">
            <a:off x="0" y="469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625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6257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438400" y="27432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НАВКОЛИШНЄ СЕРЕДОВИЩЕ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 rot="251343">
            <a:off x="381703" y="404321"/>
            <a:ext cx="2139032" cy="16887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6485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85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Black"/>
              </a:rPr>
              <a:t>Історія і життя</a:t>
            </a:r>
            <a:endParaRPr lang="ru-RU" sz="3600" kern="10" spc="0" dirty="0">
              <a:ln w="28575">
                <a:solidFill>
                  <a:srgbClr val="92D050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Arial Black"/>
            </a:endParaRPr>
          </a:p>
        </p:txBody>
      </p:sp>
      <p:pic>
        <p:nvPicPr>
          <p:cNvPr id="32" name="Рисунок 31" descr="C:\Users\Администратор\Desktop\image005_50.jpg"/>
          <p:cNvPicPr/>
          <p:nvPr/>
        </p:nvPicPr>
        <p:blipFill>
          <a:blip r:embed="rId10" cstate="print"/>
          <a:srcRect l="56985" t="11220" r="11307" b="12683"/>
          <a:stretch>
            <a:fillRect/>
          </a:stretch>
        </p:blipFill>
        <p:spPr bwMode="auto">
          <a:xfrm>
            <a:off x="6553200" y="3962400"/>
            <a:ext cx="16002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Картинки по запросу принятие решений учеником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5181599"/>
            <a:ext cx="1447800" cy="1676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Картинки по запросу ответственность за воду школьный рисунок"/>
          <p:cNvPicPr/>
          <p:nvPr/>
        </p:nvPicPr>
        <p:blipFill>
          <a:blip r:embed="rId12" cstate="print"/>
          <a:srcRect l="3475" t="39175" r="69498" b="3093"/>
          <a:stretch>
            <a:fillRect/>
          </a:stretch>
        </p:blipFill>
        <p:spPr bwMode="auto">
          <a:xfrm>
            <a:off x="228600" y="4191000"/>
            <a:ext cx="2057400" cy="2057400"/>
          </a:xfrm>
          <a:prstGeom prst="ellipse">
            <a:avLst/>
          </a:prstGeom>
          <a:ln>
            <a:solidFill>
              <a:srgbClr val="00B0F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388" name="Picture 4" descr="C:\Users\Администратор\Desktop\источник-жизни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85800"/>
            <a:ext cx="2057400" cy="1905000"/>
          </a:xfrm>
          <a:prstGeom prst="ellipse">
            <a:avLst/>
          </a:prstGeom>
          <a:ln>
            <a:solidFill>
              <a:srgbClr val="00B0F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1044</Words>
  <Application>Microsoft Office PowerPoint</Application>
  <PresentationFormat>Экран (4:3)</PresentationFormat>
  <Paragraphs>254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3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252</cp:revision>
  <dcterms:created xsi:type="dcterms:W3CDTF">2017-07-13T17:56:06Z</dcterms:created>
  <dcterms:modified xsi:type="dcterms:W3CDTF">2018-03-14T11:32:37Z</dcterms:modified>
</cp:coreProperties>
</file>