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86" r:id="rId6"/>
    <p:sldId id="274" r:id="rId7"/>
    <p:sldId id="276" r:id="rId8"/>
    <p:sldId id="278" r:id="rId9"/>
    <p:sldId id="287" r:id="rId10"/>
    <p:sldId id="280" r:id="rId11"/>
    <p:sldId id="282" r:id="rId12"/>
    <p:sldId id="283" r:id="rId13"/>
    <p:sldId id="284" r:id="rId14"/>
    <p:sldId id="285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50" d="100"/>
          <a:sy n="50" d="100"/>
        </p:scale>
        <p:origin x="-1956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9A69F4-4847-4006-9ACB-BD11B02287D6}" type="doc">
      <dgm:prSet loTypeId="urn:microsoft.com/office/officeart/2005/8/layout/chevron2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400DDB2-6C3B-4DC1-A0FA-AD842BFBA81C}">
      <dgm:prSet phldrT="[Текст]" custT="1"/>
      <dgm:spPr/>
      <dgm:t>
        <a:bodyPr/>
        <a:lstStyle/>
        <a:p>
          <a:r>
            <a:rPr lang="uk-UA" sz="20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1</a:t>
          </a:r>
          <a:endParaRPr lang="ru-RU" sz="20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58EAA82-FD92-47BC-BCDA-56D83F953333}" type="parTrans" cxnId="{586DCD9D-DE91-4BD8-ADC8-8618250455F1}">
      <dgm:prSet/>
      <dgm:spPr/>
      <dgm:t>
        <a:bodyPr/>
        <a:lstStyle/>
        <a:p>
          <a:endParaRPr lang="ru-RU" sz="20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F63ED39-A4F5-4285-95B2-0BF4545D617F}" type="sibTrans" cxnId="{586DCD9D-DE91-4BD8-ADC8-8618250455F1}">
      <dgm:prSet/>
      <dgm:spPr/>
      <dgm:t>
        <a:bodyPr/>
        <a:lstStyle/>
        <a:p>
          <a:endParaRPr lang="ru-RU" sz="20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9C39D07-BC9E-4E65-8A8D-7997B36AB0BB}">
      <dgm:prSet phldrT="[Текст]" custT="1"/>
      <dgm:spPr/>
      <dgm:t>
        <a:bodyPr/>
        <a:lstStyle/>
        <a:p>
          <a:r>
            <a:rPr lang="uk-UA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2</a:t>
          </a:r>
          <a:endParaRPr lang="ru-RU" sz="20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BB7560D-F36F-440C-A122-441664E24981}" type="parTrans" cxnId="{760805A6-CB26-41A3-82E1-B37C19273FB3}">
      <dgm:prSet/>
      <dgm:spPr/>
      <dgm:t>
        <a:bodyPr/>
        <a:lstStyle/>
        <a:p>
          <a:endParaRPr lang="ru-RU" sz="20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7CBBE83-CEC5-4929-859E-53C277472BB8}" type="sibTrans" cxnId="{760805A6-CB26-41A3-82E1-B37C19273FB3}">
      <dgm:prSet/>
      <dgm:spPr/>
      <dgm:t>
        <a:bodyPr/>
        <a:lstStyle/>
        <a:p>
          <a:endParaRPr lang="ru-RU" sz="20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1C83201-A264-4F8C-BAC7-AAA6C66F4A8E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3</a:t>
          </a:r>
          <a:endParaRPr lang="ru-RU" sz="20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2CBA6AB-02AA-43F4-AEB3-E670C03F0E9D}" type="parTrans" cxnId="{8BD058B2-5F01-42FE-BC06-B0CDABCF02A2}">
      <dgm:prSet/>
      <dgm:spPr/>
      <dgm:t>
        <a:bodyPr/>
        <a:lstStyle/>
        <a:p>
          <a:endParaRPr lang="ru-RU" sz="20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27E6AEE-35E5-4DA5-8E56-EB47463ABCCE}" type="sibTrans" cxnId="{8BD058B2-5F01-42FE-BC06-B0CDABCF02A2}">
      <dgm:prSet/>
      <dgm:spPr/>
      <dgm:t>
        <a:bodyPr/>
        <a:lstStyle/>
        <a:p>
          <a:endParaRPr lang="ru-RU" sz="20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4AEE8E3-A0E9-4954-A895-5C8507165958}">
      <dgm:prSet phldrT="[Текст]" custT="1"/>
      <dgm:spPr/>
      <dgm:t>
        <a:bodyPr/>
        <a:lstStyle/>
        <a:p>
          <a:r>
            <a:rPr lang="uk-UA" sz="20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4</a:t>
          </a:r>
          <a:endParaRPr lang="ru-RU" sz="20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120012A-9CBD-4467-8093-66A2D9541CBC}" type="parTrans" cxnId="{824BC7F4-9659-4C4C-B993-547957162DF7}">
      <dgm:prSet/>
      <dgm:spPr/>
      <dgm:t>
        <a:bodyPr/>
        <a:lstStyle/>
        <a:p>
          <a:endParaRPr lang="ru-RU" sz="20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F1BFB7D-E284-4609-AC47-17E3EAF7D1BC}" type="sibTrans" cxnId="{824BC7F4-9659-4C4C-B993-547957162DF7}">
      <dgm:prSet/>
      <dgm:spPr/>
      <dgm:t>
        <a:bodyPr/>
        <a:lstStyle/>
        <a:p>
          <a:endParaRPr lang="ru-RU" sz="20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945FE46-A17A-4721-9369-5B0FD5B6A0ED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rPr>
            <a:t>Розкрити значення терміну «</a:t>
          </a:r>
          <a:r>
            <a:rPr lang="uk-UA" sz="2000" b="1" cap="none" spc="0" dirty="0" err="1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rPr>
            <a:t>Кам</a:t>
          </a:r>
          <a:r>
            <a:rPr lang="en-US" sz="20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rPr>
            <a:t>’</a:t>
          </a:r>
          <a:r>
            <a:rPr lang="uk-UA" sz="2000" b="1" cap="none" spc="0" dirty="0" err="1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rPr>
            <a:t>янецька</a:t>
          </a:r>
          <a:r>
            <a:rPr lang="uk-UA" sz="20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rPr>
            <a:t> доба» Української революції.</a:t>
          </a:r>
          <a:endParaRPr lang="ru-RU" sz="2000" b="1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Bookman Old Style" pitchFamily="18" charset="0"/>
          </a:endParaRPr>
        </a:p>
      </dgm:t>
    </dgm:pt>
    <dgm:pt modelId="{DBA9C89F-499F-45A9-B8D2-6F72FB9C0592}" type="parTrans" cxnId="{706CEC86-AE8D-4698-9F22-BD88254053B4}">
      <dgm:prSet/>
      <dgm:spPr/>
      <dgm:t>
        <a:bodyPr/>
        <a:lstStyle/>
        <a:p>
          <a:endParaRPr lang="ru-RU" sz="20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789FBCA-CD24-4691-BD58-412EAF3376FE}" type="sibTrans" cxnId="{706CEC86-AE8D-4698-9F22-BD88254053B4}">
      <dgm:prSet/>
      <dgm:spPr/>
      <dgm:t>
        <a:bodyPr/>
        <a:lstStyle/>
        <a:p>
          <a:endParaRPr lang="ru-RU" sz="20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BE42C23-5777-48AD-BC23-3057E9DF56AC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rPr>
            <a:t>З’ясувати особливості встановлення </a:t>
          </a:r>
          <a:r>
            <a:rPr lang="uk-UA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rPr>
            <a:t>нововладдя</a:t>
          </a:r>
          <a:r>
            <a:rPr lang="uk-UA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rPr>
            <a:t> після повалення самодержавства</a:t>
          </a:r>
          <a:endParaRPr lang="ru-RU" sz="20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Bookman Old Style" pitchFamily="18" charset="0"/>
          </a:endParaRPr>
        </a:p>
      </dgm:t>
    </dgm:pt>
    <dgm:pt modelId="{0EC14230-5408-49A8-A195-C0A9A8640291}" type="parTrans" cxnId="{1D0D4D95-3259-4A1A-A27A-162C2951CB89}">
      <dgm:prSet/>
      <dgm:spPr/>
      <dgm:t>
        <a:bodyPr/>
        <a:lstStyle/>
        <a:p>
          <a:endParaRPr lang="ru-RU" sz="20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6946A76-60E1-492A-8785-E193301309E1}" type="sibTrans" cxnId="{1D0D4D95-3259-4A1A-A27A-162C2951CB89}">
      <dgm:prSet/>
      <dgm:spPr/>
      <dgm:t>
        <a:bodyPr/>
        <a:lstStyle/>
        <a:p>
          <a:endParaRPr lang="ru-RU" sz="20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F234DAB-AFD3-4C3D-AC9A-A26E086BBFA9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rPr>
            <a:t>Розкрити особливості розвитку краю в період Гетьманату. </a:t>
          </a:r>
          <a:endParaRPr lang="ru-RU" sz="2000" b="1" cap="none" spc="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Bookman Old Style" pitchFamily="18" charset="0"/>
          </a:endParaRPr>
        </a:p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b="1" cap="none" spc="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endParaRPr lang="ru-RU" sz="20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EC34267-B693-4BE5-9850-8716FA6F2E51}" type="parTrans" cxnId="{5EC56CE2-2DEA-4F19-9F2C-B6D61F1CE8A7}">
      <dgm:prSet/>
      <dgm:spPr/>
      <dgm:t>
        <a:bodyPr/>
        <a:lstStyle/>
        <a:p>
          <a:endParaRPr lang="ru-RU" sz="20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739B060-6CD2-48CF-871C-ABA8AB652935}" type="sibTrans" cxnId="{5EC56CE2-2DEA-4F19-9F2C-B6D61F1CE8A7}">
      <dgm:prSet/>
      <dgm:spPr/>
      <dgm:t>
        <a:bodyPr/>
        <a:lstStyle/>
        <a:p>
          <a:endParaRPr lang="ru-RU" sz="20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93DD8B5-DB8A-494D-ABBF-E78417FC435D}">
      <dgm:prSet custT="1"/>
      <dgm:spPr/>
      <dgm:t>
        <a:bodyPr/>
        <a:lstStyle/>
        <a:p>
          <a:endParaRPr lang="ru-RU" sz="20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8E3E23B-BE6E-4407-A0AF-0F9F2B48C62D}" type="parTrans" cxnId="{818C006D-8F68-44D3-A76F-6BA4D23C0AB2}">
      <dgm:prSet/>
      <dgm:spPr/>
      <dgm:t>
        <a:bodyPr/>
        <a:lstStyle/>
        <a:p>
          <a:endParaRPr lang="ru-RU" sz="2000"/>
        </a:p>
      </dgm:t>
    </dgm:pt>
    <dgm:pt modelId="{0A38E5E2-DCE6-4B46-A448-838F5ACEDD1D}" type="sibTrans" cxnId="{818C006D-8F68-44D3-A76F-6BA4D23C0AB2}">
      <dgm:prSet/>
      <dgm:spPr/>
      <dgm:t>
        <a:bodyPr/>
        <a:lstStyle/>
        <a:p>
          <a:endParaRPr lang="ru-RU" sz="2000"/>
        </a:p>
      </dgm:t>
    </dgm:pt>
    <dgm:pt modelId="{7D68AFFF-A4FF-4345-B3D1-C9581380DCA8}">
      <dgm:prSet custT="1"/>
      <dgm:spPr/>
      <dgm:t>
        <a:bodyPr/>
        <a:lstStyle/>
        <a:p>
          <a:endParaRPr lang="ru-RU" sz="20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0B85A87-A568-4F03-99C9-2E07F6A02F75}" type="parTrans" cxnId="{54A74192-37C7-47AA-90D0-86521FDA484A}">
      <dgm:prSet/>
      <dgm:spPr/>
      <dgm:t>
        <a:bodyPr/>
        <a:lstStyle/>
        <a:p>
          <a:endParaRPr lang="ru-RU" sz="2000"/>
        </a:p>
      </dgm:t>
    </dgm:pt>
    <dgm:pt modelId="{703D097A-A0CC-456D-A0C1-38CF523F4A46}" type="sibTrans" cxnId="{54A74192-37C7-47AA-90D0-86521FDA484A}">
      <dgm:prSet/>
      <dgm:spPr/>
      <dgm:t>
        <a:bodyPr/>
        <a:lstStyle/>
        <a:p>
          <a:endParaRPr lang="ru-RU" sz="2000"/>
        </a:p>
      </dgm:t>
    </dgm:pt>
    <dgm:pt modelId="{380E62C2-E41D-4650-8FF7-91DE653F0FE4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rPr>
            <a:t>Охарактеризувати  наш край у часи «</a:t>
          </a:r>
          <a:r>
            <a:rPr lang="uk-UA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rPr>
            <a:t>Отаманівщини</a:t>
          </a:r>
          <a:r>
            <a:rPr lang="uk-UA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rPr>
            <a:t>».  </a:t>
          </a:r>
          <a:endParaRPr lang="ru-RU" sz="2000" b="1" cap="none" spc="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Bookman Old Style" pitchFamily="18" charset="0"/>
          </a:endParaRPr>
        </a:p>
        <a:p>
          <a:endParaRPr lang="ru-RU" sz="20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Bookman Old Style" pitchFamily="18" charset="0"/>
          </a:endParaRPr>
        </a:p>
      </dgm:t>
    </dgm:pt>
    <dgm:pt modelId="{5E46D20E-7468-4434-8EB4-43FD94BAEB58}" type="parTrans" cxnId="{5AF1B510-8C56-487E-A59B-479347631AA6}">
      <dgm:prSet/>
      <dgm:spPr/>
      <dgm:t>
        <a:bodyPr/>
        <a:lstStyle/>
        <a:p>
          <a:endParaRPr lang="ru-RU" sz="2000"/>
        </a:p>
      </dgm:t>
    </dgm:pt>
    <dgm:pt modelId="{C99B856A-C248-48B9-B047-0E996261F1FD}" type="sibTrans" cxnId="{5AF1B510-8C56-487E-A59B-479347631AA6}">
      <dgm:prSet/>
      <dgm:spPr/>
      <dgm:t>
        <a:bodyPr/>
        <a:lstStyle/>
        <a:p>
          <a:endParaRPr lang="ru-RU" sz="2000"/>
        </a:p>
      </dgm:t>
    </dgm:pt>
    <dgm:pt modelId="{C7F31954-23AD-41FF-BEB5-C73A247C7C6D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rPr>
            <a:t>5</a:t>
          </a:r>
          <a:endParaRPr lang="ru-RU" sz="20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Bookman Old Style" pitchFamily="18" charset="0"/>
          </a:endParaRPr>
        </a:p>
      </dgm:t>
    </dgm:pt>
    <dgm:pt modelId="{8BF9C67C-47F3-4F31-9E8A-DB85DD2DA565}" type="parTrans" cxnId="{2B02206A-3222-4627-ACD9-A279CEF0234F}">
      <dgm:prSet/>
      <dgm:spPr/>
      <dgm:t>
        <a:bodyPr/>
        <a:lstStyle/>
        <a:p>
          <a:endParaRPr lang="ru-RU"/>
        </a:p>
      </dgm:t>
    </dgm:pt>
    <dgm:pt modelId="{B51F3C08-3F03-40CB-9968-86FECD1F2753}" type="sibTrans" cxnId="{2B02206A-3222-4627-ACD9-A279CEF0234F}">
      <dgm:prSet/>
      <dgm:spPr/>
      <dgm:t>
        <a:bodyPr/>
        <a:lstStyle/>
        <a:p>
          <a:endParaRPr lang="ru-RU"/>
        </a:p>
      </dgm:t>
    </dgm:pt>
    <dgm:pt modelId="{3F16434D-1F37-49FE-8935-75F789DEA4A7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Bookman Old Style" pitchFamily="18" charset="0"/>
            </a:rPr>
            <a:t>Розкрити цікаві історичні факти того часу, що беруть витоки з терен нашого краю. </a:t>
          </a:r>
          <a:endParaRPr lang="ru-RU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375AF67F-7F20-4DF6-8A03-4CA487D68608}" type="parTrans" cxnId="{F717D130-1348-4854-851A-7C204C8D46D8}">
      <dgm:prSet/>
      <dgm:spPr/>
      <dgm:t>
        <a:bodyPr/>
        <a:lstStyle/>
        <a:p>
          <a:endParaRPr lang="ru-RU"/>
        </a:p>
      </dgm:t>
    </dgm:pt>
    <dgm:pt modelId="{64481569-BE99-407C-A568-C65091FCA51A}" type="sibTrans" cxnId="{F717D130-1348-4854-851A-7C204C8D46D8}">
      <dgm:prSet/>
      <dgm:spPr/>
      <dgm:t>
        <a:bodyPr/>
        <a:lstStyle/>
        <a:p>
          <a:endParaRPr lang="ru-RU"/>
        </a:p>
      </dgm:t>
    </dgm:pt>
    <dgm:pt modelId="{20170177-9D56-4B38-89DE-6756F057A111}" type="pres">
      <dgm:prSet presAssocID="{B59A69F4-4847-4006-9ACB-BD11B02287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57B4D7-FC5B-46C4-8CDE-05DB20F2103A}" type="pres">
      <dgm:prSet presAssocID="{1400DDB2-6C3B-4DC1-A0FA-AD842BFBA81C}" presName="composite" presStyleCnt="0"/>
      <dgm:spPr/>
    </dgm:pt>
    <dgm:pt modelId="{0973D351-955B-45AB-BD08-DC77044E1111}" type="pres">
      <dgm:prSet presAssocID="{1400DDB2-6C3B-4DC1-A0FA-AD842BFBA81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4E4DA-7634-4F90-9C71-D550F26A42D5}" type="pres">
      <dgm:prSet presAssocID="{1400DDB2-6C3B-4DC1-A0FA-AD842BFBA81C}" presName="descendantText" presStyleLbl="alignAcc1" presStyleIdx="0" presStyleCnt="5" custScaleX="99108" custScaleY="119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261F1-425F-446E-9618-C5D07BD30E80}" type="pres">
      <dgm:prSet presAssocID="{3F63ED39-A4F5-4285-95B2-0BF4545D617F}" presName="sp" presStyleCnt="0"/>
      <dgm:spPr/>
    </dgm:pt>
    <dgm:pt modelId="{549F7E1F-AAAD-4A8C-BB59-80BD3EFE4CA3}" type="pres">
      <dgm:prSet presAssocID="{B9C39D07-BC9E-4E65-8A8D-7997B36AB0BB}" presName="composite" presStyleCnt="0"/>
      <dgm:spPr/>
    </dgm:pt>
    <dgm:pt modelId="{590F34BE-6FD3-47C3-9639-7EA255C80B1B}" type="pres">
      <dgm:prSet presAssocID="{B9C39D07-BC9E-4E65-8A8D-7997B36AB0B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EAABF-FC0E-4A01-A3EE-8667ADD83821}" type="pres">
      <dgm:prSet presAssocID="{B9C39D07-BC9E-4E65-8A8D-7997B36AB0BB}" presName="descendantText" presStyleLbl="alignAcc1" presStyleIdx="1" presStyleCnt="5" custScaleX="98962" custScaleY="130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8E973-B6A8-4C9A-B1E4-FB0FA4B65950}" type="pres">
      <dgm:prSet presAssocID="{47CBBE83-CEC5-4929-859E-53C277472BB8}" presName="sp" presStyleCnt="0"/>
      <dgm:spPr/>
    </dgm:pt>
    <dgm:pt modelId="{8FBB2797-51E0-4DD2-9B2D-2F66CFDB49E5}" type="pres">
      <dgm:prSet presAssocID="{B1C83201-A264-4F8C-BAC7-AAA6C66F4A8E}" presName="composite" presStyleCnt="0"/>
      <dgm:spPr/>
    </dgm:pt>
    <dgm:pt modelId="{CE9B5645-2E56-4C45-8871-D15FFB67A1DA}" type="pres">
      <dgm:prSet presAssocID="{B1C83201-A264-4F8C-BAC7-AAA6C66F4A8E}" presName="parentText" presStyleLbl="alignNode1" presStyleIdx="2" presStyleCnt="5" custLinFactNeighborX="3002" custLinFactNeighborY="-61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A7A58-C9BB-4EE6-BE97-773F628F485D}" type="pres">
      <dgm:prSet presAssocID="{B1C83201-A264-4F8C-BAC7-AAA6C66F4A8E}" presName="descendantText" presStyleLbl="alignAcc1" presStyleIdx="2" presStyleCnt="5" custScaleX="100135" custScaleY="116137" custLinFactNeighborX="774" custLinFactNeighborY="-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FFA41-B8C5-4B29-A9AB-3466793D48BD}" type="pres">
      <dgm:prSet presAssocID="{327E6AEE-35E5-4DA5-8E56-EB47463ABCCE}" presName="sp" presStyleCnt="0"/>
      <dgm:spPr/>
    </dgm:pt>
    <dgm:pt modelId="{F18173F1-55C3-4B36-A0A2-12E3A7C1B750}" type="pres">
      <dgm:prSet presAssocID="{84AEE8E3-A0E9-4954-A895-5C8507165958}" presName="composite" presStyleCnt="0"/>
      <dgm:spPr/>
    </dgm:pt>
    <dgm:pt modelId="{39578FA5-EA40-4CE5-904C-51D8FFF722ED}" type="pres">
      <dgm:prSet presAssocID="{84AEE8E3-A0E9-4954-A895-5C850716595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E8F8F-C201-4C18-A9CA-F2F95E5FE547}" type="pres">
      <dgm:prSet presAssocID="{84AEE8E3-A0E9-4954-A895-5C8507165958}" presName="descendantText" presStyleLbl="alignAcc1" presStyleIdx="3" presStyleCnt="5" custScaleY="121205" custLinFactNeighborX="166" custLinFactNeighborY="-4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9F9DB-88C3-4A3E-8BFC-34840A634FA9}" type="pres">
      <dgm:prSet presAssocID="{1F1BFB7D-E284-4609-AC47-17E3EAF7D1BC}" presName="sp" presStyleCnt="0"/>
      <dgm:spPr/>
    </dgm:pt>
    <dgm:pt modelId="{9A7B147D-51C6-41E8-A579-A72AEAF7F4BB}" type="pres">
      <dgm:prSet presAssocID="{C7F31954-23AD-41FF-BEB5-C73A247C7C6D}" presName="composite" presStyleCnt="0"/>
      <dgm:spPr/>
    </dgm:pt>
    <dgm:pt modelId="{5E3BF2C6-B703-4E1F-AE63-AD709CF6D0B6}" type="pres">
      <dgm:prSet presAssocID="{C7F31954-23AD-41FF-BEB5-C73A247C7C6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5335B-4D42-4315-BCEE-AF668BBD4ED2}" type="pres">
      <dgm:prSet presAssocID="{C7F31954-23AD-41FF-BEB5-C73A247C7C6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17D130-1348-4854-851A-7C204C8D46D8}" srcId="{C7F31954-23AD-41FF-BEB5-C73A247C7C6D}" destId="{3F16434D-1F37-49FE-8935-75F789DEA4A7}" srcOrd="0" destOrd="0" parTransId="{375AF67F-7F20-4DF6-8A03-4CA487D68608}" sibTransId="{64481569-BE99-407C-A568-C65091FCA51A}"/>
    <dgm:cxn modelId="{3E8563C5-4B16-40B3-B515-460E038E132F}" type="presOf" srcId="{A945FE46-A17A-4721-9369-5B0FD5B6A0ED}" destId="{B8DE8F8F-C201-4C18-A9CA-F2F95E5FE547}" srcOrd="0" destOrd="0" presId="urn:microsoft.com/office/officeart/2005/8/layout/chevron2"/>
    <dgm:cxn modelId="{2B02206A-3222-4627-ACD9-A279CEF0234F}" srcId="{B59A69F4-4847-4006-9ACB-BD11B02287D6}" destId="{C7F31954-23AD-41FF-BEB5-C73A247C7C6D}" srcOrd="4" destOrd="0" parTransId="{8BF9C67C-47F3-4F31-9E8A-DB85DD2DA565}" sibTransId="{B51F3C08-3F03-40CB-9968-86FECD1F2753}"/>
    <dgm:cxn modelId="{54A74192-37C7-47AA-90D0-86521FDA484A}" srcId="{B9C39D07-BC9E-4E65-8A8D-7997B36AB0BB}" destId="{7D68AFFF-A4FF-4345-B3D1-C9581380DCA8}" srcOrd="1" destOrd="0" parTransId="{B0B85A87-A568-4F03-99C9-2E07F6A02F75}" sibTransId="{703D097A-A0CC-456D-A0C1-38CF523F4A46}"/>
    <dgm:cxn modelId="{760805A6-CB26-41A3-82E1-B37C19273FB3}" srcId="{B59A69F4-4847-4006-9ACB-BD11B02287D6}" destId="{B9C39D07-BC9E-4E65-8A8D-7997B36AB0BB}" srcOrd="1" destOrd="0" parTransId="{1BB7560D-F36F-440C-A122-441664E24981}" sibTransId="{47CBBE83-CEC5-4929-859E-53C277472BB8}"/>
    <dgm:cxn modelId="{0AF4578C-FCAA-4153-96D2-73364397B867}" type="presOf" srcId="{3BE42C23-5777-48AD-BC23-3057E9DF56AC}" destId="{F864E4DA-7634-4F90-9C71-D550F26A42D5}" srcOrd="0" destOrd="0" presId="urn:microsoft.com/office/officeart/2005/8/layout/chevron2"/>
    <dgm:cxn modelId="{8BD058B2-5F01-42FE-BC06-B0CDABCF02A2}" srcId="{B59A69F4-4847-4006-9ACB-BD11B02287D6}" destId="{B1C83201-A264-4F8C-BAC7-AAA6C66F4A8E}" srcOrd="2" destOrd="0" parTransId="{32CBA6AB-02AA-43F4-AEB3-E670C03F0E9D}" sibTransId="{327E6AEE-35E5-4DA5-8E56-EB47463ABCCE}"/>
    <dgm:cxn modelId="{5DF955A0-0F36-4D9B-93DE-A1879BD98DD1}" type="presOf" srcId="{3F16434D-1F37-49FE-8935-75F789DEA4A7}" destId="{78C5335B-4D42-4315-BCEE-AF668BBD4ED2}" srcOrd="0" destOrd="0" presId="urn:microsoft.com/office/officeart/2005/8/layout/chevron2"/>
    <dgm:cxn modelId="{D2FDF33E-70D8-4535-ACAF-756248891C6F}" type="presOf" srcId="{B9C39D07-BC9E-4E65-8A8D-7997B36AB0BB}" destId="{590F34BE-6FD3-47C3-9639-7EA255C80B1B}" srcOrd="0" destOrd="0" presId="urn:microsoft.com/office/officeart/2005/8/layout/chevron2"/>
    <dgm:cxn modelId="{824BC7F4-9659-4C4C-B993-547957162DF7}" srcId="{B59A69F4-4847-4006-9ACB-BD11B02287D6}" destId="{84AEE8E3-A0E9-4954-A895-5C8507165958}" srcOrd="3" destOrd="0" parTransId="{5120012A-9CBD-4467-8093-66A2D9541CBC}" sibTransId="{1F1BFB7D-E284-4609-AC47-17E3EAF7D1BC}"/>
    <dgm:cxn modelId="{F551C023-FCC9-4CD1-84AF-2B860AF05E49}" type="presOf" srcId="{7D68AFFF-A4FF-4345-B3D1-C9581380DCA8}" destId="{6E7EAABF-FC0E-4A01-A3EE-8667ADD83821}" srcOrd="0" destOrd="1" presId="urn:microsoft.com/office/officeart/2005/8/layout/chevron2"/>
    <dgm:cxn modelId="{5AF1B510-8C56-487E-A59B-479347631AA6}" srcId="{B1C83201-A264-4F8C-BAC7-AAA6C66F4A8E}" destId="{380E62C2-E41D-4650-8FF7-91DE653F0FE4}" srcOrd="0" destOrd="0" parTransId="{5E46D20E-7468-4434-8EB4-43FD94BAEB58}" sibTransId="{C99B856A-C248-48B9-B047-0E996261F1FD}"/>
    <dgm:cxn modelId="{11F15C38-E7CE-401F-9EAB-8D5EEB4503CB}" type="presOf" srcId="{C7F31954-23AD-41FF-BEB5-C73A247C7C6D}" destId="{5E3BF2C6-B703-4E1F-AE63-AD709CF6D0B6}" srcOrd="0" destOrd="0" presId="urn:microsoft.com/office/officeart/2005/8/layout/chevron2"/>
    <dgm:cxn modelId="{4714D57D-E08A-4583-A089-37FA7463A017}" type="presOf" srcId="{B1C83201-A264-4F8C-BAC7-AAA6C66F4A8E}" destId="{CE9B5645-2E56-4C45-8871-D15FFB67A1DA}" srcOrd="0" destOrd="0" presId="urn:microsoft.com/office/officeart/2005/8/layout/chevron2"/>
    <dgm:cxn modelId="{5EC56CE2-2DEA-4F19-9F2C-B6D61F1CE8A7}" srcId="{B9C39D07-BC9E-4E65-8A8D-7997B36AB0BB}" destId="{EF234DAB-AFD3-4C3D-AC9A-A26E086BBFA9}" srcOrd="2" destOrd="0" parTransId="{4EC34267-B693-4BE5-9850-8716FA6F2E51}" sibTransId="{9739B060-6CD2-48CF-871C-ABA8AB652935}"/>
    <dgm:cxn modelId="{8D36AB7A-086E-4F19-9A70-642679F9A8F8}" type="presOf" srcId="{84AEE8E3-A0E9-4954-A895-5C8507165958}" destId="{39578FA5-EA40-4CE5-904C-51D8FFF722ED}" srcOrd="0" destOrd="0" presId="urn:microsoft.com/office/officeart/2005/8/layout/chevron2"/>
    <dgm:cxn modelId="{092B3333-0A76-426A-835B-66848F5393FE}" type="presOf" srcId="{EF234DAB-AFD3-4C3D-AC9A-A26E086BBFA9}" destId="{6E7EAABF-FC0E-4A01-A3EE-8667ADD83821}" srcOrd="0" destOrd="2" presId="urn:microsoft.com/office/officeart/2005/8/layout/chevron2"/>
    <dgm:cxn modelId="{818C006D-8F68-44D3-A76F-6BA4D23C0AB2}" srcId="{B9C39D07-BC9E-4E65-8A8D-7997B36AB0BB}" destId="{693DD8B5-DB8A-494D-ABBF-E78417FC435D}" srcOrd="0" destOrd="0" parTransId="{38E3E23B-BE6E-4407-A0AF-0F9F2B48C62D}" sibTransId="{0A38E5E2-DCE6-4B46-A448-838F5ACEDD1D}"/>
    <dgm:cxn modelId="{E00A8EAC-9C1A-415B-9854-2D38C290EBE0}" type="presOf" srcId="{B59A69F4-4847-4006-9ACB-BD11B02287D6}" destId="{20170177-9D56-4B38-89DE-6756F057A111}" srcOrd="0" destOrd="0" presId="urn:microsoft.com/office/officeart/2005/8/layout/chevron2"/>
    <dgm:cxn modelId="{BFFA29F4-5526-4BA7-BAC6-B5A92F0BCDAB}" type="presOf" srcId="{1400DDB2-6C3B-4DC1-A0FA-AD842BFBA81C}" destId="{0973D351-955B-45AB-BD08-DC77044E1111}" srcOrd="0" destOrd="0" presId="urn:microsoft.com/office/officeart/2005/8/layout/chevron2"/>
    <dgm:cxn modelId="{586DCD9D-DE91-4BD8-ADC8-8618250455F1}" srcId="{B59A69F4-4847-4006-9ACB-BD11B02287D6}" destId="{1400DDB2-6C3B-4DC1-A0FA-AD842BFBA81C}" srcOrd="0" destOrd="0" parTransId="{C58EAA82-FD92-47BC-BCDA-56D83F953333}" sibTransId="{3F63ED39-A4F5-4285-95B2-0BF4545D617F}"/>
    <dgm:cxn modelId="{706CEC86-AE8D-4698-9F22-BD88254053B4}" srcId="{84AEE8E3-A0E9-4954-A895-5C8507165958}" destId="{A945FE46-A17A-4721-9369-5B0FD5B6A0ED}" srcOrd="0" destOrd="0" parTransId="{DBA9C89F-499F-45A9-B8D2-6F72FB9C0592}" sibTransId="{F789FBCA-CD24-4691-BD58-412EAF3376FE}"/>
    <dgm:cxn modelId="{CD2F737F-0DC7-4F15-BC55-A97664836535}" type="presOf" srcId="{380E62C2-E41D-4650-8FF7-91DE653F0FE4}" destId="{801A7A58-C9BB-4EE6-BE97-773F628F485D}" srcOrd="0" destOrd="0" presId="urn:microsoft.com/office/officeart/2005/8/layout/chevron2"/>
    <dgm:cxn modelId="{1D0D4D95-3259-4A1A-A27A-162C2951CB89}" srcId="{1400DDB2-6C3B-4DC1-A0FA-AD842BFBA81C}" destId="{3BE42C23-5777-48AD-BC23-3057E9DF56AC}" srcOrd="0" destOrd="0" parTransId="{0EC14230-5408-49A8-A195-C0A9A8640291}" sibTransId="{86946A76-60E1-492A-8785-E193301309E1}"/>
    <dgm:cxn modelId="{8EC9C31B-638F-4644-9BD2-FB11DD619412}" type="presOf" srcId="{693DD8B5-DB8A-494D-ABBF-E78417FC435D}" destId="{6E7EAABF-FC0E-4A01-A3EE-8667ADD83821}" srcOrd="0" destOrd="0" presId="urn:microsoft.com/office/officeart/2005/8/layout/chevron2"/>
    <dgm:cxn modelId="{79CEA2E5-A53E-4876-B627-FE62A8DAB0ED}" type="presParOf" srcId="{20170177-9D56-4B38-89DE-6756F057A111}" destId="{1057B4D7-FC5B-46C4-8CDE-05DB20F2103A}" srcOrd="0" destOrd="0" presId="urn:microsoft.com/office/officeart/2005/8/layout/chevron2"/>
    <dgm:cxn modelId="{F0C0E786-F9C0-4C82-AD99-F703DD8CA9BE}" type="presParOf" srcId="{1057B4D7-FC5B-46C4-8CDE-05DB20F2103A}" destId="{0973D351-955B-45AB-BD08-DC77044E1111}" srcOrd="0" destOrd="0" presId="urn:microsoft.com/office/officeart/2005/8/layout/chevron2"/>
    <dgm:cxn modelId="{BD2322BA-E93B-4D3D-8FBB-6879640F918F}" type="presParOf" srcId="{1057B4D7-FC5B-46C4-8CDE-05DB20F2103A}" destId="{F864E4DA-7634-4F90-9C71-D550F26A42D5}" srcOrd="1" destOrd="0" presId="urn:microsoft.com/office/officeart/2005/8/layout/chevron2"/>
    <dgm:cxn modelId="{5C52013F-8066-4149-BBC3-6364A74ED9DD}" type="presParOf" srcId="{20170177-9D56-4B38-89DE-6756F057A111}" destId="{2DC261F1-425F-446E-9618-C5D07BD30E80}" srcOrd="1" destOrd="0" presId="urn:microsoft.com/office/officeart/2005/8/layout/chevron2"/>
    <dgm:cxn modelId="{D66E5976-0266-49DF-B941-4FC28740C37B}" type="presParOf" srcId="{20170177-9D56-4B38-89DE-6756F057A111}" destId="{549F7E1F-AAAD-4A8C-BB59-80BD3EFE4CA3}" srcOrd="2" destOrd="0" presId="urn:microsoft.com/office/officeart/2005/8/layout/chevron2"/>
    <dgm:cxn modelId="{17E6AE39-1E51-4A52-BB33-1A0A4DAA9409}" type="presParOf" srcId="{549F7E1F-AAAD-4A8C-BB59-80BD3EFE4CA3}" destId="{590F34BE-6FD3-47C3-9639-7EA255C80B1B}" srcOrd="0" destOrd="0" presId="urn:microsoft.com/office/officeart/2005/8/layout/chevron2"/>
    <dgm:cxn modelId="{7C375530-B9F0-475B-8F3F-742998EF7BF9}" type="presParOf" srcId="{549F7E1F-AAAD-4A8C-BB59-80BD3EFE4CA3}" destId="{6E7EAABF-FC0E-4A01-A3EE-8667ADD83821}" srcOrd="1" destOrd="0" presId="urn:microsoft.com/office/officeart/2005/8/layout/chevron2"/>
    <dgm:cxn modelId="{596A5A6D-F759-4428-9735-06899F5477C8}" type="presParOf" srcId="{20170177-9D56-4B38-89DE-6756F057A111}" destId="{0438E973-B6A8-4C9A-B1E4-FB0FA4B65950}" srcOrd="3" destOrd="0" presId="urn:microsoft.com/office/officeart/2005/8/layout/chevron2"/>
    <dgm:cxn modelId="{36113A35-760C-4CDC-AF85-074FA4821403}" type="presParOf" srcId="{20170177-9D56-4B38-89DE-6756F057A111}" destId="{8FBB2797-51E0-4DD2-9B2D-2F66CFDB49E5}" srcOrd="4" destOrd="0" presId="urn:microsoft.com/office/officeart/2005/8/layout/chevron2"/>
    <dgm:cxn modelId="{BB500AA1-34C4-47EE-87A6-595D3C5591E5}" type="presParOf" srcId="{8FBB2797-51E0-4DD2-9B2D-2F66CFDB49E5}" destId="{CE9B5645-2E56-4C45-8871-D15FFB67A1DA}" srcOrd="0" destOrd="0" presId="urn:microsoft.com/office/officeart/2005/8/layout/chevron2"/>
    <dgm:cxn modelId="{72BC75DD-DD08-427A-A326-44D20CEBF60D}" type="presParOf" srcId="{8FBB2797-51E0-4DD2-9B2D-2F66CFDB49E5}" destId="{801A7A58-C9BB-4EE6-BE97-773F628F485D}" srcOrd="1" destOrd="0" presId="urn:microsoft.com/office/officeart/2005/8/layout/chevron2"/>
    <dgm:cxn modelId="{966D4440-8EA4-4174-A9A8-A7B0A30D15F8}" type="presParOf" srcId="{20170177-9D56-4B38-89DE-6756F057A111}" destId="{06BFFA41-B8C5-4B29-A9AB-3466793D48BD}" srcOrd="5" destOrd="0" presId="urn:microsoft.com/office/officeart/2005/8/layout/chevron2"/>
    <dgm:cxn modelId="{5681320B-7595-4A9A-BAE2-E1BA64FB4697}" type="presParOf" srcId="{20170177-9D56-4B38-89DE-6756F057A111}" destId="{F18173F1-55C3-4B36-A0A2-12E3A7C1B750}" srcOrd="6" destOrd="0" presId="urn:microsoft.com/office/officeart/2005/8/layout/chevron2"/>
    <dgm:cxn modelId="{AFE2DA00-D932-40D0-B6D3-2F3BB43026D8}" type="presParOf" srcId="{F18173F1-55C3-4B36-A0A2-12E3A7C1B750}" destId="{39578FA5-EA40-4CE5-904C-51D8FFF722ED}" srcOrd="0" destOrd="0" presId="urn:microsoft.com/office/officeart/2005/8/layout/chevron2"/>
    <dgm:cxn modelId="{8F233C37-8168-4A7C-9A88-276E51B0A91E}" type="presParOf" srcId="{F18173F1-55C3-4B36-A0A2-12E3A7C1B750}" destId="{B8DE8F8F-C201-4C18-A9CA-F2F95E5FE547}" srcOrd="1" destOrd="0" presId="urn:microsoft.com/office/officeart/2005/8/layout/chevron2"/>
    <dgm:cxn modelId="{6D830A53-9E0D-462D-B708-44A1572F2C14}" type="presParOf" srcId="{20170177-9D56-4B38-89DE-6756F057A111}" destId="{0779F9DB-88C3-4A3E-8BFC-34840A634FA9}" srcOrd="7" destOrd="0" presId="urn:microsoft.com/office/officeart/2005/8/layout/chevron2"/>
    <dgm:cxn modelId="{5E90061B-CFF5-4C94-9D81-CC8BC39F7AAF}" type="presParOf" srcId="{20170177-9D56-4B38-89DE-6756F057A111}" destId="{9A7B147D-51C6-41E8-A579-A72AEAF7F4BB}" srcOrd="8" destOrd="0" presId="urn:microsoft.com/office/officeart/2005/8/layout/chevron2"/>
    <dgm:cxn modelId="{CAB8D5A2-22C2-4D6A-A126-D1254E34E038}" type="presParOf" srcId="{9A7B147D-51C6-41E8-A579-A72AEAF7F4BB}" destId="{5E3BF2C6-B703-4E1F-AE63-AD709CF6D0B6}" srcOrd="0" destOrd="0" presId="urn:microsoft.com/office/officeart/2005/8/layout/chevron2"/>
    <dgm:cxn modelId="{4D95D0A0-1F0E-400F-99F9-D437CA3DB55C}" type="presParOf" srcId="{9A7B147D-51C6-41E8-A579-A72AEAF7F4BB}" destId="{78C5335B-4D42-4315-BCEE-AF668BBD4E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3D351-955B-45AB-BD08-DC77044E1111}">
      <dsp:nvSpPr>
        <dsp:cNvPr id="0" name=""/>
        <dsp:cNvSpPr/>
      </dsp:nvSpPr>
      <dsp:spPr>
        <a:xfrm rot="5400000">
          <a:off x="-158296" y="236421"/>
          <a:ext cx="1039933" cy="727953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1</a:t>
          </a:r>
          <a:endParaRPr lang="ru-RU" sz="20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-2305" y="444408"/>
        <a:ext cx="727953" cy="311980"/>
      </dsp:txXfrm>
    </dsp:sp>
    <dsp:sp modelId="{F864E4DA-7634-4F90-9C71-D550F26A42D5}">
      <dsp:nvSpPr>
        <dsp:cNvPr id="0" name=""/>
        <dsp:cNvSpPr/>
      </dsp:nvSpPr>
      <dsp:spPr>
        <a:xfrm rot="5400000">
          <a:off x="3739108" y="-2967558"/>
          <a:ext cx="805963" cy="6771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rPr>
            <a:t>З’ясувати особливості встановлення </a:t>
          </a:r>
          <a:r>
            <a:rPr lang="uk-UA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rPr>
            <a:t>нововладдя</a:t>
          </a:r>
          <a:r>
            <a:rPr lang="uk-UA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rPr>
            <a:t> після повалення самодержавства</a:t>
          </a:r>
          <a:endParaRPr lang="ru-RU" sz="20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Bookman Old Style" pitchFamily="18" charset="0"/>
          </a:endParaRPr>
        </a:p>
      </dsp:txBody>
      <dsp:txXfrm rot="-5400000">
        <a:off x="756121" y="54773"/>
        <a:ext cx="6732593" cy="727275"/>
      </dsp:txXfrm>
    </dsp:sp>
    <dsp:sp modelId="{590F34BE-6FD3-47C3-9639-7EA255C80B1B}">
      <dsp:nvSpPr>
        <dsp:cNvPr id="0" name=""/>
        <dsp:cNvSpPr/>
      </dsp:nvSpPr>
      <dsp:spPr>
        <a:xfrm rot="5400000">
          <a:off x="-158296" y="1271038"/>
          <a:ext cx="1039933" cy="727953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44575"/>
                <a:satOff val="-3024"/>
                <a:lumOff val="1682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2</a:t>
          </a:r>
          <a:endParaRPr lang="ru-RU" sz="20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-2305" y="1479025"/>
        <a:ext cx="727953" cy="311980"/>
      </dsp:txXfrm>
    </dsp:sp>
    <dsp:sp modelId="{6E7EAABF-FC0E-4A01-A3EE-8667ADD83821}">
      <dsp:nvSpPr>
        <dsp:cNvPr id="0" name=""/>
        <dsp:cNvSpPr/>
      </dsp:nvSpPr>
      <dsp:spPr>
        <a:xfrm rot="5400000">
          <a:off x="3699940" y="-1927953"/>
          <a:ext cx="884299" cy="67619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rPr>
            <a:t>Розкрити особливості розвитку краю в період Гетьманату. </a:t>
          </a:r>
          <a:endParaRPr lang="ru-RU" sz="2000" b="1" kern="1200" cap="none" spc="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Bookman Old Style" pitchFamily="18" charset="0"/>
          </a:endParaRPr>
        </a:p>
        <a:p>
          <a:pPr marL="171450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cap="none" spc="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algn="l">
            <a:spcBef>
              <a:spcPct val="0"/>
            </a:spcBef>
            <a:buChar char="••"/>
          </a:pPr>
          <a:endParaRPr lang="ru-RU" sz="20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761109" y="1054046"/>
        <a:ext cx="6718793" cy="797963"/>
      </dsp:txXfrm>
    </dsp:sp>
    <dsp:sp modelId="{CE9B5645-2E56-4C45-8871-D15FFB67A1DA}">
      <dsp:nvSpPr>
        <dsp:cNvPr id="0" name=""/>
        <dsp:cNvSpPr/>
      </dsp:nvSpPr>
      <dsp:spPr>
        <a:xfrm rot="5400000">
          <a:off x="-136442" y="2191586"/>
          <a:ext cx="1039933" cy="727953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89150"/>
                <a:satOff val="-6048"/>
                <a:lumOff val="3365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89150"/>
                <a:satOff val="-6048"/>
                <a:lumOff val="3365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89150"/>
                <a:satOff val="-6048"/>
                <a:lumOff val="3365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289150"/>
              <a:satOff val="-6048"/>
              <a:lumOff val="336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kern="1200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3</a:t>
          </a:r>
          <a:endParaRPr lang="ru-RU" sz="20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19549" y="2399573"/>
        <a:ext cx="727953" cy="311980"/>
      </dsp:txXfrm>
    </dsp:sp>
    <dsp:sp modelId="{801A7A58-C9BB-4EE6-BE97-773F628F485D}">
      <dsp:nvSpPr>
        <dsp:cNvPr id="0" name=""/>
        <dsp:cNvSpPr/>
      </dsp:nvSpPr>
      <dsp:spPr>
        <a:xfrm rot="5400000">
          <a:off x="3749366" y="-989025"/>
          <a:ext cx="785448" cy="6842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89150"/>
              <a:satOff val="-6048"/>
              <a:lumOff val="336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rPr>
            <a:t>Охарактеризувати  наш край у часи «</a:t>
          </a:r>
          <a:r>
            <a:rPr lang="uk-UA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rPr>
            <a:t>Отаманівщини</a:t>
          </a:r>
          <a:r>
            <a:rPr lang="uk-UA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rPr>
            <a:t>».  </a:t>
          </a:r>
          <a:endParaRPr lang="ru-RU" sz="2000" b="1" kern="1200" cap="none" spc="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Bookman Old Style" pitchFamily="18" charset="0"/>
          </a:endParaRPr>
        </a:p>
        <a:p>
          <a:pPr algn="l">
            <a:spcBef>
              <a:spcPct val="0"/>
            </a:spcBef>
            <a:buChar char="••"/>
          </a:pPr>
          <a:endParaRPr lang="ru-RU" sz="20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Bookman Old Style" pitchFamily="18" charset="0"/>
          </a:endParaRPr>
        </a:p>
      </dsp:txBody>
      <dsp:txXfrm rot="-5400000">
        <a:off x="721035" y="2077648"/>
        <a:ext cx="6803769" cy="708764"/>
      </dsp:txXfrm>
    </dsp:sp>
    <dsp:sp modelId="{39578FA5-EA40-4CE5-904C-51D8FFF722ED}">
      <dsp:nvSpPr>
        <dsp:cNvPr id="0" name=""/>
        <dsp:cNvSpPr/>
      </dsp:nvSpPr>
      <dsp:spPr>
        <a:xfrm rot="5400000">
          <a:off x="-158296" y="3258166"/>
          <a:ext cx="1039933" cy="727953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89150"/>
                <a:satOff val="-6048"/>
                <a:lumOff val="3365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89150"/>
                <a:satOff val="-6048"/>
                <a:lumOff val="3365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89150"/>
                <a:satOff val="-6048"/>
                <a:lumOff val="3365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289150"/>
              <a:satOff val="-6048"/>
              <a:lumOff val="336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4</a:t>
          </a:r>
          <a:endParaRPr lang="ru-RU" sz="20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-2305" y="3466153"/>
        <a:ext cx="727953" cy="311980"/>
      </dsp:txXfrm>
    </dsp:sp>
    <dsp:sp modelId="{B8DE8F8F-C201-4C18-A9CA-F2F95E5FE547}">
      <dsp:nvSpPr>
        <dsp:cNvPr id="0" name=""/>
        <dsp:cNvSpPr/>
      </dsp:nvSpPr>
      <dsp:spPr>
        <a:xfrm rot="5400000">
          <a:off x="3734750" y="-6362"/>
          <a:ext cx="819293" cy="68328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89150"/>
              <a:satOff val="-6048"/>
              <a:lumOff val="336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2000" b="1" kern="1200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rPr>
            <a:t>Розкрити значення терміну «</a:t>
          </a:r>
          <a:r>
            <a:rPr lang="uk-UA" sz="2000" b="1" kern="1200" cap="none" spc="0" dirty="0" err="1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rPr>
            <a:t>Кам</a:t>
          </a:r>
          <a:r>
            <a:rPr lang="en-US" sz="2000" b="1" kern="1200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rPr>
            <a:t>’</a:t>
          </a:r>
          <a:r>
            <a:rPr lang="uk-UA" sz="2000" b="1" kern="1200" cap="none" spc="0" dirty="0" err="1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rPr>
            <a:t>янецька</a:t>
          </a:r>
          <a:r>
            <a:rPr lang="uk-UA" sz="2000" b="1" kern="1200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rPr>
            <a:t> доба» Української революції.</a:t>
          </a:r>
          <a:endParaRPr lang="ru-RU" sz="2000" b="1" kern="1200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Bookman Old Style" pitchFamily="18" charset="0"/>
          </a:endParaRPr>
        </a:p>
      </dsp:txBody>
      <dsp:txXfrm rot="-5400000">
        <a:off x="727954" y="3040430"/>
        <a:ext cx="6792891" cy="739303"/>
      </dsp:txXfrm>
    </dsp:sp>
    <dsp:sp modelId="{5E3BF2C6-B703-4E1F-AE63-AD709CF6D0B6}">
      <dsp:nvSpPr>
        <dsp:cNvPr id="0" name=""/>
        <dsp:cNvSpPr/>
      </dsp:nvSpPr>
      <dsp:spPr>
        <a:xfrm rot="5400000">
          <a:off x="-158296" y="4188611"/>
          <a:ext cx="1039933" cy="727953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44575"/>
                <a:satOff val="-3024"/>
                <a:lumOff val="1682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rPr>
            <a:t>5</a:t>
          </a:r>
          <a:endParaRPr lang="ru-RU" sz="20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Bookman Old Style" pitchFamily="18" charset="0"/>
          </a:endParaRPr>
        </a:p>
      </dsp:txBody>
      <dsp:txXfrm rot="-5400000">
        <a:off x="-2305" y="4396598"/>
        <a:ext cx="727953" cy="311980"/>
      </dsp:txXfrm>
    </dsp:sp>
    <dsp:sp modelId="{78C5335B-4D42-4315-BCEE-AF668BBD4ED2}">
      <dsp:nvSpPr>
        <dsp:cNvPr id="0" name=""/>
        <dsp:cNvSpPr/>
      </dsp:nvSpPr>
      <dsp:spPr>
        <a:xfrm rot="5400000">
          <a:off x="3804112" y="954156"/>
          <a:ext cx="675956" cy="68328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>
              <a:solidFill>
                <a:schemeClr val="tx1"/>
              </a:solidFill>
              <a:latin typeface="Bookman Old Style" pitchFamily="18" charset="0"/>
            </a:rPr>
            <a:t>Розкрити цікаві історичні факти того часу, що беруть витоки з терен нашого краю. </a:t>
          </a:r>
          <a:endParaRPr lang="ru-RU" sz="20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 rot="-5400000">
        <a:off x="725648" y="4065618"/>
        <a:ext cx="6799889" cy="609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434" y="358604"/>
            <a:ext cx="9037132" cy="1754326"/>
          </a:xfrm>
          <a:prstGeom prst="rect">
            <a:avLst/>
          </a:prstGeom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parajita" pitchFamily="34" charset="0"/>
              </a:rPr>
              <a:t>«Мій край теренами У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parajita" pitchFamily="34" charset="0"/>
              </a:rPr>
              <a:t>кра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parajita" pitchFamily="34" charset="0"/>
              </a:rPr>
              <a:t>ї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parajita" pitchFamily="34" charset="0"/>
              </a:rPr>
              <a:t>нської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parajita" pitchFamily="34" charset="0"/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parajita" pitchFamily="34" charset="0"/>
              </a:rPr>
              <a:t>революції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parajita" pitchFamily="34" charset="0"/>
              </a:rPr>
              <a:t>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  <a:cs typeface="Aparajita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792" y="2452352"/>
            <a:ext cx="3078210" cy="4083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65583"/>
            <a:ext cx="2525266" cy="3454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09403"/>
            <a:ext cx="2589323" cy="341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lassic-music-V-suchasny-obrobc(mp3tusovka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40594" y="62314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4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процесс 5"/>
          <p:cNvSpPr/>
          <p:nvPr/>
        </p:nvSpPr>
        <p:spPr>
          <a:xfrm>
            <a:off x="292106" y="1401886"/>
            <a:ext cx="8559788" cy="5256584"/>
          </a:xfrm>
          <a:prstGeom prst="flowChartProcess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600" dirty="0"/>
              <a:t>Після падіння гетьманату на теренах краю запанував цілкови­тий хаос і безладдя</a:t>
            </a:r>
            <a:r>
              <a:rPr lang="uk-UA" sz="1600" dirty="0" smtClean="0"/>
              <a:t>. </a:t>
            </a:r>
            <a:r>
              <a:rPr lang="uk-UA" sz="1600" dirty="0"/>
              <a:t>Влада УНР намагалася припинити анархічні дії </a:t>
            </a:r>
            <a:r>
              <a:rPr lang="uk-UA" sz="1600" dirty="0" smtClean="0"/>
              <a:t>населення. У </a:t>
            </a:r>
            <a:r>
              <a:rPr lang="uk-UA" sz="1600" dirty="0"/>
              <a:t>цій ситуації активізуються комуністичні прорадянські сили. </a:t>
            </a:r>
            <a:r>
              <a:rPr lang="uk-UA" sz="1600" dirty="0" smtClean="0"/>
              <a:t> 14  </a:t>
            </a:r>
            <a:r>
              <a:rPr lang="uk-UA" sz="1600" dirty="0"/>
              <a:t>лютого 1919 року  відбулася таємна політична нарада, в якій взяли участь представники КП(б)У, Бунду, </a:t>
            </a:r>
            <a:r>
              <a:rPr lang="uk-UA" sz="1600" dirty="0" err="1"/>
              <a:t>Поалей</a:t>
            </a:r>
            <a:r>
              <a:rPr lang="uk-UA" sz="1600" dirty="0"/>
              <a:t> </a:t>
            </a:r>
            <a:r>
              <a:rPr lang="uk-UA" sz="1600" dirty="0" err="1"/>
              <a:t>Ціону</a:t>
            </a:r>
            <a:r>
              <a:rPr lang="uk-UA" sz="1600" dirty="0"/>
              <a:t>. Секретар Подільського губкому КП(б)У О.В. </a:t>
            </a:r>
            <a:r>
              <a:rPr lang="uk-UA" sz="1600" dirty="0" err="1"/>
              <a:t>Снегов</a:t>
            </a:r>
            <a:r>
              <a:rPr lang="uk-UA" sz="1600" dirty="0"/>
              <a:t> повідомив присутніх про рішення </a:t>
            </a:r>
            <a:r>
              <a:rPr lang="uk-UA" sz="1600" b="1" dirty="0"/>
              <a:t>підняти у місті повстання проти Директорії</a:t>
            </a:r>
            <a:r>
              <a:rPr lang="uk-UA" sz="1600" dirty="0"/>
              <a:t>. Йому заперечив ке­рівник місцевої організації об'єднаних соціалістів Крупник, який наголосив, що подібні повстання в інших містах України призвели до великих жертв серед єврейської бідноти. Проте керівники єврейських ліворадикальних організацій (</a:t>
            </a:r>
            <a:r>
              <a:rPr lang="uk-UA" sz="1600" dirty="0" err="1"/>
              <a:t>Геліптерман</a:t>
            </a:r>
            <a:r>
              <a:rPr lang="uk-UA" sz="1600" dirty="0"/>
              <a:t>, </a:t>
            </a:r>
            <a:r>
              <a:rPr lang="uk-UA" sz="1600" dirty="0" err="1"/>
              <a:t>Шварцман</a:t>
            </a:r>
            <a:r>
              <a:rPr lang="uk-UA" sz="1600" dirty="0"/>
              <a:t>, </a:t>
            </a:r>
            <a:r>
              <a:rPr lang="uk-UA" sz="1600" dirty="0" err="1"/>
              <a:t>Глузман</a:t>
            </a:r>
            <a:r>
              <a:rPr lang="uk-UA" sz="1600" dirty="0"/>
              <a:t>) висло­вились за збройний виступ проти української влади. Повстання почалося під ранок </a:t>
            </a:r>
            <a:r>
              <a:rPr lang="uk-UA" sz="1600" b="1" dirty="0"/>
              <a:t>15 лютого. </a:t>
            </a:r>
            <a:r>
              <a:rPr lang="uk-UA" sz="1600" dirty="0" smtClean="0"/>
              <a:t>Повстання зазнало поразки, що спричинило </a:t>
            </a:r>
            <a:r>
              <a:rPr lang="uk-UA" sz="1600" dirty="0"/>
              <a:t>жахливий єврейський погром. Ота­ман </a:t>
            </a:r>
            <a:r>
              <a:rPr lang="uk-UA" sz="1600" dirty="0" err="1"/>
              <a:t>Семесенко</a:t>
            </a:r>
            <a:r>
              <a:rPr lang="uk-UA" sz="1600" dirty="0"/>
              <a:t> повів ко­заків у єврейські квар­тали. Гинули мирні лю­ди - жінки, діти, стари­ки. Погром приніс значні жертви. За одними да­ними було вбито 600, за іншими - 1000 осіб. Зго­дом за наказом Петлюри, отамана </a:t>
            </a:r>
            <a:r>
              <a:rPr lang="uk-UA" sz="1600" dirty="0" err="1"/>
              <a:t>Семесенка</a:t>
            </a:r>
            <a:r>
              <a:rPr lang="uk-UA" sz="1600" dirty="0"/>
              <a:t> було заарештовано і страчено. Хоча повстання було придушено, проте більшовицьким підпільним організаціям при підтримці частин Червоної армії вдалося 5-6 квітня 1919 року встановити радянську владу у </a:t>
            </a:r>
            <a:r>
              <a:rPr lang="uk-UA" sz="1600" i="1" dirty="0"/>
              <a:t>Проскурові, </a:t>
            </a:r>
            <a:r>
              <a:rPr lang="uk-UA" sz="1600" dirty="0"/>
              <a:t>а 16 квітня - у </a:t>
            </a:r>
            <a:r>
              <a:rPr lang="uk-UA" sz="1600" i="1" dirty="0"/>
              <a:t>Кам'янці-Подільському</a:t>
            </a:r>
            <a:r>
              <a:rPr lang="uk-UA" sz="1600" i="1" dirty="0" smtClean="0"/>
              <a:t>. </a:t>
            </a:r>
            <a:r>
              <a:rPr lang="uk-UA" sz="1600" dirty="0"/>
              <a:t>Проте </a:t>
            </a:r>
            <a:r>
              <a:rPr lang="ru-RU" sz="1600" dirty="0"/>
              <a:t>31 </a:t>
            </a:r>
            <a:r>
              <a:rPr lang="uk-UA" sz="1600" dirty="0"/>
              <a:t>травня військам Директорії вдалося прорвати фронт на Проскурівському напрямі. Ціною великих втрат, на початку червня, українські війська вийшли на лінію </a:t>
            </a:r>
            <a:r>
              <a:rPr lang="uk-UA" sz="1600" i="1" dirty="0" err="1"/>
              <a:t>Старокостянтинів</a:t>
            </a:r>
            <a:r>
              <a:rPr lang="uk-UA" sz="1600" i="1" dirty="0"/>
              <a:t> </a:t>
            </a:r>
            <a:r>
              <a:rPr lang="ru-RU" sz="1600" i="1" dirty="0"/>
              <a:t>- </a:t>
            </a:r>
            <a:r>
              <a:rPr lang="uk-UA" sz="1600" i="1" dirty="0"/>
              <a:t>Проскурів </a:t>
            </a:r>
            <a:r>
              <a:rPr lang="ru-RU" sz="1600" i="1" dirty="0"/>
              <a:t>- </a:t>
            </a:r>
            <a:r>
              <a:rPr lang="uk-UA" sz="1600" i="1" dirty="0" err="1"/>
              <a:t>Кам'я-нець-</a:t>
            </a:r>
            <a:r>
              <a:rPr lang="uk-UA" sz="1600" i="1" dirty="0"/>
              <a:t> Подільський. </a:t>
            </a:r>
            <a:r>
              <a:rPr lang="uk-UA" sz="1600" dirty="0"/>
              <a:t>Розпочалася </a:t>
            </a:r>
            <a:r>
              <a:rPr lang="uk-UA" sz="1600" i="1" dirty="0"/>
              <a:t>Проскурівсько-Старо-костянтинівська </a:t>
            </a:r>
            <a:r>
              <a:rPr lang="uk-UA" sz="1600" dirty="0"/>
              <a:t>операція </a:t>
            </a:r>
            <a:r>
              <a:rPr lang="ru-RU" sz="1600" dirty="0"/>
              <a:t>- </a:t>
            </a:r>
            <a:r>
              <a:rPr lang="uk-UA" sz="1600" dirty="0"/>
              <a:t>одна з найбільших за весь час боїв в Україні у першій половині </a:t>
            </a:r>
            <a:r>
              <a:rPr lang="ru-RU" sz="1600" dirty="0"/>
              <a:t>1919 </a:t>
            </a:r>
            <a:r>
              <a:rPr lang="uk-UA" sz="1600" dirty="0"/>
              <a:t>року.</a:t>
            </a:r>
            <a:endParaRPr lang="ru-RU" sz="1600" dirty="0"/>
          </a:p>
          <a:p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214414" y="428604"/>
            <a:ext cx="72009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Наш край у </a:t>
            </a:r>
            <a:r>
              <a:rPr lang="ru-RU" sz="44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часи</a:t>
            </a:r>
            <a:r>
              <a:rPr lang="ru-RU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 «</a:t>
            </a:r>
            <a:r>
              <a:rPr lang="ru-RU" sz="44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Отаманівщини</a:t>
            </a:r>
            <a:r>
              <a:rPr lang="ru-RU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»</a:t>
            </a:r>
            <a:endParaRPr lang="ru-RU" sz="4400" b="1" kern="10" dirty="0">
              <a:ln w="9525">
                <a:noFill/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3295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214414" y="428604"/>
            <a:ext cx="72009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«</a:t>
            </a:r>
            <a:r>
              <a:rPr lang="ru-RU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Кам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’</a:t>
            </a:r>
            <a:r>
              <a:rPr lang="uk-UA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янецька</a:t>
            </a:r>
            <a:r>
              <a:rPr lang="uk-UA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  доба» Української революції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Bookman Old Style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9512" y="1149147"/>
            <a:ext cx="8784976" cy="5708853"/>
          </a:xfrm>
          <a:prstGeom prst="round2DiagRect">
            <a:avLst>
              <a:gd name="adj1" fmla="val 14055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uk-UA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uk-UA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1400" dirty="0" smtClean="0">
                <a:latin typeface="Arial" pitchFamily="34" charset="0"/>
                <a:cs typeface="Arial" pitchFamily="34" charset="0"/>
              </a:rPr>
              <a:t>Вислів 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"КАМ'ЯНЕЦЬКА ДОБА» 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належить 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видатному, історику </a:t>
            </a:r>
            <a:r>
              <a:rPr lang="uk-UA" sz="1400" dirty="0" err="1">
                <a:latin typeface="Arial" pitchFamily="34" charset="0"/>
                <a:cs typeface="Arial" pitchFamily="34" charset="0"/>
              </a:rPr>
              <a:t>Ісааку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 Мазепі. Ним він виділяє червень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-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листопад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1919 р., 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час, коли </a:t>
            </a:r>
            <a:r>
              <a:rPr lang="uk-UA" sz="1400" i="1" dirty="0">
                <a:latin typeface="Arial" pitchFamily="34" charset="0"/>
                <a:cs typeface="Arial" pitchFamily="34" charset="0"/>
              </a:rPr>
              <a:t>Кам'янець-Подільський 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був переважно центром політичного життя України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На початку червня 1919 року, завдяки вдалим діям військ УНР, вдалося повернути Поділля. До 25 червня всі міністерства УНР вже перебралися до Кам'янця-Подільського. Місто над Смотричем було столицею УНР до середини </a:t>
            </a:r>
            <a:r>
              <a:rPr lang="uk-UA" sz="1400" b="1" dirty="0">
                <a:latin typeface="Arial" pitchFamily="34" charset="0"/>
                <a:cs typeface="Arial" pitchFamily="34" charset="0"/>
              </a:rPr>
              <a:t>листопада 1919 року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, і на цей час саме тут зосередилося все урядове, політичне, дипломатичне, військове життя держави. Як і личить державі, Україна мала свої гроші, які карбувалися тут же, у Кам'янці. Восени знову криза на фронті УНР — уряд змушений залишити Кам'янець... І знову урядовий потяг із </a:t>
            </a:r>
            <a:r>
              <a:rPr lang="uk-UA" sz="1400" dirty="0" err="1">
                <a:latin typeface="Arial" pitchFamily="34" charset="0"/>
                <a:cs typeface="Arial" pitchFamily="34" charset="0"/>
              </a:rPr>
              <a:t>спецвагоном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 головного отамана С. Петлюри робить зупинку на станції Проскурів, і знову Проскурів відчув себе «столичним» містом. Але тепер усього на 5 днів: 16 листопада уряд прибув, а 21-го уже відправився далі на північ — у </a:t>
            </a:r>
            <a:r>
              <a:rPr lang="uk-UA" sz="1400" dirty="0" err="1">
                <a:latin typeface="Arial" pitchFamily="34" charset="0"/>
                <a:cs typeface="Arial" pitchFamily="34" charset="0"/>
              </a:rPr>
              <a:t>Старокостянтинів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. Пробувши там тиждень, уряд і Директорія переїжджають на Волинь. Україна опинилася під більшовиками, а Поділля - під Польщею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Через місяць С. Петлюра добився згоди з поляками про спільні дії проти більшовиків, і з січня 1920 року українські урядовці знову були у Кам'янці. У травні «столиця» УНР перебралася до Вінниці, проте вже 7 червня її евакуювали до Проскурова. Ситуація була схожою з весною 1919-го - під тиском Червоної Армії війська УНР відступали, відповідно переїжджав і уряд. У Проскурові українські міністри працювали до кінця червня 1920-го року, поки прорив 1-й кінної армії С. Будьонного не змусив їх покинути місто та взагалі Поділля. Остання спроба відновити владу УНР припала на вересень-листопад 1920 року. Уряд УНР знову починає працювати у Кам'янці-Подільському, але 14 листопада 1920 року, у зв'язку із складним становищем на фронті, вимушений залишити місто та перебратися на територію Польщі.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1400" dirty="0">
                <a:latin typeface="Arial" pitchFamily="34" charset="0"/>
                <a:cs typeface="Arial" pitchFamily="34" charset="0"/>
              </a:rPr>
              <a:t>В Україні (та на Поділлі) на 70 років була встановлена радянська влада.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uk-UA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97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214414" y="428604"/>
            <a:ext cx="72009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«</a:t>
            </a:r>
            <a:r>
              <a:rPr lang="ru-RU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Кам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’</a:t>
            </a:r>
            <a:r>
              <a:rPr lang="uk-UA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янецька</a:t>
            </a:r>
            <a:r>
              <a:rPr lang="uk-UA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  доба» Української революції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Bookman Old Style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021" y="1206301"/>
            <a:ext cx="4030293" cy="263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6301"/>
            <a:ext cx="3822700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85021" y="3841105"/>
            <a:ext cx="4030293" cy="523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Армія УНР на вокзалі</a:t>
            </a:r>
          </a:p>
          <a:p>
            <a:pPr algn="ctr"/>
            <a:r>
              <a:rPr lang="uk-UA" b="1" dirty="0" smtClean="0"/>
              <a:t> </a:t>
            </a:r>
            <a:r>
              <a:rPr lang="uk-UA" b="1" dirty="0" err="1" smtClean="0"/>
              <a:t>Кам</a:t>
            </a:r>
            <a:r>
              <a:rPr lang="en-US" b="1" dirty="0" smtClean="0"/>
              <a:t>’</a:t>
            </a:r>
            <a:r>
              <a:rPr lang="uk-UA" b="1" dirty="0" err="1" smtClean="0"/>
              <a:t>янця</a:t>
            </a:r>
            <a:r>
              <a:rPr lang="uk-UA" b="1" dirty="0" smtClean="0"/>
              <a:t> Подільського</a:t>
            </a:r>
            <a:endParaRPr lang="ru-RU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86" y="4150121"/>
            <a:ext cx="3799234" cy="255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074220" y="5805264"/>
            <a:ext cx="4030293" cy="9000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Симон Петлюра </a:t>
            </a:r>
            <a:r>
              <a:rPr lang="ru-RU" sz="1600" b="1" dirty="0" err="1"/>
              <a:t>приймає</a:t>
            </a:r>
            <a:r>
              <a:rPr lang="ru-RU" sz="1600" b="1" dirty="0"/>
              <a:t> рапорт </a:t>
            </a:r>
            <a:r>
              <a:rPr lang="ru-RU" sz="1600" b="1" dirty="0" err="1"/>
              <a:t>почесної</a:t>
            </a:r>
            <a:r>
              <a:rPr lang="ru-RU" sz="1600" b="1" dirty="0"/>
              <a:t> </a:t>
            </a:r>
            <a:r>
              <a:rPr lang="ru-RU" sz="1600" b="1" dirty="0" err="1"/>
              <a:t>варти</a:t>
            </a:r>
            <a:r>
              <a:rPr lang="ru-RU" sz="1600" b="1" dirty="0"/>
              <a:t> </a:t>
            </a:r>
            <a:r>
              <a:rPr lang="ru-RU" sz="1600" b="1" dirty="0" err="1"/>
              <a:t>Юнацької</a:t>
            </a:r>
            <a:r>
              <a:rPr lang="ru-RU" sz="1600" b="1" dirty="0"/>
              <a:t> </a:t>
            </a:r>
            <a:r>
              <a:rPr lang="ru-RU" sz="1600" b="1" dirty="0" err="1"/>
              <a:t>школи</a:t>
            </a:r>
            <a:r>
              <a:rPr lang="ru-RU" sz="1600" b="1" dirty="0"/>
              <a:t> на </a:t>
            </a:r>
            <a:r>
              <a:rPr lang="ru-RU" sz="1600" b="1" dirty="0" err="1"/>
              <a:t>двiрцi</a:t>
            </a:r>
            <a:r>
              <a:rPr lang="ru-RU" sz="1600" b="1" dirty="0"/>
              <a:t> в </a:t>
            </a:r>
            <a:r>
              <a:rPr lang="ru-RU" sz="1600" b="1" dirty="0" err="1" smtClean="0"/>
              <a:t>Кам</a:t>
            </a:r>
            <a:r>
              <a:rPr lang="en-US" sz="1600" b="1" dirty="0" smtClean="0"/>
              <a:t>’</a:t>
            </a:r>
            <a:r>
              <a:rPr lang="uk-UA" sz="1600" b="1" dirty="0" err="1" smtClean="0"/>
              <a:t>янці</a:t>
            </a:r>
            <a:r>
              <a:rPr lang="uk-UA" sz="1600" b="1" dirty="0" smtClean="0"/>
              <a:t> Подільському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7999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214414" y="428604"/>
            <a:ext cx="72009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Цікаві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 </a:t>
            </a:r>
            <a:r>
              <a:rPr lang="ru-RU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факти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Bookman Old Style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9512" y="1158772"/>
            <a:ext cx="2232248" cy="3566372"/>
          </a:xfrm>
          <a:prstGeom prst="round2DiagRect">
            <a:avLst>
              <a:gd name="adj1" fmla="val 14055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6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Кам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янці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Подільському у 1919 році друкувалися грошові знаки УНР номіналом 10, 100, 250 ТА 1000 карбованців</a:t>
            </a:r>
          </a:p>
          <a:p>
            <a:pPr marL="285750" indent="-285750" algn="just">
              <a:buFontTx/>
              <a:buChar char="-"/>
            </a:pPr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uk-UA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Ð ÐµÐ·ÑÐ»ÑÑÐ°Ñ Ð¿Ð¾ÑÑÐºÑ Ð·Ð¾Ð±ÑÐ°Ð¶ÐµÐ½Ñ Ð·Ð° Ð·Ð°Ð¿Ð¸ÑÐ¾Ð¼ &quot;ÐºÐ°ÑÐ±Ð¾Ð²Ð°Ð½ÑÑ 1919 ÑÐ¾ÐºÑ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42" y="3483419"/>
            <a:ext cx="1960394" cy="121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519772" y="1149328"/>
            <a:ext cx="4104456" cy="4007863"/>
          </a:xfrm>
          <a:prstGeom prst="round2DiagRect">
            <a:avLst>
              <a:gd name="adj1" fmla="val 14055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400" dirty="0">
                <a:latin typeface="Arial" pitchFamily="34" charset="0"/>
                <a:cs typeface="Arial" pitchFamily="34" charset="0"/>
              </a:rPr>
              <a:t>Перша в історії української авіації регулярна міжнародна авіалінія була організована з нашого Проскурова. У розпалі громадянської війни на початку квітня 1919 року, Поділля на два місяці під владою Червоно </a:t>
            </a:r>
            <a:r>
              <a:rPr lang="uk-UA" sz="1400" dirty="0" err="1">
                <a:latin typeface="Arial" pitchFamily="34" charset="0"/>
                <a:cs typeface="Arial" pitchFamily="34" charset="0"/>
              </a:rPr>
              <a:t>Арміїєю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, яка намагалася  встановити відносини з Радянською Угорщиною. Через те, що дальність польоту тодішніх літаків була невеликою, відправний пункт вибрали якомога ближче до кордону. Це був наш Проскурів. Вранці  9 квітня 1919 року пілот-інструктор В.</a:t>
            </a:r>
            <a:r>
              <a:rPr lang="uk-UA" sz="1400" dirty="0" err="1">
                <a:latin typeface="Arial" pitchFamily="34" charset="0"/>
                <a:cs typeface="Arial" pitchFamily="34" charset="0"/>
              </a:rPr>
              <a:t>Ходорович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 вирушив на першому літаку до Будапешту ( 600 км). Літак спочатку потрапив під обстріл а потім – у смугу сильного вітру. Та все ж успішно досяг столиці Угорщини.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792659" y="1133821"/>
            <a:ext cx="2232248" cy="3144263"/>
          </a:xfrm>
          <a:prstGeom prst="round2DiagRect">
            <a:avLst>
              <a:gd name="adj1" fmla="val 14055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1919 році на околиці мого села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Шатава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було летовище 1-го авіаполку Галицької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армії. </a:t>
            </a:r>
            <a:endParaRPr lang="uk-UA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uk-UA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Ð ÐµÐ·ÑÐ»ÑÑÐ°Ñ Ð¿Ð¾ÑÑÐºÑ Ð·Ð¾Ð±ÑÐ°Ð¶ÐµÐ½Ñ Ð·Ð° Ð·Ð°Ð¿Ð¸ÑÐ¾Ð¼ &quot;Ð¾ÐºÐ¾Ð»Ð¸ÑÑ ÑÐµÐ»Ð° ÑÐ°ÑÐ°Ð²Ð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Ð ÐµÐ·ÑÐ»ÑÑÐ°Ñ Ð¿Ð¾ÑÑÐºÑ Ð·Ð¾Ð±ÑÐ°Ð¶ÐµÐ½Ñ Ð·Ð° Ð·Ð°Ð¿Ð¸ÑÐ¾Ð¼ &quot;Ð¾ÐºÐ¾Ð»Ð¸ÑÑ ÑÐµÐ»Ð° ÑÐ°ÑÐ°Ð²Ð°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59" y="3392148"/>
            <a:ext cx="2232248" cy="1308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5090586"/>
            <a:ext cx="2452980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7652" y="5164432"/>
            <a:ext cx="6834507" cy="1576935"/>
          </a:xfrm>
          <a:prstGeom prst="round2DiagRect">
            <a:avLst>
              <a:gd name="adj1" fmla="val 14055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400" dirty="0">
                <a:latin typeface="Arial" pitchFamily="34" charset="0"/>
                <a:cs typeface="Arial" pitchFamily="34" charset="0"/>
              </a:rPr>
              <a:t>17 серпня 1918 р. гетьман України Павло Скоропадський затвердив схва­лений урядом закон про заснування Кам'янець-Подільського державного українського університету. Ректо­ром призначили 38-річного київського професора Івана Огієнка, талановитого вченого, патріота України. 1 листопада 1919 р. було відкрито </a:t>
            </a:r>
            <a:r>
              <a:rPr lang="uk-UA" sz="1400" dirty="0" err="1">
                <a:latin typeface="Arial" pitchFamily="34" charset="0"/>
                <a:cs typeface="Arial" pitchFamily="34" charset="0"/>
              </a:rPr>
              <a:t>Кам'янець-По-дільський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 народний університет. Таким чином, у 1917-1920 рр. Кам'янець-Подільський став університетським центром краю.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4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214414" y="428604"/>
            <a:ext cx="6237906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Висновки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Bookman Old Style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51520" y="1156081"/>
            <a:ext cx="4752528" cy="5445224"/>
          </a:xfrm>
          <a:prstGeom prst="round2DiagRect">
            <a:avLst>
              <a:gd name="adj1" fmla="val 14055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останні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роки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увагу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дослідників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все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частіше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привертає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регіональна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err="1">
                <a:latin typeface="Arial" pitchFamily="34" charset="0"/>
                <a:cs typeface="Arial" pitchFamily="34" charset="0"/>
              </a:rPr>
              <a:t>історія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того як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найповніше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буде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розкрито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історичні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аспекти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окремого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населеного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пункту, краю,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регіону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залежить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уявлення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загальнодержавне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становище</a:t>
            </a:r>
            <a:r>
              <a:rPr lang="ru-RU" sz="1600" b="1">
                <a:latin typeface="Arial" pitchFamily="34" charset="0"/>
                <a:cs typeface="Arial" pitchFamily="34" charset="0"/>
              </a:rPr>
              <a:t>. </a:t>
            </a:r>
            <a:endParaRPr lang="ru-RU" sz="1600" b="1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600" b="1" smtClean="0">
                <a:latin typeface="Arial" pitchFamily="34" charset="0"/>
                <a:cs typeface="Arial" pitchFamily="34" charset="0"/>
              </a:rPr>
              <a:t>1917-1920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роки для мого краю, були насичені різними соціально-економічними та політичними перетвореннями, що суттєво вплинули на подальше життя жителів.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Поділля було втягнуто у вир Української революції. Дане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дослідження, мені показало, що без повернення правдивої національної історії неможливе оздоровлення духовності українського народу, формування його високої національної свідомості, подолання </a:t>
            </a:r>
            <a:r>
              <a:rPr lang="uk-UA" sz="1600" b="1" dirty="0" err="1">
                <a:latin typeface="Arial" pitchFamily="34" charset="0"/>
                <a:cs typeface="Arial" pitchFamily="34" charset="0"/>
              </a:rPr>
              <a:t>нав'язуваного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 нам століттями комплексу неповноцінності й провінційності.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uk-UA" sz="1050" dirty="0">
                <a:latin typeface="Arial" pitchFamily="34" charset="0"/>
                <a:cs typeface="Arial" pitchFamily="34" charset="0"/>
              </a:rPr>
              <a:t> 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32" y="1127739"/>
            <a:ext cx="3865563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62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908720"/>
            <a:ext cx="8784976" cy="347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ntikvarika" pitchFamily="2" charset="0"/>
              </a:rPr>
              <a:t>««Нехай  </a:t>
            </a:r>
            <a:r>
              <a:rPr lang="ru-RU" sz="4000" b="1" dirty="0" err="1" smtClean="0">
                <a:latin typeface="Antikvarika" pitchFamily="2" charset="0"/>
              </a:rPr>
              <a:t>існує</a:t>
            </a:r>
            <a:r>
              <a:rPr lang="ru-RU" sz="4000" b="1" dirty="0" smtClean="0">
                <a:latin typeface="Antikvarika" pitchFamily="2" charset="0"/>
              </a:rPr>
              <a:t>   </a:t>
            </a:r>
            <a:r>
              <a:rPr lang="ru-RU" sz="4000" b="1" dirty="0" err="1" smtClean="0">
                <a:latin typeface="Antikvarika" pitchFamily="2" charset="0"/>
              </a:rPr>
              <a:t>боротьба</a:t>
            </a:r>
            <a:r>
              <a:rPr lang="ru-RU" sz="4000" b="1" dirty="0" smtClean="0">
                <a:latin typeface="Antikvarika" pitchFamily="2" charset="0"/>
              </a:rPr>
              <a:t>  </a:t>
            </a:r>
            <a:r>
              <a:rPr lang="ru-RU" sz="4000" b="1" dirty="0" err="1">
                <a:latin typeface="Antikvarika" pitchFamily="2" charset="0"/>
              </a:rPr>
              <a:t>ідей</a:t>
            </a:r>
            <a:r>
              <a:rPr lang="ru-RU" sz="4000" b="1" dirty="0">
                <a:latin typeface="Antikvarika" pitchFamily="2" charset="0"/>
              </a:rPr>
              <a:t>, </a:t>
            </a:r>
            <a:r>
              <a:rPr lang="ru-RU" sz="4000" b="1" dirty="0" smtClean="0">
                <a:latin typeface="Antikvarika" pitchFamily="2" charset="0"/>
              </a:rPr>
              <a:t> </a:t>
            </a:r>
            <a:r>
              <a:rPr lang="ru-RU" sz="4000" b="1" dirty="0" err="1" smtClean="0">
                <a:latin typeface="Antikvarika" pitchFamily="2" charset="0"/>
              </a:rPr>
              <a:t>Законів</a:t>
            </a:r>
            <a:r>
              <a:rPr lang="ru-RU" sz="4000" b="1" dirty="0">
                <a:latin typeface="Antikvarika" pitchFamily="2" charset="0"/>
              </a:rPr>
              <a:t>, </a:t>
            </a:r>
            <a:r>
              <a:rPr lang="ru-RU" sz="4000" b="1" dirty="0" err="1">
                <a:latin typeface="Antikvarika" pitchFamily="2" charset="0"/>
              </a:rPr>
              <a:t>актів</a:t>
            </a:r>
            <a:r>
              <a:rPr lang="ru-RU" sz="4000" b="1" dirty="0">
                <a:latin typeface="Antikvarika" pitchFamily="2" charset="0"/>
              </a:rPr>
              <a:t>, </a:t>
            </a:r>
            <a:r>
              <a:rPr lang="ru-RU" sz="4000" b="1" dirty="0" smtClean="0">
                <a:latin typeface="Antikvarika" pitchFamily="2" charset="0"/>
              </a:rPr>
              <a:t>  </a:t>
            </a:r>
            <a:r>
              <a:rPr lang="ru-RU" sz="4000" b="1" dirty="0" err="1" smtClean="0">
                <a:latin typeface="Antikvarika" pitchFamily="2" charset="0"/>
              </a:rPr>
              <a:t>пунктів</a:t>
            </a:r>
            <a:r>
              <a:rPr lang="ru-RU" sz="4000" b="1" dirty="0" smtClean="0">
                <a:latin typeface="Antikvarika" pitchFamily="2" charset="0"/>
              </a:rPr>
              <a:t> </a:t>
            </a:r>
            <a:r>
              <a:rPr lang="ru-RU" sz="4000" b="1" dirty="0">
                <a:latin typeface="Antikvarika" pitchFamily="2" charset="0"/>
              </a:rPr>
              <a:t>і статей, </a:t>
            </a:r>
          </a:p>
          <a:p>
            <a:pPr algn="ctr"/>
            <a:r>
              <a:rPr lang="ru-RU" sz="4000" b="1" dirty="0">
                <a:latin typeface="Antikvarika" pitchFamily="2" charset="0"/>
              </a:rPr>
              <a:t>Хай не </a:t>
            </a:r>
            <a:r>
              <a:rPr lang="ru-RU" sz="4000" b="1" dirty="0" err="1">
                <a:latin typeface="Antikvarika" pitchFamily="2" charset="0"/>
              </a:rPr>
              <a:t>забракне</a:t>
            </a:r>
            <a:r>
              <a:rPr lang="ru-RU" sz="4000" b="1" dirty="0">
                <a:latin typeface="Antikvarika" pitchFamily="2" charset="0"/>
              </a:rPr>
              <a:t> нам </a:t>
            </a:r>
            <a:r>
              <a:rPr lang="ru-RU" sz="4000" b="1" dirty="0" err="1">
                <a:latin typeface="Antikvarika" pitchFamily="2" charset="0"/>
              </a:rPr>
              <a:t>терпіння</a:t>
            </a:r>
            <a:r>
              <a:rPr lang="ru-RU" sz="4000" b="1" dirty="0">
                <a:latin typeface="Antikvarika" pitchFamily="2" charset="0"/>
              </a:rPr>
              <a:t>, </a:t>
            </a:r>
          </a:p>
          <a:p>
            <a:pPr algn="ctr"/>
            <a:r>
              <a:rPr lang="ru-RU" sz="4000" b="1" dirty="0">
                <a:latin typeface="Antikvarika" pitchFamily="2" charset="0"/>
              </a:rPr>
              <a:t>Коли </a:t>
            </a:r>
            <a:r>
              <a:rPr lang="ru-RU" sz="4000" b="1" dirty="0" smtClean="0">
                <a:latin typeface="Antikvarika" pitchFamily="2" charset="0"/>
              </a:rPr>
              <a:t> </a:t>
            </a:r>
            <a:r>
              <a:rPr lang="ru-RU" sz="4000" b="1" dirty="0" err="1" smtClean="0">
                <a:latin typeface="Antikvarika" pitchFamily="2" charset="0"/>
              </a:rPr>
              <a:t>збираємо</a:t>
            </a:r>
            <a:r>
              <a:rPr lang="ru-RU" sz="4000" b="1" smtClean="0">
                <a:latin typeface="Antikvarika" pitchFamily="2" charset="0"/>
              </a:rPr>
              <a:t>  розкидане</a:t>
            </a:r>
            <a:r>
              <a:rPr lang="ru-RU" sz="4000" b="1" dirty="0" smtClean="0">
                <a:latin typeface="Antikvarika" pitchFamily="2" charset="0"/>
              </a:rPr>
              <a:t> </a:t>
            </a:r>
            <a:r>
              <a:rPr lang="ru-RU" sz="4000" b="1" dirty="0" err="1" smtClean="0">
                <a:latin typeface="Antikvarika" pitchFamily="2" charset="0"/>
              </a:rPr>
              <a:t>каміння</a:t>
            </a:r>
            <a:r>
              <a:rPr lang="ru-RU" sz="4000" b="1" dirty="0" smtClean="0">
                <a:latin typeface="Antikvarika" pitchFamily="2" charset="0"/>
              </a:rPr>
              <a:t>»»</a:t>
            </a:r>
          </a:p>
          <a:p>
            <a:pPr algn="r"/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uk-UA" sz="2000" b="1" i="1" dirty="0">
                <a:latin typeface="Arial" pitchFamily="34" charset="0"/>
                <a:cs typeface="Arial" pitchFamily="34" charset="0"/>
              </a:rPr>
              <a:t>Дарія-Марія </a:t>
            </a:r>
            <a:r>
              <a:rPr lang="uk-UA" sz="2000" b="1" i="1" dirty="0" err="1" smtClean="0">
                <a:latin typeface="Arial" pitchFamily="34" charset="0"/>
                <a:cs typeface="Arial" pitchFamily="34" charset="0"/>
              </a:rPr>
              <a:t>Хімко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4000" b="1" dirty="0" smtClean="0">
              <a:latin typeface="Antikvarika" pitchFamily="2" charset="0"/>
            </a:endParaRPr>
          </a:p>
          <a:p>
            <a:pPr algn="ctr"/>
            <a:endParaRPr lang="ru-RU" sz="4000" b="1" dirty="0">
              <a:latin typeface="Antikvarik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69281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496944" cy="64228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142976" y="260350"/>
            <a:ext cx="7286676" cy="1008063"/>
          </a:xfrm>
          <a:prstGeom prst="rect">
            <a:avLst/>
          </a:prstGeom>
          <a:ln>
            <a:noFill/>
          </a:ln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rial"/>
              </a:rPr>
              <a:t>Над </a:t>
            </a:r>
            <a:r>
              <a:rPr lang="ru-RU" sz="48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rial"/>
              </a:rPr>
              <a:t>проектом </a:t>
            </a:r>
            <a:r>
              <a:rPr lang="ru-RU" sz="4800" b="1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rial"/>
              </a:rPr>
              <a:t>працювали</a:t>
            </a:r>
            <a:r>
              <a:rPr lang="ru-RU" sz="48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rial"/>
              </a:rPr>
              <a:t>: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14876" y="4929198"/>
            <a:ext cx="46085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dirty="0">
                <a:solidFill>
                  <a:srgbClr val="000066"/>
                </a:solidFill>
                <a:latin typeface="Monotype Corsiva" pitchFamily="66" charset="0"/>
              </a:rPr>
              <a:t>Вчитель історії </a:t>
            </a:r>
            <a:endParaRPr lang="en-US" sz="2400" dirty="0">
              <a:solidFill>
                <a:srgbClr val="000066"/>
              </a:solidFill>
              <a:latin typeface="Monotype Corsiva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uk-UA" sz="2400" dirty="0">
                <a:solidFill>
                  <a:srgbClr val="000066"/>
                </a:solidFill>
                <a:latin typeface="Monotype Corsiva" pitchFamily="66" charset="0"/>
              </a:rPr>
              <a:t>та основ правознавства </a:t>
            </a:r>
            <a:endParaRPr lang="uk-UA" sz="2000" dirty="0">
              <a:solidFill>
                <a:srgbClr val="000066"/>
              </a:solidFill>
              <a:latin typeface="Monotype Corsiva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uk-UA" sz="3200" b="1" dirty="0">
                <a:solidFill>
                  <a:srgbClr val="CC0000"/>
                </a:solidFill>
                <a:latin typeface="Monotype Corsiva" pitchFamily="66" charset="0"/>
              </a:rPr>
              <a:t>Чорна Оксана Савівна </a:t>
            </a:r>
            <a:endParaRPr lang="ru-RU" sz="3200" b="1" dirty="0">
              <a:solidFill>
                <a:srgbClr val="CC0000"/>
              </a:solidFill>
              <a:latin typeface="Monotype Corsiva" pitchFamily="66" charset="0"/>
            </a:endParaRPr>
          </a:p>
        </p:txBody>
      </p:sp>
      <p:pic>
        <p:nvPicPr>
          <p:cNvPr id="9" name="Picture 9" descr="Чорна О"/>
          <p:cNvPicPr>
            <a:picLocks noChangeAspect="1" noChangeArrowheads="1"/>
          </p:cNvPicPr>
          <p:nvPr/>
        </p:nvPicPr>
        <p:blipFill>
          <a:blip r:embed="rId3" cstate="print">
            <a:lum bright="18000" contrast="30000"/>
          </a:blip>
          <a:srcRect l="13353" t="4442" r="9067" b="23917"/>
          <a:stretch>
            <a:fillRect/>
          </a:stretch>
        </p:blipFill>
        <p:spPr bwMode="auto">
          <a:xfrm>
            <a:off x="5857884" y="1359225"/>
            <a:ext cx="2530540" cy="350894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 rot="60000">
            <a:off x="-214684" y="4826536"/>
            <a:ext cx="4608513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uk-UA" sz="2000" b="1" dirty="0" smtClean="0">
                <a:solidFill>
                  <a:srgbClr val="000066"/>
                </a:solidFill>
                <a:latin typeface="Monotype Corsiva" pitchFamily="66" charset="0"/>
              </a:rPr>
              <a:t>Учениця 9 </a:t>
            </a:r>
            <a:r>
              <a:rPr lang="uk-UA" sz="2000" b="1" dirty="0">
                <a:solidFill>
                  <a:srgbClr val="000066"/>
                </a:solidFill>
                <a:latin typeface="Monotype Corsiva" pitchFamily="66" charset="0"/>
              </a:rPr>
              <a:t>класу</a:t>
            </a:r>
          </a:p>
          <a:p>
            <a:pPr algn="ctr">
              <a:spcBef>
                <a:spcPct val="50000"/>
              </a:spcBef>
            </a:pPr>
            <a:r>
              <a:rPr lang="uk-UA" sz="2000" b="1" dirty="0" err="1">
                <a:solidFill>
                  <a:srgbClr val="000066"/>
                </a:solidFill>
                <a:latin typeface="Monotype Corsiva" pitchFamily="66" charset="0"/>
              </a:rPr>
              <a:t>Шатавського</a:t>
            </a:r>
            <a:r>
              <a:rPr lang="uk-UA" sz="2000" b="1" dirty="0">
                <a:solidFill>
                  <a:srgbClr val="000066"/>
                </a:solidFill>
                <a:latin typeface="Monotype Corsiva" pitchFamily="66" charset="0"/>
              </a:rPr>
              <a:t> НВК </a:t>
            </a:r>
          </a:p>
          <a:p>
            <a:pPr algn="ctr">
              <a:spcBef>
                <a:spcPct val="50000"/>
              </a:spcBef>
            </a:pPr>
            <a:r>
              <a:rPr lang="uk-UA" sz="2000" b="1" dirty="0">
                <a:solidFill>
                  <a:srgbClr val="000066"/>
                </a:solidFill>
                <a:latin typeface="Monotype Corsiva" pitchFamily="66" charset="0"/>
              </a:rPr>
              <a:t>“ЗОШ І-ІІ ступенів, </a:t>
            </a:r>
            <a:r>
              <a:rPr lang="uk-UA" sz="2000" b="1" dirty="0" err="1" smtClean="0">
                <a:solidFill>
                  <a:srgbClr val="000066"/>
                </a:solidFill>
                <a:latin typeface="Monotype Corsiva" pitchFamily="66" charset="0"/>
              </a:rPr>
              <a:t>колегіум”</a:t>
            </a:r>
            <a:endParaRPr lang="uk-UA" sz="2000" b="1" dirty="0" smtClean="0">
              <a:solidFill>
                <a:srgbClr val="000066"/>
              </a:solidFill>
              <a:latin typeface="Monotype Corsiva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uk-UA" sz="2400" b="1" dirty="0" smtClean="0">
                <a:solidFill>
                  <a:srgbClr val="CC0000"/>
                </a:solidFill>
                <a:latin typeface="Monotype Corsiva" pitchFamily="66" charset="0"/>
              </a:rPr>
              <a:t>Чорна  Вікторія Сергіївна </a:t>
            </a:r>
            <a:endParaRPr lang="ru-RU" sz="2400" b="1" dirty="0">
              <a:solidFill>
                <a:srgbClr val="CC0000"/>
              </a:solidFill>
              <a:latin typeface="Monotype Corsiva" pitchFamily="66" charset="0"/>
            </a:endParaRPr>
          </a:p>
        </p:txBody>
      </p:sp>
      <p:pic>
        <p:nvPicPr>
          <p:cNvPr id="12" name="Picture 2" descr="F: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0680" y="2636912"/>
            <a:ext cx="3528392" cy="248231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7622"/>
            <a:ext cx="2592536" cy="352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24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31590" y="1412776"/>
            <a:ext cx="8424936" cy="46805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latin typeface="Bookman Old Style" pitchFamily="18" charset="0"/>
              </a:rPr>
              <a:t>Дослітити</a:t>
            </a:r>
            <a:r>
              <a:rPr lang="uk-UA" sz="3600" b="1" dirty="0" smtClean="0">
                <a:latin typeface="Bookman Old Style" pitchFamily="18" charset="0"/>
              </a:rPr>
              <a:t> та розкрити особливості політичного, економічного та соціального розвитку Подільського краю в період існування  </a:t>
            </a:r>
          </a:p>
          <a:p>
            <a:pPr algn="ctr"/>
            <a:r>
              <a:rPr lang="uk-UA" sz="3600" b="1" dirty="0" smtClean="0">
                <a:latin typeface="Bookman Old Style" pitchFamily="18" charset="0"/>
              </a:rPr>
              <a:t>Української Народної  Республіки </a:t>
            </a:r>
          </a:p>
          <a:p>
            <a:pPr algn="ctr"/>
            <a:r>
              <a:rPr lang="ru-RU" sz="3600" b="1" dirty="0" smtClean="0">
                <a:latin typeface="Bookman Old Style" pitchFamily="18" charset="0"/>
              </a:rPr>
              <a:t>(</a:t>
            </a:r>
            <a:r>
              <a:rPr lang="pl-PL" sz="3600" b="1" dirty="0" smtClean="0">
                <a:latin typeface="Bookman Old Style" pitchFamily="18" charset="0"/>
              </a:rPr>
              <a:t>1917</a:t>
            </a:r>
            <a:r>
              <a:rPr lang="ru-RU" sz="3600" b="1" dirty="0" smtClean="0">
                <a:latin typeface="Bookman Old Style" pitchFamily="18" charset="0"/>
              </a:rPr>
              <a:t>-</a:t>
            </a:r>
            <a:r>
              <a:rPr lang="pl-PL" sz="3600" b="1" dirty="0" smtClean="0">
                <a:latin typeface="Bookman Old Style" pitchFamily="18" charset="0"/>
              </a:rPr>
              <a:t>1920 </a:t>
            </a:r>
            <a:r>
              <a:rPr lang="ru-RU" sz="3600" b="1" dirty="0" smtClean="0">
                <a:latin typeface="Bookman Old Style" pitchFamily="18" charset="0"/>
              </a:rPr>
              <a:t>роках)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043608" y="428603"/>
            <a:ext cx="72009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Мета </a:t>
            </a:r>
            <a:r>
              <a:rPr lang="ru-RU" sz="36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дослідження</a:t>
            </a:r>
            <a:endParaRPr lang="ru-RU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22051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643174" y="428604"/>
            <a:ext cx="4486256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36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Завдання</a:t>
            </a:r>
            <a:r>
              <a:rPr lang="ru-RU" sz="36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 :</a:t>
            </a:r>
            <a:endParaRPr lang="ru-RU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Bookman Old Style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75773987"/>
              </p:ext>
            </p:extLst>
          </p:nvPr>
        </p:nvGraphicFramePr>
        <p:xfrm>
          <a:off x="791580" y="1412776"/>
          <a:ext cx="7560840" cy="5087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316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722313" y="3527926"/>
            <a:ext cx="5715040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Предмет </a:t>
            </a:r>
            <a:r>
              <a:rPr lang="ru-RU" sz="36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дослідження</a:t>
            </a:r>
            <a:r>
              <a:rPr lang="ru-RU" sz="36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:</a:t>
            </a:r>
            <a:endParaRPr lang="ru-RU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Bookman Old Style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711130" y="260648"/>
            <a:ext cx="5786478" cy="1000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Об</a:t>
            </a:r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’</a:t>
            </a:r>
            <a:r>
              <a:rPr lang="uk-UA" sz="28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єкт</a:t>
            </a:r>
            <a:r>
              <a:rPr lang="uk-UA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 дослідження:</a:t>
            </a:r>
            <a:endParaRPr lang="ru-RU" sz="28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Bookman Old Style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1182" y="1412776"/>
            <a:ext cx="7093073" cy="2016224"/>
          </a:xfrm>
          <a:prstGeom prst="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i="1" dirty="0" smtClean="0">
                <a:latin typeface="Bookman Old Style" pitchFamily="18" charset="0"/>
              </a:rPr>
              <a:t>Подільська  губернія 1917-1920  роках</a:t>
            </a:r>
            <a:endParaRPr lang="ru-RU" sz="4000" b="1" i="1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365104"/>
            <a:ext cx="7190613" cy="2304256"/>
          </a:xfrm>
          <a:prstGeom prst="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latin typeface="Bookman Old Style" pitchFamily="18" charset="0"/>
              </a:rPr>
              <a:t>Соціально-економічне, політичне та культурне становище краю в 1917-1920 роках.</a:t>
            </a:r>
            <a:endParaRPr lang="ru-RU" sz="3200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611560" y="428604"/>
            <a:ext cx="7803754" cy="9121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44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Адміністративно-територіальні</a:t>
            </a:r>
            <a:r>
              <a:rPr lang="ru-RU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  </a:t>
            </a:r>
            <a:r>
              <a:rPr lang="ru-RU" sz="44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особливості</a:t>
            </a:r>
            <a:r>
              <a:rPr lang="ru-RU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  </a:t>
            </a:r>
          </a:p>
          <a:p>
            <a:pPr algn="ctr"/>
            <a:r>
              <a:rPr lang="ru-RU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краю на початку ХХ </a:t>
            </a:r>
            <a:r>
              <a:rPr lang="ru-RU" sz="44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століття</a:t>
            </a:r>
            <a:endParaRPr lang="ru-RU" sz="4400" b="1" kern="10" dirty="0">
              <a:ln w="9525">
                <a:noFill/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Bookman Old Style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23528" y="1683718"/>
            <a:ext cx="3816424" cy="1512168"/>
          </a:xfrm>
          <a:prstGeom prst="flowChartProcess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latin typeface="Bookman Old Style" pitchFamily="18" charset="0"/>
              </a:rPr>
              <a:t>Подільська</a:t>
            </a:r>
            <a:r>
              <a:rPr lang="ru-RU" sz="4000" b="1" dirty="0" smtClean="0">
                <a:latin typeface="Bookman Old Style" pitchFamily="18" charset="0"/>
              </a:rPr>
              <a:t> </a:t>
            </a:r>
            <a:r>
              <a:rPr lang="ru-RU" sz="4000" b="1" dirty="0" err="1" smtClean="0">
                <a:latin typeface="Bookman Old Style" pitchFamily="18" charset="0"/>
              </a:rPr>
              <a:t>губернія</a:t>
            </a:r>
            <a:endParaRPr lang="ru-RU" sz="4400" b="1" dirty="0">
              <a:latin typeface="Bookman Old Style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873477" y="1683718"/>
            <a:ext cx="3816424" cy="1536176"/>
          </a:xfrm>
          <a:prstGeom prst="flowChartProcess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Bookman Old Style" pitchFamily="18" charset="0"/>
              </a:rPr>
              <a:t>Кам'янець-Подільський</a:t>
            </a:r>
            <a:r>
              <a:rPr lang="ru-RU" sz="3600" b="1" dirty="0" smtClean="0">
                <a:latin typeface="Bookman Old Style" pitchFamily="18" charset="0"/>
              </a:rPr>
              <a:t> </a:t>
            </a:r>
            <a:r>
              <a:rPr lang="ru-RU" sz="3600" b="1" dirty="0" err="1">
                <a:latin typeface="Bookman Old Style" pitchFamily="18" charset="0"/>
              </a:rPr>
              <a:t>повіт</a:t>
            </a:r>
            <a:r>
              <a:rPr lang="ru-RU" sz="3600" b="1" dirty="0">
                <a:latin typeface="Bookman Old Style" pitchFamily="18" charset="0"/>
              </a:rPr>
              <a:t> 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942615" y="5301208"/>
            <a:ext cx="3816424" cy="1111426"/>
          </a:xfrm>
          <a:prstGeom prst="flowChartProcess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Bookman Old Style" pitchFamily="18" charset="0"/>
              </a:rPr>
              <a:t>Маківська</a:t>
            </a:r>
            <a:r>
              <a:rPr lang="ru-RU" sz="3600" b="1" dirty="0" smtClean="0">
                <a:latin typeface="Bookman Old Style" pitchFamily="18" charset="0"/>
              </a:rPr>
              <a:t> волость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5955240" y="5236310"/>
            <a:ext cx="2520280" cy="1108012"/>
          </a:xfrm>
          <a:prstGeom prst="flowChartProcess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atin typeface="Bookman Old Style" pitchFamily="18" charset="0"/>
              </a:rPr>
              <a:t>С.Шатава</a:t>
            </a:r>
            <a:r>
              <a:rPr lang="ru-RU" sz="3200" b="1" dirty="0">
                <a:latin typeface="Bookman Old Style" pitchFamily="18" charset="0"/>
              </a:rPr>
              <a:t>.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139952" y="2132856"/>
            <a:ext cx="733525" cy="30694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42733" y="5703448"/>
            <a:ext cx="733525" cy="30694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923652" y="5636843"/>
            <a:ext cx="733525" cy="30694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28" y="3254615"/>
            <a:ext cx="3202310" cy="199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42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214414" y="428604"/>
            <a:ext cx="72009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44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Поділля</a:t>
            </a:r>
            <a:r>
              <a:rPr lang="ru-RU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 та Центральна Рада</a:t>
            </a:r>
            <a:endParaRPr lang="ru-RU" sz="4400" b="1" kern="10" dirty="0">
              <a:ln w="9525">
                <a:noFill/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Bookman Old Style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87524" y="1149328"/>
            <a:ext cx="6084676" cy="5592039"/>
          </a:xfrm>
          <a:prstGeom prst="flowChartProcess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500" b="1" dirty="0">
                <a:latin typeface="Arial" pitchFamily="34" charset="0"/>
                <a:cs typeface="Arial" pitchFamily="34" charset="0"/>
              </a:rPr>
              <a:t>27 </a:t>
            </a:r>
            <a:r>
              <a:rPr lang="uk-UA" sz="1500" b="1" dirty="0">
                <a:latin typeface="Arial" pitchFamily="34" charset="0"/>
                <a:cs typeface="Arial" pitchFamily="34" charset="0"/>
              </a:rPr>
              <a:t>лютого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1917 </a:t>
            </a:r>
            <a:r>
              <a:rPr lang="uk-UA" sz="1500" b="1" dirty="0">
                <a:latin typeface="Arial" pitchFamily="34" charset="0"/>
                <a:cs typeface="Arial" pitchFamily="34" charset="0"/>
              </a:rPr>
              <a:t>року у Петрограді відбулася демо­кратична революція. </a:t>
            </a:r>
            <a:endParaRPr lang="uk-UA" sz="15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15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uk-UA" sz="1500" dirty="0">
                <a:latin typeface="Arial" pitchFamily="34" charset="0"/>
                <a:cs typeface="Arial" pitchFamily="34" charset="0"/>
              </a:rPr>
              <a:t>Києві утворюється Центральна Рада. Але ні Тимча­совому уряду в Петрограді, ані Центральній Раді у Києві не вдалося зосередити у своїх руках реальної влади на </a:t>
            </a:r>
            <a:r>
              <a:rPr lang="uk-UA" sz="1500" dirty="0" smtClean="0">
                <a:latin typeface="Arial" pitchFamily="34" charset="0"/>
                <a:cs typeface="Arial" pitchFamily="34" charset="0"/>
              </a:rPr>
              <a:t>території Поділлі</a:t>
            </a:r>
            <a:r>
              <a:rPr lang="uk-UA" sz="1500" dirty="0">
                <a:latin typeface="Arial" pitchFamily="34" charset="0"/>
                <a:cs typeface="Arial" pitchFamily="34" charset="0"/>
              </a:rPr>
              <a:t>. </a:t>
            </a:r>
            <a:endParaRPr lang="uk-UA" sz="1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15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uk-UA" sz="1500" dirty="0">
                <a:latin typeface="Arial" pitchFamily="34" charset="0"/>
                <a:cs typeface="Arial" pitchFamily="34" charset="0"/>
              </a:rPr>
              <a:t>умовах революції влада у краї перебувала у перехідному стані. Тут за неї боролися різноманітні організації та установи. </a:t>
            </a:r>
            <a:r>
              <a:rPr lang="uk-UA" sz="1500" dirty="0" smtClean="0">
                <a:latin typeface="Arial" pitchFamily="34" charset="0"/>
                <a:cs typeface="Arial" pitchFamily="34" charset="0"/>
              </a:rPr>
              <a:t>В краї цивільна </a:t>
            </a:r>
            <a:r>
              <a:rPr lang="uk-UA" sz="1500" dirty="0">
                <a:latin typeface="Arial" pitchFamily="34" charset="0"/>
                <a:cs typeface="Arial" pitchFamily="34" charset="0"/>
              </a:rPr>
              <a:t>влада була обмежена військовою, але й остання часто втрачала контроль над частинами, які швидко </a:t>
            </a:r>
            <a:r>
              <a:rPr lang="uk-UA" sz="1500" dirty="0" err="1">
                <a:latin typeface="Arial" pitchFamily="34" charset="0"/>
                <a:cs typeface="Arial" pitchFamily="34" charset="0"/>
              </a:rPr>
              <a:t>анархізувалися</a:t>
            </a:r>
            <a:r>
              <a:rPr lang="uk-UA" sz="1500" dirty="0">
                <a:latin typeface="Arial" pitchFamily="34" charset="0"/>
                <a:cs typeface="Arial" pitchFamily="34" charset="0"/>
              </a:rPr>
              <a:t> й практично не підкорялися жодним органам влади. Солдати підштовхували місцевих селян рубати державні та поміщицькі ліси, грабувати панські економії, цукрові заводи, фабрики. Величезна хвиля анархії захлеснула Поділля. Губернський комісар </a:t>
            </a:r>
            <a:r>
              <a:rPr lang="uk-UA" sz="1500" b="1" dirty="0" err="1">
                <a:latin typeface="Arial" pitchFamily="34" charset="0"/>
                <a:cs typeface="Arial" pitchFamily="34" charset="0"/>
              </a:rPr>
              <a:t>Степура</a:t>
            </a:r>
            <a:r>
              <a:rPr lang="uk-UA" sz="1500" dirty="0">
                <a:latin typeface="Arial" pitchFamily="34" charset="0"/>
                <a:cs typeface="Arial" pitchFamily="34" charset="0"/>
              </a:rPr>
              <a:t> писав у Київ: </a:t>
            </a:r>
            <a:r>
              <a:rPr lang="uk-UA" sz="1500" i="1" dirty="0">
                <a:latin typeface="Arial" pitchFamily="34" charset="0"/>
                <a:cs typeface="Arial" pitchFamily="34" charset="0"/>
              </a:rPr>
              <a:t>"Вся </a:t>
            </a:r>
            <a:r>
              <a:rPr lang="uk-UA" sz="1500" i="1" dirty="0" smtClean="0">
                <a:latin typeface="Arial" pitchFamily="34" charset="0"/>
                <a:cs typeface="Arial" pitchFamily="34" charset="0"/>
              </a:rPr>
              <a:t>Подільська губернія </a:t>
            </a:r>
            <a:r>
              <a:rPr lang="uk-UA" sz="1500" i="1" dirty="0">
                <a:latin typeface="Arial" pitchFamily="34" charset="0"/>
                <a:cs typeface="Arial" pitchFamily="34" charset="0"/>
              </a:rPr>
              <a:t>вкрита загонами розбишак-солдатів та селян, які послідовно чинять погроми міст і містечок". </a:t>
            </a:r>
          </a:p>
          <a:p>
            <a:pPr algn="just"/>
            <a:r>
              <a:rPr lang="uk-UA" sz="1500" dirty="0">
                <a:latin typeface="Arial" pitchFamily="34" charset="0"/>
                <a:cs typeface="Arial" pitchFamily="34" charset="0"/>
              </a:rPr>
              <a:t>Після більшовицького перевороту 25 жовтня 1917 року в </a:t>
            </a:r>
            <a:r>
              <a:rPr lang="uk-UA" sz="1500" b="1" i="1" dirty="0" err="1" smtClean="0">
                <a:latin typeface="Arial" pitchFamily="34" charset="0"/>
                <a:cs typeface="Arial" pitchFamily="34" charset="0"/>
              </a:rPr>
              <a:t>Дунаївцях</a:t>
            </a:r>
            <a:r>
              <a:rPr lang="uk-UA" sz="15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1500" b="1" i="1" dirty="0" err="1">
                <a:latin typeface="Arial" pitchFamily="34" charset="0"/>
                <a:cs typeface="Arial" pitchFamily="34" charset="0"/>
              </a:rPr>
              <a:t>Старокостянтинові</a:t>
            </a:r>
            <a:r>
              <a:rPr lang="uk-UA" sz="1500" b="1" i="1" dirty="0">
                <a:latin typeface="Arial" pitchFamily="34" charset="0"/>
                <a:cs typeface="Arial" pitchFamily="34" charset="0"/>
              </a:rPr>
              <a:t>, Шепетівці </a:t>
            </a:r>
            <a:r>
              <a:rPr lang="uk-UA" sz="1500" dirty="0">
                <a:latin typeface="Arial" pitchFamily="34" charset="0"/>
                <a:cs typeface="Arial" pitchFamily="34" charset="0"/>
              </a:rPr>
              <a:t>відбулися мітинги і демонстрації робітників, солдатів під час яких вони вітали повстання у Петрограді</a:t>
            </a:r>
            <a:r>
              <a:rPr lang="uk-UA" sz="15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uk-UA" sz="1500" dirty="0">
                <a:latin typeface="Arial" pitchFamily="34" charset="0"/>
                <a:cs typeface="Arial" pitchFamily="34" charset="0"/>
              </a:rPr>
              <a:t> 1 листопада на об'єднаному засіданні Кам'янець-Подільської ради робітничих і солдатських депутатів, </a:t>
            </a:r>
            <a:r>
              <a:rPr lang="uk-UA" sz="1500" dirty="0" smtClean="0">
                <a:latin typeface="Arial" pitchFamily="34" charset="0"/>
                <a:cs typeface="Arial" pitchFamily="34" charset="0"/>
              </a:rPr>
              <a:t>вирішено встановити в краї комуністичний режим. </a:t>
            </a:r>
          </a:p>
          <a:p>
            <a:pPr algn="just"/>
            <a:r>
              <a:rPr lang="uk-UA" sz="1500" b="1" i="1" dirty="0" smtClean="0">
                <a:latin typeface="Arial" pitchFamily="34" charset="0"/>
                <a:cs typeface="Arial" pitchFamily="34" charset="0"/>
              </a:rPr>
              <a:t>Радянська </a:t>
            </a:r>
            <a:r>
              <a:rPr lang="uk-UA" sz="1500" b="1" i="1" dirty="0">
                <a:latin typeface="Arial" pitchFamily="34" charset="0"/>
                <a:cs typeface="Arial" pitchFamily="34" charset="0"/>
              </a:rPr>
              <a:t>влада проіснувала </a:t>
            </a:r>
            <a:r>
              <a:rPr lang="uk-UA" sz="1500" b="1" i="1" dirty="0" smtClean="0">
                <a:latin typeface="Arial" pitchFamily="34" charset="0"/>
                <a:cs typeface="Arial" pitchFamily="34" charset="0"/>
              </a:rPr>
              <a:t>тут </a:t>
            </a:r>
            <a:r>
              <a:rPr lang="uk-UA" sz="1500" b="1" i="1" dirty="0" err="1" smtClean="0">
                <a:latin typeface="Arial" pitchFamily="34" charset="0"/>
                <a:cs typeface="Arial" pitchFamily="34" charset="0"/>
              </a:rPr>
              <a:t>меньше</a:t>
            </a:r>
            <a:r>
              <a:rPr lang="uk-UA" sz="15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500" b="1" i="1" dirty="0">
                <a:latin typeface="Arial" pitchFamily="34" charset="0"/>
                <a:cs typeface="Arial" pitchFamily="34" charset="0"/>
              </a:rPr>
              <a:t>місяця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b="1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77594"/>
            <a:ext cx="2482719" cy="373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2200" y="4509120"/>
            <a:ext cx="248271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Степура </a:t>
            </a:r>
            <a:r>
              <a:rPr lang="ru-RU" b="1" dirty="0" err="1"/>
              <a:t>Григорій</a:t>
            </a:r>
            <a:r>
              <a:rPr lang="ru-RU" b="1" dirty="0"/>
              <a:t> </a:t>
            </a:r>
            <a:r>
              <a:rPr lang="ru-RU" b="1" dirty="0" err="1" smtClean="0"/>
              <a:t>Калістратович</a:t>
            </a:r>
            <a:r>
              <a:rPr lang="ru-RU" b="1" dirty="0" smtClean="0"/>
              <a:t>- губернатор </a:t>
            </a:r>
            <a:r>
              <a:rPr lang="ru-RU" b="1" dirty="0" err="1" smtClean="0"/>
              <a:t>Подільської</a:t>
            </a:r>
            <a:r>
              <a:rPr lang="ru-RU" b="1" dirty="0" smtClean="0"/>
              <a:t> </a:t>
            </a:r>
            <a:r>
              <a:rPr lang="ru-RU" b="1" dirty="0" err="1" smtClean="0"/>
              <a:t>губернії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065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процесс 5"/>
          <p:cNvSpPr/>
          <p:nvPr/>
        </p:nvSpPr>
        <p:spPr>
          <a:xfrm>
            <a:off x="179511" y="1268760"/>
            <a:ext cx="8661055" cy="4752528"/>
          </a:xfrm>
          <a:prstGeom prst="flowChartProcess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uk-UA" sz="1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1500" dirty="0" smtClean="0">
                <a:latin typeface="Arial" pitchFamily="34" charset="0"/>
                <a:cs typeface="Arial" pitchFamily="34" charset="0"/>
              </a:rPr>
              <a:t>Криза </a:t>
            </a:r>
            <a:r>
              <a:rPr lang="uk-UA" sz="1500" dirty="0">
                <a:latin typeface="Arial" pitchFamily="34" charset="0"/>
                <a:cs typeface="Arial" pitchFamily="34" charset="0"/>
              </a:rPr>
              <a:t>державно-владних відносин і складна соціально-політична ситуація в УНР призвели до лікві­дації 29 квітня 1918 року Центральної Ради і встановлення влади гетьмана Павла Скоропадського</a:t>
            </a:r>
            <a:r>
              <a:rPr lang="uk-UA" sz="1500" dirty="0" smtClean="0">
                <a:latin typeface="Arial" pitchFamily="34" charset="0"/>
                <a:cs typeface="Arial" pitchFamily="34" charset="0"/>
              </a:rPr>
              <a:t>. 19 травня 1918 року губернським старостою Поділля призначено поміщика </a:t>
            </a:r>
            <a:r>
              <a:rPr lang="uk-UA" sz="1500" b="1" dirty="0" smtClean="0">
                <a:latin typeface="Arial" pitchFamily="34" charset="0"/>
                <a:cs typeface="Arial" pitchFamily="34" charset="0"/>
              </a:rPr>
              <a:t>Сергія Івановича Кисельова. </a:t>
            </a:r>
            <a:r>
              <a:rPr lang="uk-UA" sz="1500" dirty="0" smtClean="0">
                <a:latin typeface="Arial" pitchFamily="34" charset="0"/>
                <a:cs typeface="Arial" pitchFamily="34" charset="0"/>
              </a:rPr>
              <a:t>Нова </a:t>
            </a:r>
            <a:r>
              <a:rPr lang="uk-UA" sz="1500" dirty="0">
                <a:latin typeface="Arial" pitchFamily="34" charset="0"/>
                <a:cs typeface="Arial" pitchFamily="34" charset="0"/>
              </a:rPr>
              <a:t>влада навела елементарний порядок, призу­пинила хаос і анархію,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дики </a:t>
            </a:r>
            <a:r>
              <a:rPr lang="uk-UA" sz="1500" dirty="0">
                <a:latin typeface="Arial" pitchFamily="34" charset="0"/>
                <a:cs typeface="Arial" pitchFamily="34" charset="0"/>
              </a:rPr>
              <a:t>погроми та безчинство</a:t>
            </a:r>
            <a:r>
              <a:rPr lang="uk-UA" sz="15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uk-UA" sz="1500" b="1" i="1" dirty="0">
                <a:latin typeface="Arial" pitchFamily="34" charset="0"/>
                <a:cs typeface="Arial" pitchFamily="34" charset="0"/>
              </a:rPr>
              <a:t> ( Див. Документи свідчать № 1)</a:t>
            </a:r>
            <a:r>
              <a:rPr lang="uk-UA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500" dirty="0">
                <a:latin typeface="Arial" pitchFamily="34" charset="0"/>
                <a:cs typeface="Arial" pitchFamily="34" charset="0"/>
              </a:rPr>
              <a:t>Одночасно повернення поміщиків у села і власників на заводи і фабрики спричинило найгостріші конфлікти, які придушувалися військовою силою, в тому числі окупа­ційними військами</a:t>
            </a:r>
            <a:r>
              <a:rPr lang="uk-UA" sz="1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sz="1500" b="1" i="1" dirty="0" smtClean="0">
                <a:latin typeface="Arial" pitchFamily="34" charset="0"/>
                <a:cs typeface="Arial" pitchFamily="34" charset="0"/>
              </a:rPr>
              <a:t>( Див. Документи свідчать № 2) </a:t>
            </a:r>
            <a:r>
              <a:rPr lang="uk-UA" sz="1500" dirty="0">
                <a:latin typeface="Arial" pitchFamily="34" charset="0"/>
                <a:cs typeface="Arial" pitchFamily="34" charset="0"/>
              </a:rPr>
              <a:t>Лише у </a:t>
            </a:r>
            <a:r>
              <a:rPr lang="uk-UA" sz="1500" i="1" dirty="0">
                <a:latin typeface="Arial" pitchFamily="34" charset="0"/>
                <a:cs typeface="Arial" pitchFamily="34" charset="0"/>
              </a:rPr>
              <a:t>Кам'янець-Подільському, </a:t>
            </a:r>
            <a:r>
              <a:rPr lang="uk-UA" sz="1500" i="1" dirty="0" err="1">
                <a:latin typeface="Arial" pitchFamily="34" charset="0"/>
                <a:cs typeface="Arial" pitchFamily="34" charset="0"/>
              </a:rPr>
              <a:t>Летичівському</a:t>
            </a:r>
            <a:r>
              <a:rPr lang="uk-UA" sz="1500" i="1" dirty="0">
                <a:latin typeface="Arial" pitchFamily="34" charset="0"/>
                <a:cs typeface="Arial" pitchFamily="34" charset="0"/>
              </a:rPr>
              <a:t>, Проскурівському та </a:t>
            </a:r>
            <a:r>
              <a:rPr lang="uk-UA" sz="1500" i="1" dirty="0" err="1">
                <a:latin typeface="Arial" pitchFamily="34" charset="0"/>
                <a:cs typeface="Arial" pitchFamily="34" charset="0"/>
              </a:rPr>
              <a:t>Ушицькому</a:t>
            </a:r>
            <a:r>
              <a:rPr lang="uk-UA" sz="1500" i="1" dirty="0">
                <a:latin typeface="Arial" pitchFamily="34" charset="0"/>
                <a:cs typeface="Arial" pitchFamily="34" charset="0"/>
              </a:rPr>
              <a:t> повітах </a:t>
            </a:r>
            <a:r>
              <a:rPr lang="uk-UA" sz="1500" dirty="0">
                <a:latin typeface="Arial" pitchFamily="34" charset="0"/>
                <a:cs typeface="Arial" pitchFamily="34" charset="0"/>
              </a:rPr>
              <a:t>австро-угорськими військами у селянських господарствах реквізовано більше як 20% коней, 18% великої рогатої худоби. </a:t>
            </a:r>
            <a:r>
              <a:rPr lang="uk-UA" sz="1500" dirty="0" smtClean="0">
                <a:latin typeface="Arial" pitchFamily="34" charset="0"/>
                <a:cs typeface="Arial" pitchFamily="34" charset="0"/>
              </a:rPr>
              <a:t>Все </a:t>
            </a:r>
            <a:r>
              <a:rPr lang="uk-UA" sz="1500" dirty="0">
                <a:latin typeface="Arial" pitchFamily="34" charset="0"/>
                <a:cs typeface="Arial" pitchFamily="34" charset="0"/>
              </a:rPr>
              <a:t>це сприяло виникненню на Поділлі масового повстанського руху. За зброю взялися тисячі селян, почали страйкувати робітники, розгорта­лася соціальна війна, переплетена з війною проти оку­пантів. </a:t>
            </a:r>
            <a:r>
              <a:rPr lang="uk-UA" sz="1500" dirty="0" smtClean="0">
                <a:latin typeface="Arial" pitchFamily="34" charset="0"/>
                <a:cs typeface="Arial" pitchFamily="34" charset="0"/>
              </a:rPr>
              <a:t>Найбільш </a:t>
            </a:r>
            <a:r>
              <a:rPr lang="uk-UA" sz="1500" dirty="0">
                <a:latin typeface="Arial" pitchFamily="34" charset="0"/>
                <a:cs typeface="Arial" pitchFamily="34" charset="0"/>
              </a:rPr>
              <a:t>активними були </a:t>
            </a:r>
            <a:r>
              <a:rPr lang="uk-UA" sz="1500" i="1" dirty="0" err="1">
                <a:latin typeface="Arial" pitchFamily="34" charset="0"/>
                <a:cs typeface="Arial" pitchFamily="34" charset="0"/>
              </a:rPr>
              <a:t>Вовковинецький</a:t>
            </a:r>
            <a:r>
              <a:rPr lang="uk-UA" sz="1500" i="1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1500" i="1" dirty="0" err="1">
                <a:latin typeface="Arial" pitchFamily="34" charset="0"/>
                <a:cs typeface="Arial" pitchFamily="34" charset="0"/>
              </a:rPr>
              <a:t>Глібівський</a:t>
            </a:r>
            <a:r>
              <a:rPr lang="uk-UA" sz="1500" i="1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1500" i="1" dirty="0" err="1">
                <a:latin typeface="Arial" pitchFamily="34" charset="0"/>
                <a:cs typeface="Arial" pitchFamily="34" charset="0"/>
              </a:rPr>
              <a:t>Деражнянський</a:t>
            </a:r>
            <a:r>
              <a:rPr lang="uk-UA" sz="1500" i="1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1500" b="1" i="1" dirty="0" err="1">
                <a:latin typeface="Arial" pitchFamily="34" charset="0"/>
                <a:cs typeface="Arial" pitchFamily="34" charset="0"/>
              </a:rPr>
              <a:t>Дунаєвецький</a:t>
            </a:r>
            <a:r>
              <a:rPr lang="uk-UA" sz="15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1500" i="1" dirty="0" err="1">
                <a:latin typeface="Arial" pitchFamily="34" charset="0"/>
                <a:cs typeface="Arial" pitchFamily="34" charset="0"/>
              </a:rPr>
              <a:t>Зіньківський</a:t>
            </a:r>
            <a:r>
              <a:rPr lang="uk-UA" sz="1500" i="1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1500" i="1" dirty="0" err="1">
                <a:latin typeface="Arial" pitchFamily="34" charset="0"/>
                <a:cs typeface="Arial" pitchFamily="34" charset="0"/>
              </a:rPr>
              <a:t>Ізяславсьий</a:t>
            </a:r>
            <a:r>
              <a:rPr lang="uk-UA" sz="1500" i="1" dirty="0">
                <a:latin typeface="Arial" pitchFamily="34" charset="0"/>
                <a:cs typeface="Arial" pitchFamily="34" charset="0"/>
              </a:rPr>
              <a:t>, Проскурівський, </a:t>
            </a:r>
            <a:r>
              <a:rPr lang="uk-UA" sz="1500" i="1" dirty="0" err="1">
                <a:latin typeface="Arial" pitchFamily="34" charset="0"/>
                <a:cs typeface="Arial" pitchFamily="34" charset="0"/>
              </a:rPr>
              <a:t>Шепетівський</a:t>
            </a:r>
            <a:r>
              <a:rPr lang="uk-UA" sz="1500" i="1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1500" dirty="0">
                <a:latin typeface="Arial" pitchFamily="34" charset="0"/>
                <a:cs typeface="Arial" pitchFamily="34" charset="0"/>
              </a:rPr>
              <a:t>У резуль­таті гетьманська влада в краї швидко припинила існу­вання. На місцях відновлювалася діяльність </a:t>
            </a:r>
            <a:r>
              <a:rPr lang="uk-UA" sz="1500" dirty="0" err="1">
                <a:latin typeface="Arial" pitchFamily="34" charset="0"/>
                <a:cs typeface="Arial" pitchFamily="34" charset="0"/>
              </a:rPr>
              <a:t>догетьманських</a:t>
            </a:r>
            <a:r>
              <a:rPr lang="uk-UA" sz="1500" dirty="0">
                <a:latin typeface="Arial" pitchFamily="34" charset="0"/>
                <a:cs typeface="Arial" pitchFamily="34" charset="0"/>
              </a:rPr>
              <a:t> органів влади УНР. </a:t>
            </a:r>
          </a:p>
          <a:p>
            <a:pPr algn="just"/>
            <a:r>
              <a:rPr lang="uk-UA" sz="1500" b="1" dirty="0">
                <a:latin typeface="Arial" pitchFamily="34" charset="0"/>
                <a:cs typeface="Arial" pitchFamily="34" charset="0"/>
              </a:rPr>
              <a:t>19 листопада 1918 року Директорія призначила Подільським губернським комі­саром Григорія </a:t>
            </a:r>
            <a:r>
              <a:rPr lang="uk-UA" sz="1500" b="1" dirty="0" err="1">
                <a:latin typeface="Arial" pitchFamily="34" charset="0"/>
                <a:cs typeface="Arial" pitchFamily="34" charset="0"/>
              </a:rPr>
              <a:t>Степуру</a:t>
            </a:r>
            <a:r>
              <a:rPr lang="uk-UA" sz="1500" b="1" dirty="0">
                <a:latin typeface="Arial" pitchFamily="34" charset="0"/>
                <a:cs typeface="Arial" pitchFamily="34" charset="0"/>
              </a:rPr>
              <a:t>.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214414" y="428604"/>
            <a:ext cx="72009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44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Гетьманський</a:t>
            </a:r>
            <a:r>
              <a:rPr lang="ru-RU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 режим в </a:t>
            </a:r>
            <a:r>
              <a:rPr lang="ru-RU" sz="44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краї</a:t>
            </a:r>
            <a:endParaRPr lang="ru-RU" sz="4400" b="1" kern="10" dirty="0">
              <a:ln w="9525">
                <a:noFill/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Bookman Old Style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84" y="5343549"/>
            <a:ext cx="2756399" cy="1560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74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211483" y="194804"/>
            <a:ext cx="72009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Документи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 </a:t>
            </a:r>
            <a:r>
              <a:rPr lang="ru-RU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св</a:t>
            </a:r>
            <a:r>
              <a:rPr lang="uk-UA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і</a:t>
            </a:r>
            <a:r>
              <a:rPr lang="ru-RU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Bookman Old Style"/>
              </a:rPr>
              <a:t>дчать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Bookman Old Style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076056" y="915529"/>
            <a:ext cx="4067944" cy="5825839"/>
          </a:xfrm>
          <a:prstGeom prst="round2DiagRect">
            <a:avLst>
              <a:gd name="adj1" fmla="val 14055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Документ №2</a:t>
            </a:r>
            <a:endParaRPr lang="uk-UA" sz="1600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Заява хорунжого </a:t>
            </a:r>
            <a:r>
              <a:rPr lang="uk-UA" sz="1600" b="1" dirty="0" err="1" smtClean="0">
                <a:latin typeface="Arial" pitchFamily="34" charset="0"/>
                <a:cs typeface="Arial" pitchFamily="34" charset="0"/>
              </a:rPr>
              <a:t>Щербанюка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 подільському губернатору про </a:t>
            </a:r>
            <a:r>
              <a:rPr lang="uk-UA" sz="1600" b="1" dirty="0" err="1" smtClean="0">
                <a:latin typeface="Arial" pitchFamily="34" charset="0"/>
                <a:cs typeface="Arial" pitchFamily="34" charset="0"/>
              </a:rPr>
              <a:t>терорестичний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 режим, встановлений австро-німецькими окупантами в </a:t>
            </a:r>
            <a:r>
              <a:rPr lang="uk-UA" sz="1600" b="1" dirty="0" err="1" smtClean="0">
                <a:latin typeface="Arial" pitchFamily="34" charset="0"/>
                <a:cs typeface="Arial" pitchFamily="34" charset="0"/>
              </a:rPr>
              <a:t>Кам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1600" b="1" dirty="0" err="1" smtClean="0">
                <a:latin typeface="Arial" pitchFamily="34" charset="0"/>
                <a:cs typeface="Arial" pitchFamily="34" charset="0"/>
              </a:rPr>
              <a:t>янець-Подільському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 повіті. 22 квітня 1918 р. </a:t>
            </a:r>
          </a:p>
          <a:p>
            <a:pPr algn="just"/>
            <a:r>
              <a:rPr lang="uk-UA" sz="1600" i="1" dirty="0" smtClean="0">
                <a:latin typeface="Arial" pitchFamily="34" charset="0"/>
                <a:cs typeface="Arial" pitchFamily="34" charset="0"/>
              </a:rPr>
              <a:t>«…По ліквідації всіх діл і справ Української армійської ради приїхав я додому з метою, щоб надалі працювати на користь рідного краю, а зобачив, що при таких обставинах працювати неможливо: в повіті повне безладдя, пани, що </a:t>
            </a:r>
            <a:r>
              <a:rPr lang="uk-UA" sz="1600" i="1" dirty="0" err="1" smtClean="0">
                <a:latin typeface="Arial" pitchFamily="34" charset="0"/>
                <a:cs typeface="Arial" pitchFamily="34" charset="0"/>
              </a:rPr>
              <a:t>хотять</a:t>
            </a: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 то  </a:t>
            </a:r>
            <a:r>
              <a:rPr lang="uk-UA" sz="1600" i="1" dirty="0" err="1" smtClean="0">
                <a:latin typeface="Arial" pitchFamily="34" charset="0"/>
                <a:cs typeface="Arial" pitchFamily="34" charset="0"/>
              </a:rPr>
              <a:t>іроблять</a:t>
            </a: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, панської землі не засівають селяни, позаяк пани з поміччю австрійських військ арештовують всіх тих, які тільки що скажуть про землю».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55574" y="915529"/>
            <a:ext cx="4920482" cy="5942471"/>
          </a:xfrm>
          <a:prstGeom prst="round2DiagRect">
            <a:avLst>
              <a:gd name="adj1" fmla="val 14055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latin typeface="Arial" pitchFamily="34" charset="0"/>
                <a:cs typeface="Arial" pitchFamily="34" charset="0"/>
              </a:rPr>
              <a:t>Документ 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№1</a:t>
            </a:r>
          </a:p>
          <a:p>
            <a:pPr algn="just"/>
            <a:r>
              <a:rPr lang="uk-UA" sz="1400" b="1" dirty="0" smtClean="0">
                <a:latin typeface="Arial" pitchFamily="34" charset="0"/>
                <a:cs typeface="Arial" pitchFamily="34" charset="0"/>
              </a:rPr>
              <a:t>Наказ Подільського губернського старости Кисельова про повернення поміщикам майна з маєтків. 27 липня 1918 року.</a:t>
            </a:r>
          </a:p>
          <a:p>
            <a:pPr algn="just"/>
            <a:r>
              <a:rPr lang="uk-UA" sz="1400" i="1" dirty="0" smtClean="0">
                <a:latin typeface="Arial" pitchFamily="34" charset="0"/>
                <a:cs typeface="Arial" pitchFamily="34" charset="0"/>
              </a:rPr>
              <a:t>«…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В своем первом обращение к населению я, между прочим, требовал от селян немедленно возвратить 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землавладельцам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все, что было ими 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розграблено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и расхищено в экономиях из живого и мертвого инвентаря, чтобы дать возможность землевладельцам восстановить свое хозяйство. До сир пор это требование не везде выполнено.</a:t>
            </a:r>
          </a:p>
          <a:p>
            <a:pPr algn="just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Поэтому вновь требую от селян:</a:t>
            </a:r>
          </a:p>
          <a:p>
            <a:pPr marL="342900" indent="-342900" algn="just">
              <a:buAutoNum type="arabicPeriod"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Немедленно возвратить владельцам весь живой и мертвый инвентарь и все домашние вещи.</a:t>
            </a:r>
          </a:p>
          <a:p>
            <a:pPr marL="342900" indent="-342900" algn="just">
              <a:buAutoNum type="arabicPeriod"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Немедленно по соглашению с владельцами уплатить стоимость невозвращенного, проданного, уничтоженного или утерянного.</a:t>
            </a:r>
          </a:p>
          <a:p>
            <a:pPr marL="342900" indent="-342900" algn="just">
              <a:buAutoNum type="arabicPeriod"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Все принадлежности хозяйства, как-то-лошади, плуги, бороны и прочее будут отобраны принудительно у лиц, не подчиняющихся моему требованию.</a:t>
            </a:r>
          </a:p>
          <a:p>
            <a:pPr marL="342900" indent="-342900" algn="just">
              <a:buAutoNum type="arabicPeriod"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Чинам администрации и державной 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варты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я предписываю оказывать полное содействие в розыске разобранного и похищенного при отобрании у незаконных 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владельцов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.»</a:t>
            </a:r>
          </a:p>
          <a:p>
            <a:pPr marL="342900" indent="-342900" algn="just">
              <a:buAutoNum type="arabicPeriod"/>
            </a:pPr>
            <a:endParaRPr lang="uk-UA" sz="12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uk-UA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Ð ÐµÐ·ÑÐ»ÑÑÐ°Ñ Ð¿Ð¾ÑÑÐºÑ Ð·Ð¾Ð±ÑÐ°Ð¶ÐµÐ½Ñ Ð·Ð° Ð·Ð°Ð¿Ð¸ÑÐ¾Ð¼ &quot;Ð¾ÐºÐ¾Ð»Ð¸ÑÑ ÑÐµÐ»Ð° ÑÐ°ÑÐ°Ð²Ð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Ð ÐµÐ·ÑÐ»ÑÑÐ°Ñ Ð¿Ð¾ÑÑÐºÑ Ð·Ð¾Ð±ÑÐ°Ð¶ÐµÐ½Ñ Ð·Ð° Ð·Ð°Ð¿Ð¸ÑÐ¾Ð¼ &quot;Ð¾ÐºÐ¾Ð»Ð¸ÑÑ ÑÐµÐ»Ð° ÑÐ°ÑÐ°Ð²Ð°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74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5108</TotalTime>
  <Words>1792</Words>
  <Application>Microsoft Office PowerPoint</Application>
  <PresentationFormat>Экран (4:3)</PresentationFormat>
  <Paragraphs>94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</dc:creator>
  <cp:lastModifiedBy>Oksana</cp:lastModifiedBy>
  <cp:revision>53</cp:revision>
  <dcterms:created xsi:type="dcterms:W3CDTF">2016-10-31T15:22:40Z</dcterms:created>
  <dcterms:modified xsi:type="dcterms:W3CDTF">2018-03-20T10:47:17Z</dcterms:modified>
</cp:coreProperties>
</file>