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4" r:id="rId8"/>
    <p:sldId id="260" r:id="rId9"/>
    <p:sldId id="267" r:id="rId10"/>
    <p:sldId id="266" r:id="rId11"/>
    <p:sldId id="268" r:id="rId12"/>
    <p:sldId id="269" r:id="rId13"/>
    <p:sldId id="263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1-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6F43-ECE7-4D06-8ED7-608C4E0DB82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3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rot="20124277">
            <a:off x="-75645" y="2756312"/>
            <a:ext cx="919867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  </a:t>
            </a:r>
            <a:r>
              <a:rPr lang="ru-RU" sz="4400" b="1" i="1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Вшанування</a:t>
            </a:r>
            <a:r>
              <a:rPr lang="ru-RU" sz="44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4400" b="1" i="1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пам’яті</a:t>
            </a:r>
            <a:r>
              <a:rPr lang="ru-RU" sz="44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         Тараса </a:t>
            </a:r>
            <a:r>
              <a:rPr lang="ru-RU" sz="4400" b="1" i="1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Шевченка</a:t>
            </a:r>
            <a:r>
              <a:rPr lang="ru-RU" sz="44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 на </a:t>
            </a:r>
            <a:r>
              <a:rPr lang="ru-RU" sz="4400" b="1" i="1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Роменщині</a:t>
            </a:r>
            <a:r>
              <a:rPr lang="ru-RU" sz="44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 в роки </a:t>
            </a:r>
            <a:r>
              <a:rPr lang="ru-RU" sz="4400" b="1" i="1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Української</a:t>
            </a:r>
            <a:r>
              <a:rPr lang="ru-RU" sz="44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4400" b="1" i="1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революції</a:t>
            </a:r>
            <a:r>
              <a:rPr lang="ru-RU" sz="44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1917-1921 </a:t>
            </a:r>
            <a:r>
              <a:rPr lang="ru-RU" sz="4400" b="1" i="1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років</a:t>
            </a:r>
            <a:endParaRPr kumimoji="0" lang="ru-RU" sz="4400" b="1" i="1" u="none" strike="noStrike" kern="1200" cap="none" spc="50" normalizeH="0" baseline="0" noProof="0" dirty="0" smtClean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МАН ЮНІОР ДОСЛІДНИК\фото архів\IMG_20180413_0949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705876" cy="4941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51298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Тимофій </a:t>
            </a:r>
            <a:r>
              <a:rPr lang="uk-UA" dirty="0" err="1" smtClean="0"/>
              <a:t>Сафонов</a:t>
            </a:r>
            <a:r>
              <a:rPr lang="uk-UA" dirty="0" smtClean="0"/>
              <a:t> «Думи, мої, думи»</a:t>
            </a:r>
            <a:endParaRPr lang="uk-UA" dirty="0"/>
          </a:p>
        </p:txBody>
      </p:sp>
      <p:pic>
        <p:nvPicPr>
          <p:cNvPr id="3076" name="Picture 4" descr="ÐÐ°ÑÑÐ¸Ð½ÐºÐ¸ Ð¿Ð¾ Ð·Ð°Ð¿ÑÐ¾ÑÑ ÑÐ¾Ð¼ÐµÐ½ÑÑÐºÐ° Ð¼ÑÑÑÐºÐ° Ð´ÑÐ¼Ð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10749" r="4641" b="27387"/>
          <a:stretch/>
        </p:blipFill>
        <p:spPr bwMode="auto">
          <a:xfrm>
            <a:off x="204905" y="1223568"/>
            <a:ext cx="4943159" cy="281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4039311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Будинок колишньої Роменської міської думи (нині ЦПО та РТМ)</a:t>
            </a:r>
          </a:p>
          <a:p>
            <a:pPr algn="ctr"/>
            <a:r>
              <a:rPr lang="uk-UA" dirty="0" smtClean="0"/>
              <a:t>В будинку Роменської міської думи експонувалася картина Тимофія </a:t>
            </a:r>
            <a:r>
              <a:rPr lang="uk-UA" dirty="0" err="1" smtClean="0"/>
              <a:t>Сафонова</a:t>
            </a:r>
            <a:r>
              <a:rPr lang="uk-UA" dirty="0" smtClean="0"/>
              <a:t> для збору коштів на будівництво пам’ятника Т.Г.Шевченка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484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data:image/png;base64,iVBORw0KGgoAAAANSUhEUgAAAOEAAADhCAMAAAAJbSJIAAAATlBMVEX///+/AADloaHmpaUAAADknZ3z1dWlpaWhoaHEAADjmZmdnZ3V1dXIAADnqamZmZnZa2tra2ugpaXMAADHpaWqra2dpaWxsbHpsbHtpaVaFXVDAAAE9ElEQVR4nO2bC2+jMBCEjddAaAJ5t83//6O3fgDJHZhUaqJdbkbVlRhU4WM7s59NjaHG5GWb5Wski6hcuKKyy9dIVkPL1xSaJ8hFWCxcsHVvuY/XqbK2yp3f1vVm966beZEKmzvrauP277qVV4myhVr7KnWbN93LS1RmrXJbb82udkfNU8xbJVep2TjWu27n11UueenGxULVquU0321qLlS9eibxneYJPpH4i2UsXUuJXxLlL1CgfOIXZIqPd93Kq5RP/HC2yf4vSFc+8f3ZqmsPmqeYT3yuUmPbttULwYtWyWYLxhctMD4YX4XA+GB8+QLjg/GFC4wPxlchMD4YX77A+GB84QLjg/FVCIwPxpcvMD4YX7jA+GB8FQLjg/HlC4wPxhcuMD4YX4XA+GB8+QLjg/GFC4wPxlchMD4YX77A+GB84QLjg/FVCIwPxpcvMD4YX7jA+GB8FQLjg/HlC4wPxhcuMD4YX4XA+GB8+QLjg/GFC4wPxlchMD4YX77A+GB84QLjg/FVCIwPxpcvMD4YX7jA+GB8FQLjg/HlC4wPxhcuMD4YX4XA+GB8+QLjg/GFC4wPxlchMD4YX77A+GB84QLjg/FVCIwPxpcvMD4YX7jA+GB8FQLjg/HlC4y/bsavPhLjV2rdZiHxbZOu6fQ+xnzi07m1fobNuX3XDf268olP5/OhI/o+K55hPvHL1s+N+F+9VWoWEr/1Mzy33dvu5gXKJ749+GfYqW5NF5ZD2U5vqkt0KvHd/qERdZ/jcVNqW3qbTPz9zoyNaHX7vPTXcINK/qwmzSV+0/bxwFk/dG3coD6xJiBMU4nfcJ/9nWbYRC+NT5Ra07WNsgZuKvHZP78PYYZVF/KQcz9Mkfy4Pl+dSPwBl2zI+lubehpSilEzie9TJGS9O4XcX1rvkKu5xPfjnPWXqzueiIt2ac1KrmYTvwzsew1L+nywuO4oVFnGL8j46X05Dv1CX04EzTK+R3vW7XR0X0d3vYRPw8UR/Hd9dzOsAIgb2cwzfsfmwi5amFOs0oK705ES49lhx2ZYAZA4MvPb5WcTXLS4GXcN5eodNUV/OttvuQ0NkMiRSYf0QX+OLnoj7kuJkqOG6I9nK7M5ujr0qLZvAwSO+G8TKXdrfLJHF+VC5a/kqCHx41kTdk7j1rBtE4vIGwnf/kn8iEuDi/qv/vjhrAmFHt2Yf8hW5IiZSvzt5d5FuUrvHTUULZ8Nb6Fsay5jvzlVSh3xmkj8Mtjm6KK9o0YLLZOpckm4bdicsv6H+PdS5I3MJr63TRpdNDpqtNB01vZVzm4cDZk/ChyZS3zrbZMGFw2Omiy0P2tTwvqV/5Cw/FHcSCbxI0BRMToqNSM6adqNyvbTa+hLc0zkm897F1X7EuYs18adw+SijeaXMuYY3wbGp+iigfGVPsUJxg/o5KuXoqN2MQBL0lmrE0+mY6sM7flfe0/Uj2vS1G+Xp49+vfRh74n8uLL10smq42rsDmmGD3tP1H6re0VqLvHvwv1u76lcy6q+33u62xLlvnQQc5eyvafJxN/vzEf18HEQjyvbezJ6V7J/oPybeytQfh9/DdLaiz0rxf30c1LZZ/5Iz7yrr1xa98yel959z+eFxNcvJL52/T+JP+DSyg7GxB8cdWUHfeKXxUoPmpT44Y+bVnlA6YFGO13rwV1rutaD8Q2itR6sW38AfyVWZte7Cg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2" name="AutoShape 13" descr="data:image/jpeg;base64,/9j/4AAQSkZJRgABAQAAAQABAAD/2wCEAAkGBxISERUSExIVFRUXFRUXFxgYFRUYFhYVFRUXFhUXFRUYHSggGR0lHhUXITEhJSkrLi4uFx8zODMtNygtLisBCgoKDg0OGxAQGy0mICUtLS0tLy0vLS0tLS0tLS0tLS0tLS0tLS0tLS0tLS0tLS0tLS0tLS0tLS0tLS0tLS0tLf/AABEIAE0A/gMBEQACEQEDEQH/xAAcAAABBQEBAQAAAAAAAAAAAAAEAAIDBQYHAQj/xABHEAABAwICBgYFBwkIAwAAAAABAAIDBBEFIQYSMVFxkTJBYYGhsRMiQnLRByMzUmKSwRQWU3OCtMPS8CVDY6Kys8LhJDRU/8QAHAEAAQUBAQEAAAAAAAAAAAAAAwACBAUGAQcI/8QAOREAAQMCBAQDBgQEBwAAAAAAAQACAwQRBRIhMQYyQXETIlEUQmGBkbEVM6HBByNS0RY0YnLh8PH/2gAMAwEAAhEDEQA/AO4pJJJJJJJJJJJJJJJJJJJJJJJt1y3ql2QOJYrBALyyNb2E5ngNqNHDJJyBR5qiGMecqqi0vgebMa93bYDzKkHD5ALlQm4tCdGhSx6VU+xxLD2jLmE00cltAiNxKA6FWEWMU7x6s0Z/bAPLagGCRu4KltqY3atIQE2llIwkOlDT25bx17dhVf7YLkW2NlNFO7fTVRHTOh/Tt5j4rvtTdgCEhSvPRN/Peg/+hvMfFP8AH8+W2iRpn+ib+fVB+nbzHxXPHIdbKUhA74JHTug/Tt5j4pvtGU2ylcNO6ynw7S2knkEcUus45ZZ87bE41QDg0g6rhp3ht/RXjpGtFyQOJAUoNJ2CA57RuUM7FoB/esPBwPkniB52CC6qhG7kFJpRRtNjO0dzvgjChnPulC/EafbMEXSYzTy5RzMcT1Bwvy2ob6eVnM0osdTE/lKNJQbHopHZPSSSSSSSSSSSSSSSSSSSSSSSXl0kkrpJL1JJeXSXNUrpLqV1y4S1Xt11JeXSXLhcs0t07m9NJTQD0YjcWuflrud16v1R48FoMPwmNzRI/W6qK2tdGcjFlI3lztZxJcdpJJJ4k5q8LQwZWjRZ6Z7nHzLR4IM+5VlQ5yJTLzEm5psL+i7OLqllb2KW5oLVEaLELI6dUjpa2CNgu98ULWjLNz5HtaL8bBZ7DJWtbNI/YPP2C3rjdrLeiy1ZRvie6ORhY9ps5rhYg8CrmnmiqG52WP7IZBBV1oLgja2uhgffUJc6S20sYC4i/Vc2bf7XYqrHa/2SidKBqnRNDjZRaaYO2krpqdt9Vrrsvt1HDWb527kTBaz2qjbIeqUgsbIDC8NlqJWwwsL5HGwAHMk9QHWSrCpqoqVud+n7prQ46BanQMOjfUi9nsaBcHYQ8tNiO9VOIOa+enNtC4/ZOeXezy69FpmyOcbuJce0k+a0RjawaBYiWZzjur/B2KDObIkDATdVmKCzipdMdNUGXnVNUb+vaOw8VOsDoRojRON9Fs/kux+okqHU0kpewRlzdbNwILR0tts1nsZo4ogHsFrrRYfO53lK6ldUCtbr1JJeXXErpXSuEkrrqSV0kkrriS9SCSimk1Wl24E8gugXOiaXWbcoehxKOYXY4G20e0Oxw6k90T27hDZPG/lKLBQ0ZeXSuLrgJQ1ZiUMQvJKxg+09o5XRGRPebNaSmPljbu5UdVp1RsyDzJ7rSRzNlNjwyof7tlCkxGCPrdDx6fwONhFJ/l8rojsJmaNSED8ZhJ2VnFpPE4a1ngcL+SjGikCkMxCJy4pjcodW1Dm7HSuI4LWULS2Fip6t4ecymp1Ik2VW7VabAtvcqaoKk0oUmJ5JsK7MqGc596n2u1QhzBZ/HnWxagPbR/vJP4LJMBdQVX+4/YLfN2j7BdA+UnRyKtjk9GB+VwRCRoHSfGdezD1kHUcBuIG9YzhzE5qGUZjeNzrX+KkTRg6rnnyMPAxMdsMo/wBJ/BbDjRodh3l2QKcedR/K83+1pQP0cPP0Ysi8JgNwwE7b/ouVAu/RdM0A0fiw+KOJ1jVTxukeesNba7Bua3WA7SeWHxvEp8RnzDSNrgB9VJjYA1c10THz9d+1/uuW+rG+aj7/ALKJJ+RN2WghWrkWCctHgyrKlTKdVmL9I8VLp+UKNJzqknCsmpzFYfJ7iUdNXGWV2qz0MguQdpdHYC3AqpxiKSZgDR1V5Qyti8zlvKn5SoB9HE9/abNBVVHgsx5jZSX4rG3YIdnyjuJ/9YW/WH+SyKcEI95RjjdvdVzh2mTJOlGW8CD8FDlw57NipEOLRv3CsYtI6V2XpmNO5x1fPJRXUsw91TG1sDjo5WTJ2uF2uaR2EFBLSDqFID2nYhP1lyy7m+ITTKN45pZXJZ23sSpAknH4KCv+if7jvIp8ejghTasN1x2uncx+sxxad4JB8Fq4YmSMGYXWL8Z8bzlNlG/SqtGX5TJ4fBHGG0x9wKU2uqLc5VfWaQVbxZ1TL98jyRm0NO3ZgTxVTO3cq5pJNySTvOZ5lSQxrRoECRxO6LjKa7ZRyjqTaFDkQzutTSj5oqocPOrKPRiwLaWSWplbGxz3a7smi9h27h2kqwlxCnpIR4zw0AfNFEL5GNsFssM0KlNjK9rOweseexYrEOPqeM5adub4qdFgJeLvNlqML0Zij9p572jwsqaDi2sqX6sbb4f+qczB4YhuVNX6MRPHTkB4tPmFYy8Qywtu0DsU12ERP2JWeq9DXexKD2ObbxCHBx6wDLIzX9FDfgFjdrlzjSqIsxajadrTTN7LtqXX4q2w+oFThdRKBoSfsrp7DHkafRb3EK4x6Rwx+zNRahG8tkneOQaVj6anzYA+UDVshN/ojk/zAPgsdorQin0jfENgfPbg5pcBwz8FpcVl9o4bEp3sEGPSaym0nohNpNGw7NemcRvbHGJCDxDbJtBO2n4akeDrb+yT/wA6y1dLWmTSGZt8o6RrBzD3d93nkFn5KcRYNE+2rpL/AGRQ68tlz7RGJzqmta0EklwAGZJ9M6wAW2xB4hhpJpdGj+yi5DJFI1vot1h+ilQ6xcGxj7Rz+6PigVnG2HxCzLuKz0eCTvOui1mFaMNZ0pCT9kADxuq5nE5qdWtt3VlFgrI+ZyWIaHQPudeUHsc3+VcqOJqmmF2tC6cFhf1KzeI6CusfRShx6g8W7rhKi/iG3NlqGW+IQnYFlN2HRYavwmenltLE5mRs612H3XjI/wBZLc4fi9JXAGKQG/Tqoc1NJFHqE6NXJVW5GwqJIEFxK0uCbDwVXUbo0A0VfiZ9YqTCdAEGTmKqHSFvRJbwJHkprY2HcJzHuGxTTWy2+lkt77vinezxf0hG8V/qVJQSn0sZuSfSMzub9IINTCzwzp0P2RYZHeINeoXflhiteFBXfRP913kU5h8wQ5dGFcYxTpHvWxpdGgLDyDzFU8isWojUJOugozAnxLpXHoqJMOyA5H0m1QpEPqtPTH5oqoefNorKPlWjwSkYyJuo1rdYBziBYuJ2k7yvG8fqZJq2QPJ0K2NAxrYG2CsVRuI6KWpqYZq3wgedNk2RE+xX2JaxILN0CQsUNyCpOy4lpwz+14D/AIkH7yV69w0b4HI0/H7KDVuPjNB9FtcYwWWbHYKhthHBTxl7j9p9SNVvbY37Fl6PEI4sAlpvee82H0RC0mYfAIChog/SOWZpa5jIA8uBBAc5oZYkbNjlLqpnt4dZG4WLja3romNA8ZC481kOkMFRI9rInRB2u4gNv6KWK2scvq/eCl0QdPw3LAxt3g2t16Jj3AT6q7w/A5IsZkqrh0U8Ty1w6iNQap4gXBCq58SZNhcdIdHscLj6IgaRNfpZY/QBtsRl/W/xnLR8WgjC4Re+n7BDoD53hdmsvI3FWHZF04WpwmxagSC6dUbFKxMkx6LjEFZY8EA33Ui6pNMj/wCDP7n4haDhMn8ViAPVQcRaPZiuVRr6DLgAsO5GwKNIo5WkwU5Hgquo3R4Doq/E+kVIg1AQJD5lTTqxYutUCJdFCnovpGe+3zCFUC8Z7H7IsXOO4+6+gWnILz8mxstkDooaxt43De0jwTHzCIZzsE2RuZhauQY9TOY8hwI3bjwPWtRheIQ1bA6NyxlVSyRSXcNFQyhXug3TG5UHMEQOJ2CM0jZTUcL3nVY1zjua0u8lEnrqanaTK8D5p4ge82aFoqLRSrftjDB9tzQeQuVmKvjPDIicr8x9BdSY8IqH9LK7o9DZBYmVt+xpKoz/ABAge/KIj9VK/wAPzWuXgfJXDdH5WxkAtceXmp0GORz6gWTzhb2N3urShjLY2NIsQ0A8QM15Tirw6skd8VoaVpZE1qnCrDspKnptqusI50OREzbFf4l+UhM3VeViDzFSei45phFfE4juki8J7r1/hcZsGk+f2VViL7VLB8At1pDjELKiWkncY2T0zbSD2S8zRuuerIXB4rHYXhFRNTe2wDMWPOnaxUiWdgk8N2lwgYNEzSUM8NG8Onlbm9xa0luyzLZA2cbH6zrqTJjvt1dG+ubaNvpsF0QviYfD1KX5qmroYIqw6k8bTZzSC4M6NndROqAD1AhO/HxQV8klECWONtdiUwwuljGfQorA8egkqI6SnJfHFA68hvmW6rQBfbkb3Q6vBaqOD22oGXxHCwTm1EZPht3CxuhLLV8n63+MVqeLG5cLh/70UfDHXleuwLx4q2RVMtXg/KgSJ8+xS8SPkKazdAlYw7lSQq7SCidPTSRMtrPbqi5sL3HX3K64fnFPiEUp6FRapniQlqzdL8m8lgZJ2jsa0m3eSvXpuKWBt2NWdGDuO7lOdBGt2TuPFgWaqOO5I3WMeiMeHw8cyJpdHnx39YOy4LkfGtPI7ztLf1TBgkkQ8hus/jWHysJJjdbfa45hajDsaoKrRkmv0+6p6qiqGOuW/MLOzLRxvYBobqOA4Gx/VQI7pGtFyV2xVxgWBzzvaWs1WBwJe7JuRBy6z3LNYvxHRUTcubM49O6n0lDJK4OGwXbWbBwVAx2ZuY9VpwywAXlR0DwUau0p39k9nMqKqpGSN1Xta4biLrzOCvqKd14nkdlJkgjk0cFnqjRClJuGvbwef+V1pYONcTjFswPcKH+B0rjexUUOitI0j5su957iPu3seSbUcX4pMD/My9tFKjwimZsFo6OBjBZrWtG5oAHgs3UVk8zs0ri4/FSPBYzlCKsomZcXrQnwnzhcKOiC2tBoy6jvVfK4AnishVazO7qQwXAUXp+xALbouROZVEdSl01Q6A3ammK6dNiJ1SS3YCeSsJMTfO3I7dMEFkGcRPtQyt/ZuPBAkwidpzALtx6rm+lrR+WMksbB4Ow3s2QO2EbivTOE2Odh00DebXQ9lS4yDHMyU7K2xbGMKqZPSyxzueGhoIErfVaXOGTXAbXOz25qqocH4hoYXx04s11za41v812aajmAL3WKvpaqmc+km+cJddkLhrgAOaNYSAG2xo2/VWWNLWxMnieBcc1+mvRTvFiADs3ZTQVFP6epkGtrxsDZXEv1QxrdcBgJ1d5yHWhmCsbDEyws43btdOD2Ekg91m8LxvCqd/pIYJmvItfVeTZxGXrPO5a+fAuIKxjWzasBB3H91XtqKSEk3VRosAKp0uxuuHZ9V362aseLGFlBFCTdwXMGDnyyPaPKujuxX1S5kcjw0EkhtmgAXvc8F5pHhMzhcjRXVwOqLgrnWBAGYB5rkNXLTCzbJxiBTn1jju5Lk2IyyizrJCFoTRLvVcRcruTXRSxOBI4hSaO/ij4Ibm2CsbZLbPJ8NRQNUHMM1jsRJEikMAUVlXXRFFUDJEje4HQrrWg7qmlw2F7vXiY7i0eat4cXrYG2jlcB3XJKCnfq5gKLo8CpmWc2CMHfqgnmblDnx7EZRlfM4j0uowoadh8rArHUAVfHK4vBdrqEYAN2CuYxkF6vT6xg/BQToV5UdA8EKu/y7+y63mVQvJyp4Q0ie1HahiM0XoihGU6C9AeiENDSbtRYedcKPiW2oOVRnIGqo8yQVVYjh4Y4uCNFIgi0hUHRSswKQXF26iqug73T5FHpxeVvcJrgbGy0zRkOAXqzQCAqo76qi0k0ajq23OTwMjv3X+KGPGik8aF2V337ppDZIzG/ULnGLaJ1EFzqXbvGzmrym4hynLVty/6ht9FUVGCF2sJU+jGMNiIgqB6muHMcR9G/qvuaSdvVc3y2UvEeFiuYaygcCTzD1TsPqHQu8KcdrhTaT4u15kp6Ztw915nj23ZAtB6xYAE7OreoOAYWIQ2rxB9snK3/AIUmumMh9nhbcnqFBguh085uRqt3m4y7D193NaSq4hfIbUrdP6jt9FHiwXKc0p+S6Hgei8FO0WaHO3kZDgD5qlETnP8AFlOZx6q3Di1uRmgVlirR+Tyj/Dk/0FdmDfCdb0XWHUKjpug33R5LyyUkuKtAnoVl1PawlIGyaXAIqlgF7narLDWZn3UeR6sTsWsk/LCjDdBT7VjsSF5NFJYo1Wp6hqTknM3T490AzpFHOykHZWMWxR3KM7dPKfELvHdDKuItg4L1qm/Kb2UE7pObcWXXsDxlOySrqqlLcwLjxHxWOxHh94dmgFwpMco2Kq5JW7NYcOvks6+CSM2e2ylsIOyEfUsBzcOaeIiRoEe2iTcT6o2OeezYjRYdLIdPsguAG6nZTVsmwNjG8/0T4K2p+HnuPmCC6WJqLiwOX26l1/shWrOHYx1QnVTegRLMMmb0alx95jSPCxUxmFmPlKGZmncJkss7OnFrj60efNhz5KFW0NQW73XWuZ0Q4rozkXAHc67TyKxs9JMx13NIUkfBMmq4m9JzeefIIbIXlOAcEIyOWoyjZqR9bndY3AfBaDDMIkkcHnZNdK1gN91rwty1tgAq4EFOTklHI2+RzyXCL6HZK9jodVRYtonTz+zqnsAty6u5R2wmN+aIlvZOdlf+a3MlhGitPAB6oce0Zfd3pGDO/NKc3dJrg38oZVfMbZSBobAJuvVPXUlDUxa7HN2azSOYITHtDmlvqug2N1kJGT0uUrfSR9Tm7QO3/vmsTiGCyMcXNU9soeEVBi1O4XD2jjkfFUD6SdptZO1TnYrGTZhMh3MBd47AixYZUSmwamkgboiKnq37AyEH63rv+6MhzWnocDkjF3GyC6VvRPdo+5w9epmdwdqjkMlcDDGW8xJ+aYJ7e6ENJomPZnlB7XE/jdCkwandsPqniqPpZDS4PXRfRyiQbja/+b4qsn4fB5URs7DzIV+Jzsymp3cQD5HLxVTNgsjDoEVrmnYqOLGISc3FvEFQn0MwGykFzbKxpsWjd6setI7cxjj47B3ldgwqpmcAG6KJI4BW9LROcNZ41QfZuNb9pwy7ge9ayh4fjhs6Q3KiPlurRosLLQtaGiwQgvUjskkQkNkkPPRRv6bGu4tB8UF8LJOYApwe4bFQMwanH90zvF/NCFBTj3QneM/1RbIWt2ADgLI7YWN2CYXOO5T7IgXLL1KySSVkrrwBdCSinpWPFnta4doB80J8McnOL910PcNihWYLTg3ETOVwOAOSC2jgB5B9E8zP9Uc1tlJsG6N0Q9904JyVl6kkvLLhSSC6lZKySSQCSVl6kkm2SSC8Lb5Ju4sUgSEG7BqcnWMMZPuhCNLCTctCcJHeqIgpmMFmNa0bgAPJPa0M0akXE7qayJumpWSXEguXXUiElyyaWJFoI1CVyFDJRRuNyxhPa0FD8CM7hOzu9U+Kna3JrQ0bgAByCftoFy5KkAXbBJOC6kv/2Q=="/>
          <p:cNvSpPr>
            <a:spLocks noChangeAspect="1" noChangeArrowheads="1"/>
          </p:cNvSpPr>
          <p:nvPr/>
        </p:nvSpPr>
        <p:spPr bwMode="auto">
          <a:xfrm>
            <a:off x="155575" y="-441325"/>
            <a:ext cx="30289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78719"/>
            <a:ext cx="3458830" cy="459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5"/>
          <p:cNvSpPr txBox="1"/>
          <p:nvPr/>
        </p:nvSpPr>
        <p:spPr>
          <a:xfrm>
            <a:off x="4070390" y="1053177"/>
            <a:ext cx="46060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dirty="0" err="1"/>
              <a:t>Кавалерідзе</a:t>
            </a:r>
            <a:r>
              <a:rPr lang="ru-RU" dirty="0"/>
              <a:t>, </a:t>
            </a:r>
            <a:r>
              <a:rPr lang="ru-RU" dirty="0" err="1"/>
              <a:t>аналізуючи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пам’ятник</a:t>
            </a:r>
            <a:r>
              <a:rPr lang="ru-RU" dirty="0"/>
              <a:t>, писав: «У </a:t>
            </a:r>
            <a:r>
              <a:rPr lang="ru-RU" dirty="0" err="1"/>
              <a:t>вирішенні</a:t>
            </a:r>
            <a:r>
              <a:rPr lang="ru-RU" dirty="0"/>
              <a:t> </a:t>
            </a:r>
            <a:r>
              <a:rPr lang="ru-RU" dirty="0" err="1"/>
              <a:t>ескіза</a:t>
            </a:r>
            <a:r>
              <a:rPr lang="ru-RU" dirty="0"/>
              <a:t> я </a:t>
            </a:r>
            <a:r>
              <a:rPr lang="ru-RU" dirty="0" err="1"/>
              <a:t>якоюсь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йшов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проекту</a:t>
            </a:r>
          </a:p>
          <a:p>
            <a:r>
              <a:rPr lang="ru-RU" dirty="0"/>
              <a:t>1911 року. Але </a:t>
            </a:r>
            <a:r>
              <a:rPr lang="ru-RU" dirty="0" smtClean="0"/>
              <a:t>там Шевченко </a:t>
            </a:r>
            <a:r>
              <a:rPr lang="ru-RU" dirty="0" err="1"/>
              <a:t>сидів</a:t>
            </a:r>
            <a:r>
              <a:rPr lang="ru-RU" dirty="0"/>
              <a:t> </a:t>
            </a:r>
            <a:r>
              <a:rPr lang="ru-RU" dirty="0" err="1"/>
              <a:t>похнюплений</a:t>
            </a:r>
            <a:r>
              <a:rPr lang="ru-RU" dirty="0"/>
              <a:t>, </a:t>
            </a:r>
            <a:r>
              <a:rPr lang="ru-RU" dirty="0" err="1"/>
              <a:t>сумний</a:t>
            </a:r>
            <a:r>
              <a:rPr lang="ru-RU" dirty="0"/>
              <a:t>, на перший план </a:t>
            </a:r>
            <a:r>
              <a:rPr lang="ru-RU" dirty="0" err="1"/>
              <a:t>виступав</a:t>
            </a:r>
            <a:r>
              <a:rPr lang="ru-RU" dirty="0"/>
              <a:t> мотив </a:t>
            </a:r>
            <a:r>
              <a:rPr lang="ru-RU" dirty="0" err="1"/>
              <a:t>гіркої</a:t>
            </a:r>
            <a:r>
              <a:rPr lang="ru-RU" dirty="0"/>
              <a:t> </a:t>
            </a:r>
            <a:r>
              <a:rPr lang="ru-RU" dirty="0" err="1"/>
              <a:t>думи</a:t>
            </a:r>
            <a:r>
              <a:rPr lang="ru-RU" dirty="0"/>
              <a:t>; </a:t>
            </a:r>
            <a:r>
              <a:rPr lang="ru-RU" dirty="0" err="1"/>
              <a:t>п’єдестал</a:t>
            </a:r>
            <a:endParaRPr lang="ru-RU" dirty="0"/>
          </a:p>
          <a:p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прямокутний</a:t>
            </a:r>
            <a:r>
              <a:rPr lang="ru-RU" dirty="0"/>
              <a:t>,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скошений</a:t>
            </a:r>
            <a:r>
              <a:rPr lang="ru-RU" dirty="0"/>
              <a:t>. У </a:t>
            </a:r>
            <a:r>
              <a:rPr lang="ru-RU" dirty="0" err="1"/>
              <a:t>роменському</a:t>
            </a:r>
            <a:r>
              <a:rPr lang="ru-RU" dirty="0"/>
              <a:t> ж </a:t>
            </a:r>
            <a:r>
              <a:rPr lang="ru-RU" dirty="0" err="1" smtClean="0"/>
              <a:t>пам’ятнику</a:t>
            </a:r>
            <a:r>
              <a:rPr lang="ru-RU" dirty="0" smtClean="0"/>
              <a:t> — в </a:t>
            </a:r>
            <a:r>
              <a:rPr lang="ru-RU" dirty="0" err="1"/>
              <a:t>посадці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, в </a:t>
            </a:r>
            <a:r>
              <a:rPr lang="ru-RU" dirty="0" err="1"/>
              <a:t>жесті</a:t>
            </a:r>
            <a:r>
              <a:rPr lang="ru-RU" dirty="0"/>
              <a:t> </a:t>
            </a:r>
            <a:r>
              <a:rPr lang="ru-RU" dirty="0" err="1"/>
              <a:t>стиснутої</a:t>
            </a:r>
            <a:r>
              <a:rPr lang="ru-RU" dirty="0"/>
              <a:t> </a:t>
            </a:r>
            <a:r>
              <a:rPr lang="ru-RU" dirty="0" err="1"/>
              <a:t>руки,що</a:t>
            </a:r>
            <a:r>
              <a:rPr lang="ru-RU" dirty="0"/>
              <a:t> </a:t>
            </a:r>
            <a:r>
              <a:rPr lang="ru-RU" dirty="0" err="1" smtClean="0"/>
              <a:t>покоїться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коліні</a:t>
            </a:r>
            <a:r>
              <a:rPr lang="ru-RU" dirty="0"/>
              <a:t>, в </a:t>
            </a:r>
            <a:r>
              <a:rPr lang="ru-RU" dirty="0" err="1"/>
              <a:t>усьому</a:t>
            </a:r>
            <a:r>
              <a:rPr lang="ru-RU" dirty="0"/>
              <a:t> </a:t>
            </a:r>
            <a:r>
              <a:rPr lang="ru-RU" dirty="0" err="1"/>
              <a:t>силуеті</a:t>
            </a:r>
            <a:r>
              <a:rPr lang="ru-RU" dirty="0"/>
              <a:t> </a:t>
            </a:r>
            <a:r>
              <a:rPr lang="ru-RU" dirty="0" err="1"/>
              <a:t>постаті</a:t>
            </a:r>
            <a:r>
              <a:rPr lang="ru-RU" dirty="0"/>
              <a:t>, </a:t>
            </a:r>
            <a:r>
              <a:rPr lang="ru-RU" dirty="0" err="1"/>
              <a:t>органічно</a:t>
            </a:r>
            <a:r>
              <a:rPr lang="ru-RU" dirty="0"/>
              <a:t> </a:t>
            </a:r>
            <a:r>
              <a:rPr lang="ru-RU" dirty="0" err="1"/>
              <a:t>злитої</a:t>
            </a:r>
            <a:r>
              <a:rPr lang="ru-RU" dirty="0"/>
              <a:t> з </a:t>
            </a:r>
            <a:r>
              <a:rPr lang="ru-RU" dirty="0" err="1"/>
              <a:t>п’єдесталом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пагорба</a:t>
            </a:r>
            <a:r>
              <a:rPr lang="ru-RU" dirty="0" smtClean="0"/>
              <a:t>,— я </a:t>
            </a:r>
            <a:r>
              <a:rPr lang="ru-RU" dirty="0" err="1"/>
              <a:t>прагнув</a:t>
            </a:r>
            <a:r>
              <a:rPr lang="ru-RU" dirty="0"/>
              <a:t> </a:t>
            </a:r>
            <a:r>
              <a:rPr lang="ru-RU" dirty="0" err="1"/>
              <a:t>передати</a:t>
            </a:r>
            <a:endParaRPr lang="ru-RU" dirty="0"/>
          </a:p>
          <a:p>
            <a:r>
              <a:rPr lang="ru-RU" dirty="0" err="1"/>
              <a:t>незбориму</a:t>
            </a:r>
            <a:r>
              <a:rPr lang="ru-RU" dirty="0"/>
              <a:t> </a:t>
            </a:r>
            <a:r>
              <a:rPr lang="ru-RU" dirty="0" err="1"/>
              <a:t>внутрішню</a:t>
            </a:r>
            <a:r>
              <a:rPr lang="ru-RU" dirty="0"/>
              <a:t> силу </a:t>
            </a:r>
            <a:r>
              <a:rPr lang="ru-RU" dirty="0" err="1"/>
              <a:t>поета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нерозривний</a:t>
            </a:r>
            <a:r>
              <a:rPr lang="ru-RU" dirty="0"/>
              <a:t> </a:t>
            </a:r>
            <a:r>
              <a:rPr lang="ru-RU" dirty="0" err="1"/>
              <a:t>зв’язок</a:t>
            </a:r>
            <a:r>
              <a:rPr lang="ru-RU" dirty="0"/>
              <a:t> з </a:t>
            </a:r>
            <a:r>
              <a:rPr lang="ru-RU" dirty="0" err="1"/>
              <a:t>рідною</a:t>
            </a:r>
            <a:r>
              <a:rPr lang="ru-RU" dirty="0"/>
              <a:t> землею»</a:t>
            </a:r>
          </a:p>
          <a:p>
            <a:endParaRPr lang="ru-RU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67544" y="5394507"/>
            <a:ext cx="3744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-BoldItalicMT" charset="-52"/>
              </a:rPr>
              <a:t>Авторський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-BoldItalicMT" charset="-52"/>
              </a:rPr>
              <a:t> макет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-BoldItalicMT" charset="-52"/>
              </a:rPr>
              <a:t>пам’ятника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-BoldItalicMT" charset="-52"/>
              </a:rPr>
              <a:t>Т.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-BoldItalicMT" charset="-52"/>
              </a:rPr>
              <a:t>Шевченку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-BoldItalicMT" charset="-52"/>
              </a:rPr>
              <a:t> в Ромнах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30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260648"/>
            <a:ext cx="40278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місцевий фотограф  Шевченко за негативами кінця  19 ст. що  зберігалися в нього виготовив поштові листівки  з видами </a:t>
            </a:r>
            <a:r>
              <a:rPr lang="uk-UA" dirty="0" smtClean="0"/>
              <a:t>Ромен. Виручені </a:t>
            </a:r>
            <a:r>
              <a:rPr lang="uk-UA" dirty="0"/>
              <a:t>гроші відав у фонд </a:t>
            </a:r>
            <a:r>
              <a:rPr lang="uk-UA" dirty="0" smtClean="0"/>
              <a:t>будівництва. </a:t>
            </a:r>
            <a:r>
              <a:rPr lang="uk-UA" dirty="0"/>
              <a:t>Купець рибного ряду </a:t>
            </a:r>
            <a:r>
              <a:rPr lang="uk-UA" dirty="0" err="1"/>
              <a:t>Симонов</a:t>
            </a:r>
            <a:r>
              <a:rPr lang="uk-UA" dirty="0"/>
              <a:t> дав наявний у нього </a:t>
            </a:r>
            <a:r>
              <a:rPr lang="uk-UA" dirty="0" smtClean="0"/>
              <a:t>цемент. </a:t>
            </a:r>
            <a:r>
              <a:rPr lang="uk-UA" dirty="0"/>
              <a:t>З</a:t>
            </a:r>
            <a:r>
              <a:rPr lang="uk-UA" dirty="0" smtClean="0"/>
              <a:t>алізничники виділили </a:t>
            </a:r>
            <a:r>
              <a:rPr lang="uk-UA" dirty="0"/>
              <a:t>40 банок цементу</a:t>
            </a:r>
            <a:r>
              <a:rPr lang="uk-UA" dirty="0" smtClean="0"/>
              <a:t>.</a:t>
            </a:r>
          </a:p>
          <a:p>
            <a:pPr algn="ctr"/>
            <a:r>
              <a:rPr lang="uk-UA" dirty="0"/>
              <a:t>2 серпня 1918 року було зібрано на будівництво  9392 </a:t>
            </a:r>
            <a:r>
              <a:rPr lang="uk-UA" dirty="0" smtClean="0"/>
              <a:t>крб. </a:t>
            </a:r>
            <a:r>
              <a:rPr lang="uk-UA" dirty="0"/>
              <a:t>32 </a:t>
            </a:r>
            <a:r>
              <a:rPr lang="uk-UA" dirty="0" smtClean="0"/>
              <a:t>коп. </a:t>
            </a:r>
          </a:p>
          <a:p>
            <a:pPr algn="ctr"/>
            <a:r>
              <a:rPr lang="uk-UA" dirty="0" smtClean="0"/>
              <a:t>Кошти </a:t>
            </a:r>
            <a:r>
              <a:rPr lang="uk-UA" dirty="0"/>
              <a:t>надходили від </a:t>
            </a:r>
            <a:r>
              <a:rPr lang="uk-UA" dirty="0" err="1"/>
              <a:t>Овлашівської</a:t>
            </a:r>
            <a:r>
              <a:rPr lang="uk-UA" dirty="0"/>
              <a:t>  </a:t>
            </a:r>
            <a:r>
              <a:rPr lang="uk-UA" dirty="0" err="1"/>
              <a:t>‘’Просвіти</a:t>
            </a:r>
            <a:r>
              <a:rPr lang="uk-UA" dirty="0"/>
              <a:t> ‘’ – 67 </a:t>
            </a:r>
            <a:r>
              <a:rPr lang="uk-UA" dirty="0" smtClean="0"/>
              <a:t>крб. </a:t>
            </a:r>
            <a:r>
              <a:rPr lang="uk-UA" dirty="0"/>
              <a:t>35 </a:t>
            </a:r>
            <a:r>
              <a:rPr lang="uk-UA" dirty="0" smtClean="0"/>
              <a:t>коп. </a:t>
            </a:r>
            <a:r>
              <a:rPr lang="uk-UA" dirty="0"/>
              <a:t>Від Р.Б.</a:t>
            </a:r>
            <a:r>
              <a:rPr lang="uk-UA" dirty="0" err="1"/>
              <a:t>Мищенка</a:t>
            </a:r>
            <a:r>
              <a:rPr lang="uk-UA" dirty="0"/>
              <a:t>  131 </a:t>
            </a:r>
            <a:r>
              <a:rPr lang="uk-UA" dirty="0" smtClean="0"/>
              <a:t>крб. </a:t>
            </a:r>
            <a:r>
              <a:rPr lang="uk-UA" dirty="0"/>
              <a:t>50 </a:t>
            </a:r>
            <a:r>
              <a:rPr lang="uk-UA" dirty="0" smtClean="0"/>
              <a:t>коп., </a:t>
            </a:r>
            <a:r>
              <a:rPr lang="uk-UA" dirty="0"/>
              <a:t>від </a:t>
            </a:r>
            <a:r>
              <a:rPr lang="uk-UA" dirty="0" err="1"/>
              <a:t>Салогубівської</a:t>
            </a:r>
            <a:r>
              <a:rPr lang="uk-UA" dirty="0"/>
              <a:t> ‘’ Просвіти ‘’ 31  </a:t>
            </a:r>
            <a:r>
              <a:rPr lang="uk-UA" dirty="0" smtClean="0"/>
              <a:t>крб., </a:t>
            </a:r>
            <a:r>
              <a:rPr lang="uk-UA" dirty="0"/>
              <a:t>від  </a:t>
            </a:r>
            <a:r>
              <a:rPr lang="uk-UA" dirty="0" err="1"/>
              <a:t>Пустовійтівської</a:t>
            </a:r>
            <a:r>
              <a:rPr lang="uk-UA" dirty="0"/>
              <a:t>  ‘’ Просвіти ‘’ 19 </a:t>
            </a:r>
            <a:r>
              <a:rPr lang="uk-UA" dirty="0" smtClean="0"/>
              <a:t>крб. </a:t>
            </a:r>
            <a:r>
              <a:rPr lang="uk-UA" dirty="0"/>
              <a:t>55 </a:t>
            </a:r>
            <a:r>
              <a:rPr lang="uk-UA" dirty="0" smtClean="0"/>
              <a:t>коп. </a:t>
            </a:r>
            <a:r>
              <a:rPr lang="uk-UA" dirty="0"/>
              <a:t>Від Роменського споживчого  товариства  54 </a:t>
            </a:r>
            <a:r>
              <a:rPr lang="uk-UA" dirty="0" smtClean="0"/>
              <a:t>крб. </a:t>
            </a:r>
            <a:r>
              <a:rPr lang="uk-UA" dirty="0"/>
              <a:t>50 </a:t>
            </a:r>
            <a:r>
              <a:rPr lang="uk-UA" dirty="0" smtClean="0"/>
              <a:t>коп. </a:t>
            </a:r>
            <a:r>
              <a:rPr lang="uk-UA" dirty="0"/>
              <a:t>А також від  А.С.</a:t>
            </a:r>
            <a:r>
              <a:rPr lang="uk-UA" dirty="0" err="1"/>
              <a:t>Підпалого</a:t>
            </a:r>
            <a:r>
              <a:rPr lang="uk-UA" dirty="0"/>
              <a:t> 147 </a:t>
            </a:r>
            <a:r>
              <a:rPr lang="uk-UA" dirty="0" smtClean="0"/>
              <a:t>крб. </a:t>
            </a:r>
            <a:r>
              <a:rPr lang="uk-UA" dirty="0"/>
              <a:t>Було зібрано 9843 крб.  72 коп.</a:t>
            </a:r>
            <a:endParaRPr lang="uk-UA" dirty="0"/>
          </a:p>
        </p:txBody>
      </p:sp>
      <p:pic>
        <p:nvPicPr>
          <p:cNvPr id="8" name="Рисунок 7" descr="C:\Users\MAN\AppData\Local\Microsoft\Windows\INetCache\Content.Word\SAM_770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4" t="6659" r="34366"/>
          <a:stretch/>
        </p:blipFill>
        <p:spPr bwMode="auto">
          <a:xfrm>
            <a:off x="895369" y="0"/>
            <a:ext cx="3356658" cy="7063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8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072" y="404662"/>
            <a:ext cx="2617419" cy="359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2606"/>
            <a:ext cx="5940425" cy="394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71740"/>
            <a:ext cx="3600400" cy="2262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1392" y="4004383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-BoldItalicMT"/>
              </a:rPr>
              <a:t>Відкриття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-BoldItalicMT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-BoldItalicMT"/>
              </a:rPr>
              <a:t>пам’ятника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-BoldItalicMT"/>
              </a:rPr>
              <a:t> Т. Г.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-BoldItalicMT"/>
              </a:rPr>
              <a:t>Шевченку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-BoldItalicMT"/>
              </a:rPr>
              <a:t> в Ромнах у 1918 р.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NewRomanPS-BoldItalicM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-BoldItalicMT"/>
              </a:rPr>
              <a:t>У другому ряду,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-BoldItalicMT"/>
              </a:rPr>
              <a:t>четвертий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-BoldItalicMT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-BoldItalicMT"/>
              </a:rPr>
              <a:t>зліва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-BoldItalicMT"/>
              </a:rPr>
              <a:t> –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-BoldItalicMT"/>
              </a:rPr>
              <a:t>Іван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-BoldItalicMT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-BoldItalicMT"/>
              </a:rPr>
              <a:t>Кавалерідзе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1520" y="1196752"/>
            <a:ext cx="8604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Постать Тараса Григоровича Шевченка має для українців особливе значення. У своєму листі 1892 року Борис Грінченко писав: «Ми певні, що в українській літературі </a:t>
            </a:r>
            <a:r>
              <a:rPr lang="uk-UA" dirty="0" err="1"/>
              <a:t>зʼявиться</a:t>
            </a:r>
            <a:r>
              <a:rPr lang="uk-UA" dirty="0"/>
              <a:t> ще багато діячів, рівних Шевченкові талантом, але не буде вже ні одного рівного йому своїм значенням у справі нашого національного відродження; будуть великі письменники, але не буде вже пророків».</a:t>
            </a:r>
            <a:r>
              <a:rPr lang="uk-UA" dirty="0"/>
              <a:t> </a:t>
            </a:r>
            <a:r>
              <a:rPr lang="uk-UA" dirty="0" err="1"/>
              <a:t>Роменщина</a:t>
            </a:r>
            <a:r>
              <a:rPr lang="uk-UA" dirty="0"/>
              <a:t> гордиться тим, що на її теренах в 40-х роках ХІХ ст. побував Тарас </a:t>
            </a:r>
            <a:r>
              <a:rPr lang="uk-UA" dirty="0" err="1"/>
              <a:t>Шевчнко</a:t>
            </a:r>
            <a:r>
              <a:rPr lang="uk-UA" dirty="0"/>
              <a:t>. Щоб закарбувати пам’ять про нього, </a:t>
            </a:r>
            <a:r>
              <a:rPr lang="uk-UA" dirty="0" err="1"/>
              <a:t>роменці</a:t>
            </a:r>
            <a:r>
              <a:rPr lang="uk-UA" dirty="0"/>
              <a:t> звели пам’ятник в честь Великого Кобзаря. </a:t>
            </a:r>
          </a:p>
        </p:txBody>
      </p:sp>
      <p:pic>
        <p:nvPicPr>
          <p:cNvPr id="11" name="Picture 2" descr="E:\ФОТО\Заняття наукових секцій\Заняття секції Історія України\SAM_9516.JPG"/>
          <p:cNvPicPr>
            <a:picLocks noChangeAspect="1" noChangeArrowheads="1"/>
          </p:cNvPicPr>
          <p:nvPr/>
        </p:nvPicPr>
        <p:blipFill rotWithShape="1">
          <a:blip r:embed="rId2" cstate="print"/>
          <a:srcRect l="11412" t="14257" r="16482" b="10909"/>
          <a:stretch/>
        </p:blipFill>
        <p:spPr bwMode="auto">
          <a:xfrm>
            <a:off x="1763688" y="3239762"/>
            <a:ext cx="4375689" cy="3405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39552" y="116632"/>
            <a:ext cx="8172400" cy="1254001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Висновки</a:t>
            </a:r>
            <a:r>
              <a:rPr kumimoji="0" lang="ru-RU" sz="4400" b="1" i="1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endParaRPr kumimoji="0" lang="ru-RU" sz="4400" b="1" i="1" u="none" strike="noStrike" kern="1200" cap="none" spc="50" normalizeH="0" baseline="0" noProof="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3894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70609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Інформація</a:t>
            </a:r>
            <a:r>
              <a:rPr lang="ru-RU" dirty="0" smtClean="0"/>
              <a:t> про автора</a:t>
            </a:r>
            <a:endParaRPr lang="ru-RU" dirty="0"/>
          </a:p>
        </p:txBody>
      </p:sp>
      <p:pic>
        <p:nvPicPr>
          <p:cNvPr id="4" name="Picture 2" descr="U SVITI KRAIeZNAVChYKh VIDKRYTTIV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3" t="17817" r="40307" b="37715"/>
          <a:stretch/>
        </p:blipFill>
        <p:spPr bwMode="auto">
          <a:xfrm>
            <a:off x="5652120" y="976180"/>
            <a:ext cx="2871757" cy="4098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932040" y="5078942"/>
            <a:ext cx="3974651" cy="1409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/>
              <a:t>Мельник </a:t>
            </a:r>
            <a:r>
              <a:rPr lang="ru-RU" sz="1600" dirty="0" err="1" smtClean="0"/>
              <a:t>Дмитро</a:t>
            </a:r>
            <a:r>
              <a:rPr lang="ru-RU" sz="1600" dirty="0" smtClean="0"/>
              <a:t>,                                                слухач </a:t>
            </a:r>
            <a:r>
              <a:rPr lang="ru-RU" sz="1600" dirty="0" err="1" smtClean="0"/>
              <a:t>наукової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секції</a:t>
            </a:r>
            <a:r>
              <a:rPr lang="ru-RU" sz="1600" dirty="0" smtClean="0"/>
              <a:t>     «</a:t>
            </a:r>
            <a:r>
              <a:rPr lang="ru-RU" sz="1600" dirty="0" err="1" smtClean="0"/>
              <a:t>Історія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» </a:t>
            </a:r>
            <a:r>
              <a:rPr lang="ru-RU" sz="1600" dirty="0" err="1" smtClean="0"/>
              <a:t>Роменської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Малої</a:t>
            </a:r>
            <a:r>
              <a:rPr lang="ru-RU" sz="1600" dirty="0" smtClean="0"/>
              <a:t> </a:t>
            </a:r>
            <a:r>
              <a:rPr lang="ru-RU" sz="1600" dirty="0" err="1" smtClean="0"/>
              <a:t>академії</a:t>
            </a:r>
            <a:r>
              <a:rPr lang="ru-RU" sz="1600" dirty="0" smtClean="0"/>
              <a:t> наук     </a:t>
            </a:r>
            <a:r>
              <a:rPr lang="ru-RU" sz="1600" dirty="0" err="1" smtClean="0"/>
              <a:t>учнівської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молоді</a:t>
            </a:r>
            <a:r>
              <a:rPr lang="ru-RU" sz="1600" dirty="0" smtClean="0"/>
              <a:t>      </a:t>
            </a:r>
            <a:r>
              <a:rPr lang="ru-RU" sz="1600" dirty="0" err="1" smtClean="0"/>
              <a:t>Роменської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міської</a:t>
            </a:r>
            <a:r>
              <a:rPr lang="ru-RU" sz="1600" dirty="0" smtClean="0"/>
              <a:t> ради Сумської області, </a:t>
            </a:r>
            <a:r>
              <a:rPr lang="ru-RU" sz="1600" dirty="0" err="1" smtClean="0"/>
              <a:t>учень</a:t>
            </a:r>
            <a:r>
              <a:rPr lang="ru-RU" sz="1600" dirty="0" smtClean="0"/>
              <a:t> 7 </a:t>
            </a:r>
            <a:r>
              <a:rPr lang="ru-RU" sz="1600" dirty="0" err="1" smtClean="0"/>
              <a:t>класу</a:t>
            </a:r>
            <a:r>
              <a:rPr lang="ru-RU" sz="1600" dirty="0" smtClean="0"/>
              <a:t> </a:t>
            </a:r>
            <a:r>
              <a:rPr lang="ru-RU" sz="1600" dirty="0" err="1" smtClean="0"/>
              <a:t>Роменської</a:t>
            </a:r>
            <a:r>
              <a:rPr lang="ru-RU" sz="1600" dirty="0" smtClean="0"/>
              <a:t> ЗОШ №11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6" name="Picture 3" descr="D:\З РОБОЧОГО СТОЛУ 06.04.2017\ПРОЕКТ\шульг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2520280" cy="3580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067761" y="5078942"/>
            <a:ext cx="4104455" cy="1409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Шульга </a:t>
            </a:r>
            <a:r>
              <a:rPr lang="ru-RU" sz="1600" dirty="0" err="1" smtClean="0">
                <a:solidFill>
                  <a:srgbClr val="002060"/>
                </a:solidFill>
              </a:rPr>
              <a:t>Юлія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Геннадіївна</a:t>
            </a:r>
            <a:r>
              <a:rPr lang="ru-RU" sz="1600" dirty="0" smtClean="0">
                <a:solidFill>
                  <a:srgbClr val="002060"/>
                </a:solidFill>
              </a:rPr>
              <a:t>,                                                </a:t>
            </a:r>
            <a:r>
              <a:rPr lang="ru-RU" sz="1600" dirty="0" err="1" smtClean="0">
                <a:solidFill>
                  <a:srgbClr val="002060"/>
                </a:solidFill>
              </a:rPr>
              <a:t>керівник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наукової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секції</a:t>
            </a:r>
            <a:r>
              <a:rPr lang="ru-RU" sz="1600" dirty="0" smtClean="0">
                <a:solidFill>
                  <a:srgbClr val="002060"/>
                </a:solidFill>
              </a:rPr>
              <a:t>   «</a:t>
            </a:r>
            <a:r>
              <a:rPr lang="ru-RU" sz="1600" dirty="0" err="1" smtClean="0">
                <a:solidFill>
                  <a:srgbClr val="002060"/>
                </a:solidFill>
              </a:rPr>
              <a:t>Історія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України</a:t>
            </a:r>
            <a:r>
              <a:rPr lang="ru-RU" sz="1600" dirty="0" smtClean="0">
                <a:solidFill>
                  <a:srgbClr val="002060"/>
                </a:solidFill>
              </a:rPr>
              <a:t>»      </a:t>
            </a:r>
            <a:r>
              <a:rPr lang="ru-RU" sz="1600" dirty="0" err="1" smtClean="0">
                <a:solidFill>
                  <a:srgbClr val="002060"/>
                </a:solidFill>
              </a:rPr>
              <a:t>Роменської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міської</a:t>
            </a:r>
            <a:r>
              <a:rPr lang="ru-RU" sz="1600" dirty="0" smtClean="0">
                <a:solidFill>
                  <a:srgbClr val="002060"/>
                </a:solidFill>
              </a:rPr>
              <a:t>  </a:t>
            </a:r>
            <a:r>
              <a:rPr lang="ru-RU" sz="1600" dirty="0" err="1" smtClean="0">
                <a:solidFill>
                  <a:srgbClr val="002060"/>
                </a:solidFill>
              </a:rPr>
              <a:t>Малої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академії</a:t>
            </a:r>
            <a:r>
              <a:rPr lang="ru-RU" sz="1600" dirty="0" smtClean="0">
                <a:solidFill>
                  <a:srgbClr val="002060"/>
                </a:solidFill>
              </a:rPr>
              <a:t> наук </a:t>
            </a:r>
            <a:r>
              <a:rPr lang="ru-RU" sz="1600" dirty="0" smtClean="0">
                <a:solidFill>
                  <a:srgbClr val="002060"/>
                </a:solidFill>
              </a:rPr>
              <a:t>               </a:t>
            </a:r>
            <a:r>
              <a:rPr lang="ru-RU" sz="1600" dirty="0" err="1" smtClean="0">
                <a:solidFill>
                  <a:srgbClr val="002060"/>
                </a:solidFill>
              </a:rPr>
              <a:t>учнівської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молоді</a:t>
            </a:r>
            <a:r>
              <a:rPr lang="ru-RU" sz="1600" dirty="0" smtClean="0">
                <a:solidFill>
                  <a:srgbClr val="002060"/>
                </a:solidFill>
              </a:rPr>
              <a:t>     </a:t>
            </a:r>
            <a:r>
              <a:rPr lang="ru-RU" sz="1600" dirty="0" smtClean="0">
                <a:solidFill>
                  <a:srgbClr val="002060"/>
                </a:solidFill>
              </a:rPr>
              <a:t>                                              </a:t>
            </a:r>
            <a:r>
              <a:rPr lang="ru-RU" sz="1600" dirty="0" err="1" smtClean="0">
                <a:solidFill>
                  <a:srgbClr val="002060"/>
                </a:solidFill>
              </a:rPr>
              <a:t>Роменської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міської</a:t>
            </a:r>
            <a:r>
              <a:rPr lang="ru-RU" sz="1600" dirty="0" smtClean="0">
                <a:solidFill>
                  <a:srgbClr val="002060"/>
                </a:solidFill>
              </a:rPr>
              <a:t> ради Сумської області</a:t>
            </a:r>
          </a:p>
          <a:p>
            <a:pPr algn="ctr"/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Актуальність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Пробуджена завдяки багаторічній просвітницькій роботі української інтелігенції та </a:t>
            </a:r>
            <a:r>
              <a:rPr lang="uk-UA" dirty="0" err="1"/>
              <a:t>каталізована</a:t>
            </a:r>
            <a:r>
              <a:rPr lang="uk-UA" dirty="0"/>
              <a:t> революційними подіями 1917 року воля народу до державного життя знаходила своє ідеологічне обґрунтування у творах великого Кобзаря.</a:t>
            </a:r>
          </a:p>
          <a:p>
            <a:r>
              <a:rPr lang="uk-UA" dirty="0"/>
              <a:t>Достатньо простежити передвоєнний розвиток громадської думки в Україні, щоб помітити, як політичний ідеал державної самостійності і соціального визволення, домінуючий у творах  Тараса Шевченка, поступово, хоч іноді й завуальовано, стає основним змістом публікацій того часу. Не є винятком і Роменський повіт Полтавської губернії.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Науковий</a:t>
            </a:r>
            <a:r>
              <a:rPr lang="ru-RU" dirty="0" smtClean="0"/>
              <a:t> </a:t>
            </a:r>
            <a:r>
              <a:rPr lang="ru-RU" dirty="0" err="1" smtClean="0"/>
              <a:t>апарат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/>
              <a:t>Мета дослідження –</a:t>
            </a:r>
            <a:r>
              <a:rPr lang="uk-UA" dirty="0"/>
              <a:t> за допомогою місцевої періодики проаналізувати особливості політики міської влади та громадських організацій щодо вшанування пам’яті Т.Шевченка на теренах </a:t>
            </a:r>
            <a:r>
              <a:rPr lang="uk-UA" dirty="0" err="1"/>
              <a:t>Роменщини</a:t>
            </a:r>
            <a:r>
              <a:rPr lang="uk-UA" dirty="0"/>
              <a:t> в роки революційних подій 1917-1921 років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b="1" dirty="0" smtClean="0"/>
              <a:t>Завдання дослідження:</a:t>
            </a:r>
            <a:endParaRPr lang="uk-UA" b="1" dirty="0"/>
          </a:p>
          <a:p>
            <a:pPr lvl="0"/>
            <a:r>
              <a:rPr lang="uk-UA" dirty="0"/>
              <a:t>визначити основні напрями вшанування пам’яті Т.Шевченка;</a:t>
            </a:r>
          </a:p>
          <a:p>
            <a:pPr lvl="0"/>
            <a:r>
              <a:rPr lang="uk-UA" dirty="0"/>
              <a:t>за матеріалами роменської преси 1917-1918 прослідкувати  історію будівництва пам’ятника Т.Шевченка в м. Ромни.</a:t>
            </a:r>
          </a:p>
          <a:p>
            <a:pPr marL="0" indent="0">
              <a:buNone/>
            </a:pPr>
            <a:r>
              <a:rPr lang="uk-UA" b="1" dirty="0"/>
              <a:t>Об’єкт дослідження –</a:t>
            </a:r>
            <a:r>
              <a:rPr lang="uk-UA" dirty="0"/>
              <a:t> Тарас Шевченко та Українська революція 1917-1921 років. </a:t>
            </a:r>
            <a:endParaRPr lang="uk-UA" dirty="0" smtClean="0"/>
          </a:p>
          <a:p>
            <a:pPr marL="0" indent="0">
              <a:buNone/>
            </a:pPr>
            <a:r>
              <a:rPr lang="uk-UA" b="1" dirty="0" smtClean="0"/>
              <a:t>Предмет </a:t>
            </a:r>
            <a:r>
              <a:rPr lang="uk-UA" b="1" dirty="0"/>
              <a:t>дослідження – </a:t>
            </a:r>
            <a:r>
              <a:rPr lang="uk-UA" dirty="0"/>
              <a:t>вшанування пам’яті Великого Кобзаря на </a:t>
            </a:r>
            <a:r>
              <a:rPr lang="uk-UA" dirty="0" err="1"/>
              <a:t>Роменщині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uk-UA" b="1" dirty="0"/>
              <a:t>Методи дослідження –</a:t>
            </a:r>
            <a:r>
              <a:rPr lang="uk-UA" dirty="0"/>
              <a:t> збір інформації, методи систематизації та узагальнення.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Історіографічна та джерельна база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uk-UA" dirty="0"/>
              <a:t>1. </a:t>
            </a:r>
            <a:r>
              <a:rPr lang="ru-RU" dirty="0"/>
              <a:t>Василенко Г. У </a:t>
            </a:r>
            <a:r>
              <a:rPr lang="ru-RU" dirty="0" err="1"/>
              <a:t>вічній</a:t>
            </a:r>
            <a:r>
              <a:rPr lang="ru-RU" dirty="0"/>
              <a:t> </a:t>
            </a:r>
            <a:r>
              <a:rPr lang="ru-RU" dirty="0" err="1"/>
              <a:t>бронзі</a:t>
            </a:r>
            <a:r>
              <a:rPr lang="ru-RU" dirty="0"/>
              <a:t> / </a:t>
            </a:r>
            <a:r>
              <a:rPr lang="ru-RU" dirty="0" err="1"/>
              <a:t>Григорій</a:t>
            </a:r>
            <a:r>
              <a:rPr lang="ru-RU" dirty="0"/>
              <a:t> Василенко // </a:t>
            </a:r>
            <a:r>
              <a:rPr lang="ru-RU" dirty="0" err="1"/>
              <a:t>Вісті</a:t>
            </a:r>
            <a:r>
              <a:rPr lang="ru-RU" dirty="0"/>
              <a:t> </a:t>
            </a:r>
            <a:r>
              <a:rPr lang="ru-RU" dirty="0" err="1"/>
              <a:t>Роменщини</a:t>
            </a:r>
            <a:r>
              <a:rPr lang="ru-RU" dirty="0"/>
              <a:t>. – 2001</a:t>
            </a:r>
            <a:r>
              <a:rPr lang="uk-UA" dirty="0"/>
              <a:t>. - </a:t>
            </a:r>
            <a:r>
              <a:rPr lang="ru-RU" dirty="0"/>
              <a:t>28 листопада</a:t>
            </a:r>
            <a:r>
              <a:rPr lang="uk-UA" dirty="0"/>
              <a:t>,</a:t>
            </a:r>
            <a:r>
              <a:rPr lang="ru-RU" dirty="0"/>
              <a:t>  № 95</a:t>
            </a:r>
            <a:r>
              <a:rPr lang="uk-UA" dirty="0"/>
              <a:t>. </a:t>
            </a:r>
            <a:r>
              <a:rPr lang="ru-RU" dirty="0"/>
              <a:t>– С. 12.</a:t>
            </a:r>
            <a:endParaRPr lang="uk-UA" dirty="0"/>
          </a:p>
          <a:p>
            <a:r>
              <a:rPr lang="uk-UA" dirty="0"/>
              <a:t>2. Діброва Г. …І оживу, і думу </a:t>
            </a:r>
            <a:r>
              <a:rPr lang="uk-UA" dirty="0" err="1"/>
              <a:t>вольную</a:t>
            </a:r>
            <a:r>
              <a:rPr lang="uk-UA" dirty="0"/>
              <a:t> на волю із домовини </a:t>
            </a:r>
            <a:r>
              <a:rPr lang="uk-UA" dirty="0" err="1"/>
              <a:t>воззову</a:t>
            </a:r>
            <a:r>
              <a:rPr lang="uk-UA" dirty="0"/>
              <a:t> / Г. Діброва // Ромен. Літературно-історичний альманах. – № 4 (20). – Грудень, 2008. – С. 13 - 16.</a:t>
            </a:r>
          </a:p>
          <a:p>
            <a:r>
              <a:rPr lang="uk-UA" dirty="0"/>
              <a:t>3. </a:t>
            </a:r>
            <a:r>
              <a:rPr lang="uk-UA" dirty="0" err="1"/>
              <a:t>Кубриш</a:t>
            </a:r>
            <a:r>
              <a:rPr lang="uk-UA" dirty="0"/>
              <a:t> Н.</a:t>
            </a:r>
            <a:r>
              <a:rPr lang="uk-UA" i="1" dirty="0"/>
              <a:t> </a:t>
            </a:r>
            <a:r>
              <a:rPr lang="uk-UA" dirty="0"/>
              <a:t>Образ Т. Г.Шевченка у скульптурі Івана Кавалерідзе: від реалізму до модернізму / Н. </a:t>
            </a:r>
            <a:r>
              <a:rPr lang="uk-UA" dirty="0" err="1"/>
              <a:t>Кубриш</a:t>
            </a:r>
            <a:r>
              <a:rPr lang="uk-UA" dirty="0"/>
              <a:t> // Українське мистецтвознавство: Матеріали, дослідження, рецензії: Зб. наук. праць. – К., 2007. – Вип. 7. – С. 70-75.</a:t>
            </a:r>
          </a:p>
          <a:p>
            <a:r>
              <a:rPr lang="uk-UA" dirty="0"/>
              <a:t>4. </a:t>
            </a:r>
            <a:r>
              <a:rPr lang="uk-UA" dirty="0" err="1"/>
              <a:t>Прокопчук</a:t>
            </a:r>
            <a:r>
              <a:rPr lang="uk-UA" dirty="0"/>
              <a:t> І. Монументальна шевченкіана в мистецтві </a:t>
            </a:r>
            <a:r>
              <a:rPr lang="uk-UA" dirty="0" err="1"/>
              <a:t>кубофутуризму</a:t>
            </a:r>
            <a:r>
              <a:rPr lang="uk-UA" dirty="0"/>
              <a:t> та конструктивізму в Україні. На прикладі творчості Івана Кавалерідзе / І. </a:t>
            </a:r>
            <a:r>
              <a:rPr lang="uk-UA" dirty="0" err="1"/>
              <a:t>Прокопчук</a:t>
            </a:r>
            <a:r>
              <a:rPr lang="uk-UA" dirty="0"/>
              <a:t>. – [Електронний ресурс]. </a:t>
            </a:r>
            <a:r>
              <a:rPr lang="ru-RU" dirty="0"/>
              <a:t>– Режим доступу: </a:t>
            </a:r>
            <a:r>
              <a:rPr lang="uk-UA" dirty="0"/>
              <a:t> http://irbis-nbuv.gov.ua/cgi-bin/irbis_nbuv/cgiirbis_64.exe?C21COM=2&amp;I21DBN=UJRN&amp;P21DBN=UJRN&amp;IMAGE_FILE_DOWNLOAD=1&amp;Image_file_name=PDF/apmpmn_2014_6_9.pdf</a:t>
            </a:r>
          </a:p>
          <a:p>
            <a:r>
              <a:rPr lang="uk-UA" dirty="0"/>
              <a:t>5. Роменська Шевченкіана: Бібліографічно-краєзнавча пам’ятка / Центральна міська бібліотека для дорослих ім. Бориса Антоненка-Давидовича; укладач провідний бібліограф МЦБС В. І. Салогуб. – Ромни, 2014. – 14 с.</a:t>
            </a:r>
          </a:p>
          <a:p>
            <a:r>
              <a:rPr lang="uk-UA" dirty="0"/>
              <a:t>6. Шевченко Т. Г. Щоденник / перекл. з рос. М. </a:t>
            </a:r>
            <a:r>
              <a:rPr lang="uk-UA" dirty="0" err="1"/>
              <a:t>Чумарна</a:t>
            </a:r>
            <a:r>
              <a:rPr lang="uk-UA" dirty="0"/>
              <a:t>. – Львів: Апріорі, 2015. – 320 с.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1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58" y="188053"/>
            <a:ext cx="3599607" cy="5391378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307975" y="5579431"/>
            <a:ext cx="3968053" cy="1265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300" b="1" dirty="0">
                <a:solidFill>
                  <a:prstClr val="black"/>
                </a:solidFill>
                <a:latin typeface="Comic Sans MS" pitchFamily="66" charset="0"/>
                <a:ea typeface="Times New Roman"/>
              </a:rPr>
              <a:t>Звернення викладачів </a:t>
            </a:r>
            <a:r>
              <a:rPr lang="uk-UA" sz="1300" b="1" dirty="0" err="1">
                <a:solidFill>
                  <a:prstClr val="black"/>
                </a:solidFill>
                <a:latin typeface="Comic Sans MS" pitchFamily="66" charset="0"/>
                <a:ea typeface="Times New Roman"/>
              </a:rPr>
              <a:t>Романівського</a:t>
            </a:r>
            <a:r>
              <a:rPr lang="uk-UA" sz="1300" b="1" dirty="0">
                <a:solidFill>
                  <a:prstClr val="black"/>
                </a:solidFill>
                <a:latin typeface="Comic Sans MS" pitchFamily="66" charset="0"/>
                <a:ea typeface="Times New Roman"/>
              </a:rPr>
              <a:t> парафіяльного училища до Роменської міської управи про перейменування училища на «Українське». 27 березня 1917 р.</a:t>
            </a:r>
            <a:endParaRPr lang="ru-RU" sz="1300" b="1" dirty="0">
              <a:solidFill>
                <a:prstClr val="black"/>
              </a:solidFill>
              <a:latin typeface="Comic Sans MS" pitchFamily="66" charset="0"/>
              <a:ea typeface="Times New Roman"/>
            </a:endParaRPr>
          </a:p>
          <a:p>
            <a:r>
              <a:rPr lang="uk-UA" sz="1300" b="1" dirty="0">
                <a:solidFill>
                  <a:prstClr val="black"/>
                </a:solidFill>
                <a:latin typeface="Comic Sans MS" pitchFamily="66" charset="0"/>
                <a:ea typeface="Times New Roman"/>
              </a:rPr>
              <a:t>ДАСО. Р 997, </a:t>
            </a:r>
            <a:r>
              <a:rPr lang="uk-UA" sz="1300" b="1" dirty="0" err="1">
                <a:solidFill>
                  <a:prstClr val="black"/>
                </a:solidFill>
                <a:latin typeface="Comic Sans MS" pitchFamily="66" charset="0"/>
                <a:ea typeface="Times New Roman"/>
              </a:rPr>
              <a:t>оп</a:t>
            </a:r>
            <a:r>
              <a:rPr lang="uk-UA" sz="1300" b="1" dirty="0">
                <a:solidFill>
                  <a:prstClr val="black"/>
                </a:solidFill>
                <a:latin typeface="Comic Sans MS" pitchFamily="66" charset="0"/>
                <a:ea typeface="Times New Roman"/>
              </a:rPr>
              <a:t>. 1, </a:t>
            </a:r>
            <a:r>
              <a:rPr lang="uk-UA" sz="1300" b="1" dirty="0" err="1">
                <a:solidFill>
                  <a:prstClr val="black"/>
                </a:solidFill>
                <a:latin typeface="Comic Sans MS" pitchFamily="66" charset="0"/>
                <a:ea typeface="Times New Roman"/>
              </a:rPr>
              <a:t>спр</a:t>
            </a:r>
            <a:r>
              <a:rPr lang="uk-UA" sz="1300" b="1" dirty="0">
                <a:solidFill>
                  <a:prstClr val="black"/>
                </a:solidFill>
                <a:latin typeface="Comic Sans MS" pitchFamily="66" charset="0"/>
                <a:ea typeface="Times New Roman"/>
              </a:rPr>
              <a:t>. 1414, арк. </a:t>
            </a:r>
            <a:r>
              <a:rPr lang="uk-UA" sz="1300" b="1" dirty="0" smtClean="0">
                <a:solidFill>
                  <a:prstClr val="black"/>
                </a:solidFill>
                <a:latin typeface="Comic Sans MS" pitchFamily="66" charset="0"/>
                <a:ea typeface="Times New Roman"/>
              </a:rPr>
              <a:t>325.</a:t>
            </a:r>
            <a:endParaRPr lang="uk-UA" sz="1300" b="1" dirty="0">
              <a:solidFill>
                <a:srgbClr val="3A07F3"/>
              </a:solidFill>
              <a:latin typeface="Comic Sans MS" pitchFamily="66" charset="0"/>
            </a:endParaRPr>
          </a:p>
        </p:txBody>
      </p:sp>
      <p:pic>
        <p:nvPicPr>
          <p:cNvPr id="1026" name="Picture 2" descr="ÐÐ°ÑÑÐ¸Ð½ÐºÐ¸ Ð¿Ð¾ Ð·Ð°Ð¿ÑÐ¾ÑÑ ÑÐ¾Ð¼ÐµÐ½ÑÑÐºÐ° Ð·Ð¾Ñ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89081"/>
            <a:ext cx="4689600" cy="351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4500725" y="4921823"/>
            <a:ext cx="3968053" cy="307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300" b="1" dirty="0" smtClean="0">
                <a:solidFill>
                  <a:prstClr val="black"/>
                </a:solidFill>
                <a:latin typeface="Comic Sans MS" pitchFamily="66" charset="0"/>
                <a:ea typeface="Times New Roman"/>
              </a:rPr>
              <a:t>Сучасна Роменська ЗОШ №6</a:t>
            </a:r>
            <a:endParaRPr lang="uk-UA" sz="1300" b="1" dirty="0">
              <a:solidFill>
                <a:srgbClr val="3A07F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" y="413490"/>
            <a:ext cx="4029767" cy="5376360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4" name="AutoShape 5" descr="data:image/png;base64,iVBORw0KGgoAAAANSUhEUgAAAOEAAADhCAMAAAAJbSJIAAAATlBMVEX///+/AADloaHmpaUAAADknZ3z1dWlpaWhoaHEAADjmZmdnZ3V1dXIAADnqamZmZnZa2tra2ugpaXMAADHpaWqra2dpaWxsbHpsbHtpaVaFXVDAAAE9ElEQVR4nO2bC2+jMBCEjddAaAJ5t83//6O3fgDJHZhUaqJdbkbVlRhU4WM7s59NjaHG5GWb5Wski6hcuKKyy9dIVkPL1xSaJ8hFWCxcsHVvuY/XqbK2yp3f1vVm966beZEKmzvrauP277qVV4myhVr7KnWbN93LS1RmrXJbb82udkfNU8xbJVep2TjWu27n11UueenGxULVquU0321qLlS9eibxneYJPpH4i2UsXUuJXxLlL1CgfOIXZIqPd93Kq5RP/HC2yf4vSFc+8f3ZqmsPmqeYT3yuUmPbttULwYtWyWYLxhctMD4YX4XA+GB8+QLjg/GFC4wPxlchMD4YX77A+GB84QLjg/FVCIwPxpcvMD4YX7jA+GB8FQLjg/HlC4wPxhcuMD4YX4XA+GB8+QLjg/GFC4wPxlchMD4YX77A+GB84QLjg/FVCIwPxpcvMD4YX7jA+GB8FQLjg/HlC4wPxhcuMD4YX4XA+GB8+QLjg/GFC4wPxlchMD4YX77A+GB84QLjg/FVCIwPxpcvMD4YX7jA+GB8FQLjg/HlC4wPxhcuMD4YX4XA+GB8+QLjg/GFC4wPxlchMD4YX77A+GB84QLjg/FVCIwPxpcvMD4YX7jA+GB8FQLjg/HlC4y/bsavPhLjV2rdZiHxbZOu6fQ+xnzi07m1fobNuX3XDf268olP5/OhI/o+K55hPvHL1s+N+F+9VWoWEr/1Mzy33dvu5gXKJ749+GfYqW5NF5ZD2U5vqkt0KvHd/qERdZ/jcVNqW3qbTPz9zoyNaHX7vPTXcINK/qwmzSV+0/bxwFk/dG3coD6xJiBMU4nfcJ/9nWbYRC+NT5Ra07WNsgZuKvHZP78PYYZVF/KQcz9Mkfy4Pl+dSPwBl2zI+lubehpSilEzie9TJGS9O4XcX1rvkKu5xPfjnPWXqzueiIt2ac1KrmYTvwzsew1L+nywuO4oVFnGL8j46X05Dv1CX04EzTK+R3vW7XR0X0d3vYRPw8UR/Hd9dzOsAIgb2cwzfsfmwi5amFOs0oK705ES49lhx2ZYAZA4MvPb5WcTXLS4GXcN5eodNUV/OttvuQ0NkMiRSYf0QX+OLnoj7kuJkqOG6I9nK7M5ujr0qLZvAwSO+G8TKXdrfLJHF+VC5a/kqCHx41kTdk7j1rBtE4vIGwnf/kn8iEuDi/qv/vjhrAmFHt2Yf8hW5IiZSvzt5d5FuUrvHTUULZ8Nb6Fsay5jvzlVSh3xmkj8Mtjm6KK9o0YLLZOpckm4bdicsv6H+PdS5I3MJr63TRpdNDpqtNB01vZVzm4cDZk/ChyZS3zrbZMGFw2Omiy0P2tTwvqV/5Cw/FHcSCbxI0BRMToqNSM6adqNyvbTa+hLc0zkm897F1X7EuYs18adw+SijeaXMuYY3wbGp+iigfGVPsUJxg/o5KuXoqN2MQBL0lmrE0+mY6sM7flfe0/Uj2vS1G+Xp49+vfRh74n8uLL10smq42rsDmmGD3tP1H6re0VqLvHvwv1u76lcy6q+33u62xLlvnQQc5eyvafJxN/vzEf18HEQjyvbezJ6V7J/oPybeytQfh9/DdLaiz0rxf30c1LZZ/5Iz7yrr1xa98yel959z+eFxNcvJL52/T+JP+DSyg7GxB8cdWUHfeKXxUoPmpT44Y+bVnlA6YFGO13rwV1rutaD8Q2itR6sW38AfyVWZte7Cg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2" name="AutoShape 13" descr="data:image/jpeg;base64,/9j/4AAQSkZJRgABAQAAAQABAAD/2wCEAAkGBxISERUSExIVFRUXFRUXFxgYFRUYFhYVFRUXFhUXFRUYHSggGR0lHhUXITEhJSkrLi4uFx8zODMtNygtLisBCgoKDg0OGxAQGy0mICUtLS0tLy0vLS0tLS0tLS0tLS0tLS0tLS0tLS0tLS0tLS0tLS0tLS0tLS0tLS0tLS0tLf/AABEIAE0A/gMBEQACEQEDEQH/xAAcAAABBQEBAQAAAAAAAAAAAAAEAAIDBQYHAQj/xABHEAABAwICBgYFBwkIAwAAAAABAAIDBBEFIQYSMVFxkTJBYYGhsRMiQnLRByMzUmKSwRQWU3OCtMPS8CVDY6Kys8LhJDRU/8QAHAEAAQUBAQEAAAAAAAAAAAAAAwACBAUGAQcI/8QAOREAAQMCBAQDBgQEBwAAAAAAAQACAwQRBRIhMQYyQXETIlEUQmGBkbEVM6HBByNS0RY0YnLh8PH/2gAMAwEAAhEDEQA/AO4pJJJJJJJJJJJJJJJJJJJJJJJt1y3ql2QOJYrBALyyNb2E5ngNqNHDJJyBR5qiGMecqqi0vgebMa93bYDzKkHD5ALlQm4tCdGhSx6VU+xxLD2jLmE00cltAiNxKA6FWEWMU7x6s0Z/bAPLagGCRu4KltqY3atIQE2llIwkOlDT25bx17dhVf7YLkW2NlNFO7fTVRHTOh/Tt5j4rvtTdgCEhSvPRN/Peg/+hvMfFP8AH8+W2iRpn+ib+fVB+nbzHxXPHIdbKUhA74JHTug/Tt5j4pvtGU2ylcNO6ynw7S2knkEcUus45ZZ87bE41QDg0g6rhp3ht/RXjpGtFyQOJAUoNJ2CA57RuUM7FoB/esPBwPkniB52CC6qhG7kFJpRRtNjO0dzvgjChnPulC/EafbMEXSYzTy5RzMcT1Bwvy2ob6eVnM0osdTE/lKNJQbHopHZPSSSSSSSSSSSSSSSSSSSSSSSXl0kkrpJL1JJeXSXNUrpLqV1y4S1Xt11JeXSXLhcs0t07m9NJTQD0YjcWuflrud16v1R48FoMPwmNzRI/W6qK2tdGcjFlI3lztZxJcdpJJJ4k5q8LQwZWjRZ6Z7nHzLR4IM+5VlQ5yJTLzEm5psL+i7OLqllb2KW5oLVEaLELI6dUjpa2CNgu98ULWjLNz5HtaL8bBZ7DJWtbNI/YPP2C3rjdrLeiy1ZRvie6ORhY9ps5rhYg8CrmnmiqG52WP7IZBBV1oLgja2uhgffUJc6S20sYC4i/Vc2bf7XYqrHa/2SidKBqnRNDjZRaaYO2krpqdt9Vrrsvt1HDWb527kTBaz2qjbIeqUgsbIDC8NlqJWwwsL5HGwAHMk9QHWSrCpqoqVud+n7prQ46BanQMOjfUi9nsaBcHYQ8tNiO9VOIOa+enNtC4/ZOeXezy69FpmyOcbuJce0k+a0RjawaBYiWZzjur/B2KDObIkDATdVmKCzipdMdNUGXnVNUb+vaOw8VOsDoRojRON9Fs/kux+okqHU0kpewRlzdbNwILR0tts1nsZo4ogHsFrrRYfO53lK6ldUCtbr1JJeXXErpXSuEkrrqSV0kkrriS9SCSimk1Wl24E8gugXOiaXWbcoehxKOYXY4G20e0Oxw6k90T27hDZPG/lKLBQ0ZeXSuLrgJQ1ZiUMQvJKxg+09o5XRGRPebNaSmPljbu5UdVp1RsyDzJ7rSRzNlNjwyof7tlCkxGCPrdDx6fwONhFJ/l8rojsJmaNSED8ZhJ2VnFpPE4a1ngcL+SjGikCkMxCJy4pjcodW1Dm7HSuI4LWULS2Fip6t4ecymp1Ik2VW7VabAtvcqaoKk0oUmJ5JsK7MqGc596n2u1QhzBZ/HnWxagPbR/vJP4LJMBdQVX+4/YLfN2j7BdA+UnRyKtjk9GB+VwRCRoHSfGdezD1kHUcBuIG9YzhzE5qGUZjeNzrX+KkTRg6rnnyMPAxMdsMo/wBJ/BbDjRodh3l2QKcedR/K83+1pQP0cPP0Ysi8JgNwwE7b/ouVAu/RdM0A0fiw+KOJ1jVTxukeesNba7Bua3WA7SeWHxvEp8RnzDSNrgB9VJjYA1c10THz9d+1/uuW+rG+aj7/ALKJJ+RN2WghWrkWCctHgyrKlTKdVmL9I8VLp+UKNJzqknCsmpzFYfJ7iUdNXGWV2qz0MguQdpdHYC3AqpxiKSZgDR1V5Qyti8zlvKn5SoB9HE9/abNBVVHgsx5jZSX4rG3YIdnyjuJ/9YW/WH+SyKcEI95RjjdvdVzh2mTJOlGW8CD8FDlw57NipEOLRv3CsYtI6V2XpmNO5x1fPJRXUsw91TG1sDjo5WTJ2uF2uaR2EFBLSDqFID2nYhP1lyy7m+ITTKN45pZXJZ23sSpAknH4KCv+if7jvIp8ejghTasN1x2uncx+sxxad4JB8Fq4YmSMGYXWL8Z8bzlNlG/SqtGX5TJ4fBHGG0x9wKU2uqLc5VfWaQVbxZ1TL98jyRm0NO3ZgTxVTO3cq5pJNySTvOZ5lSQxrRoECRxO6LjKa7ZRyjqTaFDkQzutTSj5oqocPOrKPRiwLaWSWplbGxz3a7smi9h27h2kqwlxCnpIR4zw0AfNFEL5GNsFssM0KlNjK9rOweseexYrEOPqeM5adub4qdFgJeLvNlqML0Zij9p572jwsqaDi2sqX6sbb4f+qczB4YhuVNX6MRPHTkB4tPmFYy8Qywtu0DsU12ERP2JWeq9DXexKD2ObbxCHBx6wDLIzX9FDfgFjdrlzjSqIsxajadrTTN7LtqXX4q2w+oFThdRKBoSfsrp7DHkafRb3EK4x6Rwx+zNRahG8tkneOQaVj6anzYA+UDVshN/ojk/zAPgsdorQin0jfENgfPbg5pcBwz8FpcVl9o4bEp3sEGPSaym0nohNpNGw7NemcRvbHGJCDxDbJtBO2n4akeDrb+yT/wA6y1dLWmTSGZt8o6RrBzD3d93nkFn5KcRYNE+2rpL/AGRQ68tlz7RGJzqmta0EklwAGZJ9M6wAW2xB4hhpJpdGj+yi5DJFI1vot1h+ilQ6xcGxj7Rz+6PigVnG2HxCzLuKz0eCTvOui1mFaMNZ0pCT9kADxuq5nE5qdWtt3VlFgrI+ZyWIaHQPudeUHsc3+VcqOJqmmF2tC6cFhf1KzeI6CusfRShx6g8W7rhKi/iG3NlqGW+IQnYFlN2HRYavwmenltLE5mRs612H3XjI/wBZLc4fi9JXAGKQG/Tqoc1NJFHqE6NXJVW5GwqJIEFxK0uCbDwVXUbo0A0VfiZ9YqTCdAEGTmKqHSFvRJbwJHkprY2HcJzHuGxTTWy2+lkt77vinezxf0hG8V/qVJQSn0sZuSfSMzub9IINTCzwzp0P2RYZHeINeoXflhiteFBXfRP913kU5h8wQ5dGFcYxTpHvWxpdGgLDyDzFU8isWojUJOugozAnxLpXHoqJMOyA5H0m1QpEPqtPTH5oqoefNorKPlWjwSkYyJuo1rdYBziBYuJ2k7yvG8fqZJq2QPJ0K2NAxrYG2CsVRuI6KWpqYZq3wgedNk2RE+xX2JaxILN0CQsUNyCpOy4lpwz+14D/AIkH7yV69w0b4HI0/H7KDVuPjNB9FtcYwWWbHYKhthHBTxl7j9p9SNVvbY37Fl6PEI4sAlpvee82H0RC0mYfAIChog/SOWZpa5jIA8uBBAc5oZYkbNjlLqpnt4dZG4WLja3romNA8ZC481kOkMFRI9rInRB2u4gNv6KWK2scvq/eCl0QdPw3LAxt3g2t16Jj3AT6q7w/A5IsZkqrh0U8Ty1w6iNQap4gXBCq58SZNhcdIdHscLj6IgaRNfpZY/QBtsRl/W/xnLR8WgjC4Re+n7BDoD53hdmsvI3FWHZF04WpwmxagSC6dUbFKxMkx6LjEFZY8EA33Ui6pNMj/wCDP7n4haDhMn8ViAPVQcRaPZiuVRr6DLgAsO5GwKNIo5WkwU5Hgquo3R4Doq/E+kVIg1AQJD5lTTqxYutUCJdFCnovpGe+3zCFUC8Z7H7IsXOO4+6+gWnILz8mxstkDooaxt43De0jwTHzCIZzsE2RuZhauQY9TOY8hwI3bjwPWtRheIQ1bA6NyxlVSyRSXcNFQyhXug3TG5UHMEQOJ2CM0jZTUcL3nVY1zjua0u8lEnrqanaTK8D5p4ge82aFoqLRSrftjDB9tzQeQuVmKvjPDIicr8x9BdSY8IqH9LK7o9DZBYmVt+xpKoz/ABAge/KIj9VK/wAPzWuXgfJXDdH5WxkAtceXmp0GORz6gWTzhb2N3urShjLY2NIsQ0A8QM15Tirw6skd8VoaVpZE1qnCrDspKnptqusI50OREzbFf4l+UhM3VeViDzFSei45phFfE4juki8J7r1/hcZsGk+f2VViL7VLB8At1pDjELKiWkncY2T0zbSD2S8zRuuerIXB4rHYXhFRNTe2wDMWPOnaxUiWdgk8N2lwgYNEzSUM8NG8Onlbm9xa0luyzLZA2cbH6zrqTJjvt1dG+ubaNvpsF0QviYfD1KX5qmroYIqw6k8bTZzSC4M6NndROqAD1AhO/HxQV8klECWONtdiUwwuljGfQorA8egkqI6SnJfHFA68hvmW6rQBfbkb3Q6vBaqOD22oGXxHCwTm1EZPht3CxuhLLV8n63+MVqeLG5cLh/70UfDHXleuwLx4q2RVMtXg/KgSJ8+xS8SPkKazdAlYw7lSQq7SCidPTSRMtrPbqi5sL3HX3K64fnFPiEUp6FRapniQlqzdL8m8lgZJ2jsa0m3eSvXpuKWBt2NWdGDuO7lOdBGt2TuPFgWaqOO5I3WMeiMeHw8cyJpdHnx39YOy4LkfGtPI7ztLf1TBgkkQ8hus/jWHysJJjdbfa45hajDsaoKrRkmv0+6p6qiqGOuW/MLOzLRxvYBobqOA4Gx/VQI7pGtFyV2xVxgWBzzvaWs1WBwJe7JuRBy6z3LNYvxHRUTcubM49O6n0lDJK4OGwXbWbBwVAx2ZuY9VpwywAXlR0DwUau0p39k9nMqKqpGSN1Xta4biLrzOCvqKd14nkdlJkgjk0cFnqjRClJuGvbwef+V1pYONcTjFswPcKH+B0rjexUUOitI0j5su957iPu3seSbUcX4pMD/My9tFKjwimZsFo6OBjBZrWtG5oAHgs3UVk8zs0ri4/FSPBYzlCKsomZcXrQnwnzhcKOiC2tBoy6jvVfK4AnishVazO7qQwXAUXp+xALbouROZVEdSl01Q6A3ammK6dNiJ1SS3YCeSsJMTfO3I7dMEFkGcRPtQyt/ZuPBAkwidpzALtx6rm+lrR+WMksbB4Ow3s2QO2EbivTOE2Odh00DebXQ9lS4yDHMyU7K2xbGMKqZPSyxzueGhoIErfVaXOGTXAbXOz25qqocH4hoYXx04s11za41v812aajmAL3WKvpaqmc+km+cJddkLhrgAOaNYSAG2xo2/VWWNLWxMnieBcc1+mvRTvFiADs3ZTQVFP6epkGtrxsDZXEv1QxrdcBgJ1d5yHWhmCsbDEyws43btdOD2Ekg91m8LxvCqd/pIYJmvItfVeTZxGXrPO5a+fAuIKxjWzasBB3H91XtqKSEk3VRosAKp0uxuuHZ9V362aseLGFlBFCTdwXMGDnyyPaPKujuxX1S5kcjw0EkhtmgAXvc8F5pHhMzhcjRXVwOqLgrnWBAGYB5rkNXLTCzbJxiBTn1jju5Lk2IyyizrJCFoTRLvVcRcruTXRSxOBI4hSaO/ij4Ibm2CsbZLbPJ8NRQNUHMM1jsRJEikMAUVlXXRFFUDJEje4HQrrWg7qmlw2F7vXiY7i0eat4cXrYG2jlcB3XJKCnfq5gKLo8CpmWc2CMHfqgnmblDnx7EZRlfM4j0uowoadh8rArHUAVfHK4vBdrqEYAN2CuYxkF6vT6xg/BQToV5UdA8EKu/y7+y63mVQvJyp4Q0ie1HahiM0XoihGU6C9AeiENDSbtRYedcKPiW2oOVRnIGqo8yQVVYjh4Y4uCNFIgi0hUHRSswKQXF26iqug73T5FHpxeVvcJrgbGy0zRkOAXqzQCAqo76qi0k0ajq23OTwMjv3X+KGPGik8aF2V337ppDZIzG/ULnGLaJ1EFzqXbvGzmrym4hynLVty/6ht9FUVGCF2sJU+jGMNiIgqB6muHMcR9G/qvuaSdvVc3y2UvEeFiuYaygcCTzD1TsPqHQu8KcdrhTaT4u15kp6Ztw915nj23ZAtB6xYAE7OreoOAYWIQ2rxB9snK3/AIUmumMh9nhbcnqFBguh085uRqt3m4y7D193NaSq4hfIbUrdP6jt9FHiwXKc0p+S6Hgei8FO0WaHO3kZDgD5qlETnP8AFlOZx6q3Di1uRmgVlirR+Tyj/Dk/0FdmDfCdb0XWHUKjpug33R5LyyUkuKtAnoVl1PawlIGyaXAIqlgF7narLDWZn3UeR6sTsWsk/LCjDdBT7VjsSF5NFJYo1Wp6hqTknM3T490AzpFHOykHZWMWxR3KM7dPKfELvHdDKuItg4L1qm/Kb2UE7pObcWXXsDxlOySrqqlLcwLjxHxWOxHh94dmgFwpMco2Kq5JW7NYcOvks6+CSM2e2ylsIOyEfUsBzcOaeIiRoEe2iTcT6o2OeezYjRYdLIdPsguAG6nZTVsmwNjG8/0T4K2p+HnuPmCC6WJqLiwOX26l1/shWrOHYx1QnVTegRLMMmb0alx95jSPCxUxmFmPlKGZmncJkss7OnFrj60efNhz5KFW0NQW73XWuZ0Q4rozkXAHc67TyKxs9JMx13NIUkfBMmq4m9JzeefIIbIXlOAcEIyOWoyjZqR9bndY3AfBaDDMIkkcHnZNdK1gN91rwty1tgAq4EFOTklHI2+RzyXCL6HZK9jodVRYtonTz+zqnsAty6u5R2wmN+aIlvZOdlf+a3MlhGitPAB6oce0Zfd3pGDO/NKc3dJrg38oZVfMbZSBobAJuvVPXUlDUxa7HN2azSOYITHtDmlvqug2N1kJGT0uUrfSR9Tm7QO3/vmsTiGCyMcXNU9soeEVBi1O4XD2jjkfFUD6SdptZO1TnYrGTZhMh3MBd47AixYZUSmwamkgboiKnq37AyEH63rv+6MhzWnocDkjF3GyC6VvRPdo+5w9epmdwdqjkMlcDDGW8xJ+aYJ7e6ENJomPZnlB7XE/jdCkwandsPqniqPpZDS4PXRfRyiQbja/+b4qsn4fB5URs7DzIV+Jzsymp3cQD5HLxVTNgsjDoEVrmnYqOLGISc3FvEFQn0MwGykFzbKxpsWjd6setI7cxjj47B3ldgwqpmcAG6KJI4BW9LROcNZ41QfZuNb9pwy7ge9ayh4fjhs6Q3KiPlurRosLLQtaGiwQgvUjskkQkNkkPPRRv6bGu4tB8UF8LJOYApwe4bFQMwanH90zvF/NCFBTj3QneM/1RbIWt2ADgLI7YWN2CYXOO5T7IgXLL1KySSVkrrwBdCSinpWPFnta4doB80J8McnOL910PcNihWYLTg3ETOVwOAOSC2jgB5B9E8zP9Uc1tlJsG6N0Q9904JyVl6kkvLLhSSC6lZKySSQCSVl6kkm2SSC8Lb5Ju4sUgSEG7BqcnWMMZPuhCNLCTctCcJHeqIgpmMFmNa0bgAPJPa0M0akXE7qayJumpWSXEguXXUiElyyaWJFoI1CVyFDJRRuNyxhPa0FD8CM7hOzu9U+Kna3JrQ0bgAByCftoFy5KkAXbBJOC6kv/2Q=="/>
          <p:cNvSpPr>
            <a:spLocks noChangeAspect="1" noChangeArrowheads="1"/>
          </p:cNvSpPr>
          <p:nvPr/>
        </p:nvSpPr>
        <p:spPr bwMode="auto">
          <a:xfrm>
            <a:off x="155575" y="-441325"/>
            <a:ext cx="30289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>
              <a:solidFill>
                <a:prstClr val="black"/>
              </a:solidFill>
            </a:endParaRPr>
          </a:p>
        </p:txBody>
      </p:sp>
      <p:pic>
        <p:nvPicPr>
          <p:cNvPr id="13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79" y="409930"/>
            <a:ext cx="4004960" cy="421011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5" name="Заголовок 4"/>
          <p:cNvSpPr txBox="1">
            <a:spLocks/>
          </p:cNvSpPr>
          <p:nvPr/>
        </p:nvSpPr>
        <p:spPr>
          <a:xfrm>
            <a:off x="307975" y="5789850"/>
            <a:ext cx="7433147" cy="1068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400" b="1" dirty="0">
                <a:solidFill>
                  <a:prstClr val="black"/>
                </a:solidFill>
                <a:latin typeface="Comic Sans MS" pitchFamily="66" charset="0"/>
                <a:ea typeface="Times New Roman"/>
              </a:rPr>
              <a:t>Заява Товариства «Просвіта» імені Т. Г. </a:t>
            </a:r>
            <a:r>
              <a:rPr lang="uk-UA" sz="1400" b="1" dirty="0" smtClean="0">
                <a:solidFill>
                  <a:prstClr val="black"/>
                </a:solidFill>
                <a:latin typeface="Comic Sans MS" pitchFamily="66" charset="0"/>
                <a:ea typeface="Times New Roman"/>
              </a:rPr>
              <a:t>Шевченка до </a:t>
            </a:r>
            <a:r>
              <a:rPr lang="uk-UA" sz="1400" b="1" dirty="0">
                <a:solidFill>
                  <a:prstClr val="black"/>
                </a:solidFill>
                <a:latin typeface="Comic Sans MS" pitchFamily="66" charset="0"/>
                <a:ea typeface="Times New Roman"/>
              </a:rPr>
              <a:t>Сумської міської думи </a:t>
            </a:r>
            <a:r>
              <a:rPr lang="uk-UA" sz="1400" b="1" dirty="0" smtClean="0">
                <a:solidFill>
                  <a:prstClr val="black"/>
                </a:solidFill>
                <a:latin typeface="Comic Sans MS" pitchFamily="66" charset="0"/>
                <a:ea typeface="Times New Roman"/>
              </a:rPr>
              <a:t/>
            </a:r>
            <a:br>
              <a:rPr lang="uk-UA" sz="1400" b="1" dirty="0" smtClean="0">
                <a:solidFill>
                  <a:prstClr val="black"/>
                </a:solidFill>
                <a:latin typeface="Comic Sans MS" pitchFamily="66" charset="0"/>
                <a:ea typeface="Times New Roman"/>
              </a:rPr>
            </a:br>
            <a:r>
              <a:rPr lang="uk-UA" sz="1400" b="1" dirty="0" smtClean="0">
                <a:solidFill>
                  <a:prstClr val="black"/>
                </a:solidFill>
                <a:latin typeface="Comic Sans MS" pitchFamily="66" charset="0"/>
                <a:ea typeface="Times New Roman"/>
              </a:rPr>
              <a:t>з </a:t>
            </a:r>
            <a:r>
              <a:rPr lang="uk-UA" sz="1400" b="1" dirty="0">
                <a:solidFill>
                  <a:prstClr val="black"/>
                </a:solidFill>
                <a:latin typeface="Comic Sans MS" pitchFamily="66" charset="0"/>
                <a:ea typeface="Times New Roman"/>
              </a:rPr>
              <a:t>проханням увіковічнити </a:t>
            </a:r>
            <a:r>
              <a:rPr lang="uk-UA" sz="1400" b="1" dirty="0" smtClean="0">
                <a:solidFill>
                  <a:prstClr val="black"/>
                </a:solidFill>
                <a:latin typeface="Comic Sans MS" pitchFamily="66" charset="0"/>
                <a:ea typeface="Times New Roman"/>
              </a:rPr>
              <a:t>ім’я </a:t>
            </a:r>
            <a:r>
              <a:rPr lang="uk-UA" sz="1400" b="1" dirty="0">
                <a:solidFill>
                  <a:prstClr val="black"/>
                </a:solidFill>
                <a:latin typeface="Comic Sans MS" pitchFamily="66" charset="0"/>
                <a:ea typeface="Times New Roman"/>
              </a:rPr>
              <a:t>Т. Шевченка. Травень 1917 р. </a:t>
            </a:r>
            <a:endParaRPr lang="ru-RU" sz="1400" b="1" dirty="0">
              <a:solidFill>
                <a:prstClr val="black"/>
              </a:solidFill>
              <a:latin typeface="Comic Sans MS" pitchFamily="66" charset="0"/>
              <a:ea typeface="Times New Roman"/>
            </a:endParaRPr>
          </a:p>
          <a:p>
            <a:r>
              <a:rPr lang="uk-UA" sz="1400" b="1" dirty="0">
                <a:solidFill>
                  <a:prstClr val="black"/>
                </a:solidFill>
                <a:latin typeface="Comic Sans MS" pitchFamily="66" charset="0"/>
                <a:ea typeface="Times New Roman"/>
              </a:rPr>
              <a:t>ДАСО. Р 2362, </a:t>
            </a:r>
            <a:r>
              <a:rPr lang="uk-UA" sz="1400" b="1" dirty="0" err="1">
                <a:solidFill>
                  <a:prstClr val="black"/>
                </a:solidFill>
                <a:latin typeface="Comic Sans MS" pitchFamily="66" charset="0"/>
                <a:ea typeface="Times New Roman"/>
              </a:rPr>
              <a:t>оп</a:t>
            </a:r>
            <a:r>
              <a:rPr lang="uk-UA" sz="1400" b="1" dirty="0">
                <a:solidFill>
                  <a:prstClr val="black"/>
                </a:solidFill>
                <a:latin typeface="Comic Sans MS" pitchFamily="66" charset="0"/>
                <a:ea typeface="Times New Roman"/>
              </a:rPr>
              <a:t>. 1, </a:t>
            </a:r>
            <a:r>
              <a:rPr lang="uk-UA" sz="1400" b="1" dirty="0" err="1">
                <a:solidFill>
                  <a:prstClr val="black"/>
                </a:solidFill>
                <a:latin typeface="Comic Sans MS" pitchFamily="66" charset="0"/>
                <a:ea typeface="Times New Roman"/>
              </a:rPr>
              <a:t>спр</a:t>
            </a:r>
            <a:r>
              <a:rPr lang="uk-UA" sz="1400" b="1" dirty="0">
                <a:solidFill>
                  <a:prstClr val="black"/>
                </a:solidFill>
                <a:latin typeface="Comic Sans MS" pitchFamily="66" charset="0"/>
                <a:ea typeface="Times New Roman"/>
              </a:rPr>
              <a:t>. 20, арк. 27, 27 </a:t>
            </a:r>
            <a:r>
              <a:rPr lang="uk-UA" sz="1400" b="1" dirty="0" err="1">
                <a:solidFill>
                  <a:prstClr val="black"/>
                </a:solidFill>
                <a:latin typeface="Comic Sans MS" pitchFamily="66" charset="0"/>
                <a:ea typeface="Times New Roman"/>
              </a:rPr>
              <a:t>зв</a:t>
            </a:r>
            <a:r>
              <a:rPr lang="uk-UA" sz="1400" b="1" dirty="0">
                <a:solidFill>
                  <a:prstClr val="black"/>
                </a:solidFill>
                <a:latin typeface="Comic Sans MS" pitchFamily="66" charset="0"/>
                <a:ea typeface="Times New Roman"/>
              </a:rPr>
              <a:t>.</a:t>
            </a:r>
            <a:endParaRPr lang="uk-UA" sz="1400" b="1" dirty="0">
              <a:solidFill>
                <a:srgbClr val="3A07F3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95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МАН ЮНІОР ДОСЛІДНИК\фото архів\IMG_20180413_0939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" r="4137"/>
          <a:stretch/>
        </p:blipFill>
        <p:spPr bwMode="auto">
          <a:xfrm>
            <a:off x="5471" y="31189"/>
            <a:ext cx="4638537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МАН ЮНІОР ДОСЛІДНИК\фото архів\IMG_20180413_0944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26061" r="11667" b="20606"/>
          <a:stretch/>
        </p:blipFill>
        <p:spPr bwMode="auto">
          <a:xfrm>
            <a:off x="107504" y="3737766"/>
            <a:ext cx="6192688" cy="2988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МАН ЮНІОР ДОСЛІДНИК\фото архів\IMG_20180413_095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газета\SAM_64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" r="5570" b="36339"/>
          <a:stretch/>
        </p:blipFill>
        <p:spPr bwMode="auto">
          <a:xfrm rot="16200000">
            <a:off x="-865041" y="1592360"/>
            <a:ext cx="590553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кавалерідзе ром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2656"/>
            <a:ext cx="4132634" cy="47525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00023" y="5125633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Скульптор Іван Кавалерідзе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8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880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Інформація про автора</vt:lpstr>
      <vt:lpstr>Актуальність дослідження</vt:lpstr>
      <vt:lpstr>Науковий апарат</vt:lpstr>
      <vt:lpstr>Історіографічна та джерельна база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Юлия</cp:lastModifiedBy>
  <cp:revision>14</cp:revision>
  <dcterms:created xsi:type="dcterms:W3CDTF">2015-03-20T17:04:15Z</dcterms:created>
  <dcterms:modified xsi:type="dcterms:W3CDTF">2018-04-23T03:41:15Z</dcterms:modified>
</cp:coreProperties>
</file>