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57" r:id="rId4"/>
    <p:sldId id="274" r:id="rId5"/>
    <p:sldId id="275" r:id="rId6"/>
    <p:sldId id="260" r:id="rId7"/>
    <p:sldId id="261" r:id="rId8"/>
    <p:sldId id="272" r:id="rId9"/>
    <p:sldId id="262" r:id="rId10"/>
    <p:sldId id="263" r:id="rId11"/>
    <p:sldId id="273" r:id="rId12"/>
    <p:sldId id="264" r:id="rId13"/>
    <p:sldId id="265" r:id="rId14"/>
    <p:sldId id="266" r:id="rId15"/>
    <p:sldId id="269" r:id="rId16"/>
    <p:sldId id="270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C093E-BAC4-4B47-BFBC-D423ADA4CDE4}" type="datetimeFigureOut">
              <a:rPr lang="uk-UA" smtClean="0"/>
              <a:t>04.04.2018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C66B-CC5B-464E-A153-087EC0BF3527}" type="slidenum">
              <a:rPr lang="uk-UA" smtClean="0"/>
              <a:t>‹#›</a:t>
            </a:fld>
            <a:endParaRPr lang="uk-U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C093E-BAC4-4B47-BFBC-D423ADA4CDE4}" type="datetimeFigureOut">
              <a:rPr lang="uk-UA" smtClean="0"/>
              <a:t>04.04.2018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C66B-CC5B-464E-A153-087EC0BF3527}" type="slidenum">
              <a:rPr lang="uk-UA" smtClean="0"/>
              <a:t>‹#›</a:t>
            </a:fld>
            <a:endParaRPr lang="uk-U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C093E-BAC4-4B47-BFBC-D423ADA4CDE4}" type="datetimeFigureOut">
              <a:rPr lang="uk-UA" smtClean="0"/>
              <a:t>04.04.2018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C66B-CC5B-464E-A153-087EC0BF352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C093E-BAC4-4B47-BFBC-D423ADA4CDE4}" type="datetimeFigureOut">
              <a:rPr lang="uk-UA" smtClean="0"/>
              <a:t>04.04.2018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C66B-CC5B-464E-A153-087EC0BF352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C093E-BAC4-4B47-BFBC-D423ADA4CDE4}" type="datetimeFigureOut">
              <a:rPr lang="uk-UA" smtClean="0"/>
              <a:t>04.04.2018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C66B-CC5B-464E-A153-087EC0BF352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C093E-BAC4-4B47-BFBC-D423ADA4CDE4}" type="datetimeFigureOut">
              <a:rPr lang="uk-UA" smtClean="0"/>
              <a:t>04.04.2018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C66B-CC5B-464E-A153-087EC0BF352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C093E-BAC4-4B47-BFBC-D423ADA4CDE4}" type="datetimeFigureOut">
              <a:rPr lang="uk-UA" smtClean="0"/>
              <a:t>04.04.2018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C66B-CC5B-464E-A153-087EC0BF352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C093E-BAC4-4B47-BFBC-D423ADA4CDE4}" type="datetimeFigureOut">
              <a:rPr lang="uk-UA" smtClean="0"/>
              <a:t>04.04.2018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C66B-CC5B-464E-A153-087EC0BF352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C093E-BAC4-4B47-BFBC-D423ADA4CDE4}" type="datetimeFigureOut">
              <a:rPr lang="uk-UA" smtClean="0"/>
              <a:t>04.04.2018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C66B-CC5B-464E-A153-087EC0BF352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C093E-BAC4-4B47-BFBC-D423ADA4CDE4}" type="datetimeFigureOut">
              <a:rPr lang="uk-UA" smtClean="0"/>
              <a:t>04.04.2018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C66B-CC5B-464E-A153-087EC0BF352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C093E-BAC4-4B47-BFBC-D423ADA4CDE4}" type="datetimeFigureOut">
              <a:rPr lang="uk-UA" smtClean="0"/>
              <a:t>04.04.2018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C66B-CC5B-464E-A153-087EC0BF352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03C093E-BAC4-4B47-BFBC-D423ADA4CDE4}" type="datetimeFigureOut">
              <a:rPr lang="uk-UA" smtClean="0"/>
              <a:t>04.04.2018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F91CC66B-CC5B-464E-A153-087EC0BF3527}" type="slidenum">
              <a:rPr lang="uk-UA" smtClean="0"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nfodon.org.ua/uzovka/495" TargetMode="External"/><Relationship Id="rId2" Type="http://schemas.openxmlformats.org/officeDocument/2006/relationships/hyperlink" Target="https://uk.wikipedia.org/wiki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slovopedia.org.ua/38/53402/380917.html" TargetMode="External"/><Relationship Id="rId4" Type="http://schemas.openxmlformats.org/officeDocument/2006/relationships/hyperlink" Target="https://www.yandex.ua/search/?lr=28418&amp;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80728"/>
            <a:ext cx="8352928" cy="4128864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Робота</a:t>
            </a:r>
          </a:p>
          <a:p>
            <a:r>
              <a:rPr lang="uk-UA" sz="2400" b="1" dirty="0" smtClean="0"/>
              <a:t> проектного етапу Всеукраїнського інтерактивного конкурсу Малої академії наук «</a:t>
            </a:r>
            <a:r>
              <a:rPr lang="uk-UA" sz="2400" b="1" dirty="0" err="1" smtClean="0"/>
              <a:t>МАН-Юніор</a:t>
            </a:r>
            <a:r>
              <a:rPr lang="uk-UA" sz="2400" b="1" dirty="0" smtClean="0"/>
              <a:t> Дослідник»</a:t>
            </a:r>
          </a:p>
          <a:p>
            <a:r>
              <a:rPr lang="uk-UA" sz="2400" b="1" dirty="0"/>
              <a:t>у</a:t>
            </a:r>
            <a:r>
              <a:rPr lang="uk-UA" sz="2400" b="1" dirty="0" smtClean="0"/>
              <a:t> номінації «Історик-Юніор»</a:t>
            </a:r>
          </a:p>
          <a:p>
            <a:r>
              <a:rPr lang="uk-UA" sz="3200" b="1" dirty="0" smtClean="0">
                <a:solidFill>
                  <a:srgbClr val="FF0000"/>
                </a:solidFill>
              </a:rPr>
              <a:t>«До 100-річчя Української революції та УНР»</a:t>
            </a:r>
            <a:endParaRPr lang="uk-UA" sz="3200" b="1" dirty="0" smtClean="0"/>
          </a:p>
          <a:p>
            <a:r>
              <a:rPr lang="uk-UA" sz="2000" b="1" dirty="0"/>
              <a:t>у</a:t>
            </a:r>
            <a:r>
              <a:rPr lang="uk-UA" sz="2000" b="1" dirty="0" smtClean="0"/>
              <a:t>чениці </a:t>
            </a:r>
            <a:r>
              <a:rPr lang="uk-UA" sz="2000" b="1" dirty="0"/>
              <a:t>9</a:t>
            </a:r>
            <a:r>
              <a:rPr lang="uk-UA" sz="2000" b="1" dirty="0" smtClean="0"/>
              <a:t> класу</a:t>
            </a:r>
          </a:p>
          <a:p>
            <a:r>
              <a:rPr lang="uk-UA" sz="2000" b="1" dirty="0" err="1" smtClean="0"/>
              <a:t>Родинської</a:t>
            </a:r>
            <a:r>
              <a:rPr lang="uk-UA" sz="2000" b="1" dirty="0" smtClean="0"/>
              <a:t> загальноосвітньої  школи № 35</a:t>
            </a:r>
          </a:p>
          <a:p>
            <a:r>
              <a:rPr lang="uk-UA" sz="2000" b="1" dirty="0" smtClean="0"/>
              <a:t>Покровської міської ради</a:t>
            </a:r>
          </a:p>
          <a:p>
            <a:r>
              <a:rPr lang="uk-UA" sz="2000" b="1" dirty="0" smtClean="0"/>
              <a:t>Донецької  області</a:t>
            </a:r>
          </a:p>
          <a:p>
            <a:r>
              <a:rPr lang="uk-UA" sz="2800" b="1" dirty="0" smtClean="0"/>
              <a:t>Юрченко  Юлії </a:t>
            </a:r>
            <a:r>
              <a:rPr lang="uk-UA" sz="2800" b="1" dirty="0" smtClean="0"/>
              <a:t>Йосифівни</a:t>
            </a:r>
            <a:endParaRPr lang="uk-UA" sz="2800" b="1" dirty="0" smtClean="0"/>
          </a:p>
          <a:p>
            <a:r>
              <a:rPr lang="uk-UA" sz="2000" b="1" dirty="0" smtClean="0"/>
              <a:t>Керівник: учитель історії</a:t>
            </a:r>
            <a:r>
              <a:rPr lang="en-US" sz="2000" b="1" dirty="0"/>
              <a:t> l </a:t>
            </a:r>
            <a:r>
              <a:rPr lang="ru-RU" sz="2000" b="1" dirty="0" err="1"/>
              <a:t>категорії</a:t>
            </a:r>
            <a:r>
              <a:rPr lang="ru-RU" sz="2000" b="1" dirty="0"/>
              <a:t> </a:t>
            </a:r>
            <a:r>
              <a:rPr lang="uk-UA" sz="2000" b="1" dirty="0" smtClean="0"/>
              <a:t> </a:t>
            </a:r>
            <a:r>
              <a:rPr lang="uk-UA" sz="2400" b="1" dirty="0" smtClean="0"/>
              <a:t>Гордієнко Світлана Миколаївна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1"/>
            <a:ext cx="8856984" cy="864095"/>
          </a:xfrm>
          <a:effectLst>
            <a:reflection blurRad="6350" stA="50000" endA="300" endPos="38500" dist="50800" dir="5400000" sy="-100000" algn="bl" rotWithShape="0"/>
          </a:effectLst>
        </p:spPr>
        <p:txBody>
          <a:bodyPr/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НЕСТОР МАХНО В </a:t>
            </a:r>
            <a:r>
              <a:rPr lang="uk-UA" sz="4000" b="1" dirty="0" err="1" smtClean="0">
                <a:solidFill>
                  <a:srgbClr val="FF0000"/>
                </a:solidFill>
              </a:rPr>
              <a:t>ГРИШИНі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0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849694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Мета:</a:t>
            </a:r>
            <a:r>
              <a:rPr lang="uk-UA" sz="2800" b="1" i="1" dirty="0" smtClean="0"/>
              <a:t> дослідити одну з сторінок маловідомої та недостатньо дослідженої історії Української революції в нашому краї в 1917– 1919 рр.</a:t>
            </a:r>
          </a:p>
          <a:p>
            <a:r>
              <a:rPr lang="uk-UA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Завдання</a:t>
            </a:r>
            <a:r>
              <a:rPr lang="uk-UA" sz="36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r>
              <a:rPr lang="uk-UA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uk-UA" sz="28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uk-UA" sz="2800" b="1" i="1" dirty="0" smtClean="0"/>
              <a:t>усвідомити неоднозначність і складність революційного процесу  в Гришині</a:t>
            </a:r>
          </a:p>
          <a:p>
            <a:r>
              <a:rPr lang="uk-UA" sz="2800" b="1" i="1" dirty="0"/>
              <a:t> </a:t>
            </a:r>
            <a:r>
              <a:rPr lang="uk-UA" sz="2800" b="1" i="1" dirty="0" smtClean="0"/>
              <a:t>     (м. </a:t>
            </a:r>
            <a:r>
              <a:rPr lang="uk-UA" sz="2800" b="1" i="1" dirty="0" err="1" smtClean="0"/>
              <a:t>Покровськ</a:t>
            </a:r>
            <a:r>
              <a:rPr lang="uk-UA" sz="2800" b="1" i="1" dirty="0" smtClean="0"/>
              <a:t>,  Донецької обл.);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uk-UA" sz="2800" b="1" i="1" dirty="0" smtClean="0"/>
              <a:t>на основі різних джерел з’ясувати роль Н. І. Махна в історії нашого краю;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uk-UA" sz="2800" b="1" i="1" dirty="0" smtClean="0"/>
              <a:t>порівняти оцінку діяльності  «батька» Махна та більшовиків в Гришині в радянську добу та в наш час.</a:t>
            </a:r>
            <a:endParaRPr lang="uk-UA" sz="2800" b="1" i="1" dirty="0"/>
          </a:p>
        </p:txBody>
      </p:sp>
    </p:spTree>
    <p:extLst>
      <p:ext uri="{BB962C8B-B14F-4D97-AF65-F5344CB8AC3E}">
        <p14:creationId xmlns:p14="http://schemas.microsoft.com/office/powerpoint/2010/main" val="5910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8569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Основні поняття:</a:t>
            </a:r>
          </a:p>
          <a:p>
            <a:r>
              <a:rPr lang="uk-UA" sz="2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Анархо-комунізм</a:t>
            </a:r>
            <a:r>
              <a:rPr lang="uk-UA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(анархічний комунізм) </a:t>
            </a:r>
            <a:r>
              <a:rPr lang="uk-UA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 </a:t>
            </a:r>
            <a:r>
              <a:rPr lang="uk-UA" sz="2400" i="1" dirty="0" smtClean="0"/>
              <a:t>один з напрямків вчення про радянську владу (комунізму) і про суспільне самоврядування (анархізму), яке обґрунтовує ідею анархії (тобто безвладного суспільства, в якому відсутні ієрархія і примус), основаного на взаємодопомозі й солідарності всіх людей.</a:t>
            </a:r>
          </a:p>
          <a:p>
            <a:r>
              <a:rPr lang="uk-UA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Махновський рух - </a:t>
            </a:r>
            <a:r>
              <a:rPr lang="uk-UA" sz="2400" i="1" dirty="0"/>
              <a:t>(в літературі відомий як </a:t>
            </a:r>
            <a:r>
              <a:rPr lang="uk-UA" sz="2400" b="1" i="1" dirty="0" smtClean="0"/>
              <a:t>, </a:t>
            </a:r>
            <a:r>
              <a:rPr lang="uk-UA" sz="2400" i="1" dirty="0" smtClean="0"/>
              <a:t>«махновщина», «махновці»)</a:t>
            </a:r>
            <a:r>
              <a:rPr lang="uk-UA" sz="2400" i="1" dirty="0"/>
              <a:t> — збройна боротьба українських повстанських селянсько-анархістських формувань </a:t>
            </a:r>
            <a:r>
              <a:rPr lang="uk-UA" sz="2400" i="1" dirty="0" smtClean="0"/>
              <a:t>під час Української революції</a:t>
            </a:r>
            <a:r>
              <a:rPr lang="uk-UA" sz="2400" i="1" dirty="0"/>
              <a:t> під керівництвом </a:t>
            </a:r>
            <a:r>
              <a:rPr lang="uk-UA" sz="2400" i="1" dirty="0" smtClean="0"/>
              <a:t>Нестора </a:t>
            </a:r>
            <a:r>
              <a:rPr lang="uk-UA" sz="2400" i="1" dirty="0"/>
              <a:t>Махна; </a:t>
            </a:r>
            <a:endParaRPr lang="uk-UA" sz="2400" i="1" dirty="0" smtClean="0"/>
          </a:p>
          <a:p>
            <a:r>
              <a:rPr lang="uk-UA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Експропріація - </a:t>
            </a:r>
            <a:r>
              <a:rPr lang="ru-RU" sz="2400" i="1" dirty="0" err="1" smtClean="0"/>
              <a:t>примусове</a:t>
            </a:r>
            <a:r>
              <a:rPr lang="ru-RU" sz="2400" i="1" dirty="0" smtClean="0"/>
              <a:t> (без </a:t>
            </a:r>
            <a:r>
              <a:rPr lang="ru-RU" sz="2400" i="1" dirty="0" err="1" smtClean="0"/>
              <a:t>відшкодування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чи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оплачуване</a:t>
            </a:r>
            <a:r>
              <a:rPr lang="ru-RU" sz="2400" i="1" dirty="0" smtClean="0"/>
              <a:t>) </a:t>
            </a:r>
            <a:r>
              <a:rPr lang="ru-RU" sz="2400" i="1" dirty="0" err="1" smtClean="0"/>
              <a:t>позбавлення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власності</a:t>
            </a:r>
            <a:r>
              <a:rPr lang="ru-RU" sz="2400" i="1" dirty="0" smtClean="0"/>
              <a:t>.</a:t>
            </a:r>
          </a:p>
          <a:p>
            <a:r>
              <a:rPr lang="ru-RU" sz="2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Реквізиція</a:t>
            </a:r>
            <a:r>
              <a:rPr lang="ru-RU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- </a:t>
            </a:r>
            <a:r>
              <a:rPr lang="ru-RU" sz="2400" i="1" dirty="0" err="1" smtClean="0"/>
              <a:t>примусове</a:t>
            </a:r>
            <a:r>
              <a:rPr lang="ru-RU" sz="2400" i="1" dirty="0" smtClean="0"/>
              <a:t> і </a:t>
            </a:r>
            <a:r>
              <a:rPr lang="ru-RU" sz="2400" i="1" dirty="0" err="1" smtClean="0"/>
              <a:t>безоплатне</a:t>
            </a:r>
            <a:r>
              <a:rPr lang="ru-RU" sz="2400" i="1" dirty="0" smtClean="0"/>
              <a:t> (в 20-х </a:t>
            </a:r>
            <a:r>
              <a:rPr lang="ru-RU" sz="2400" i="1" dirty="0" err="1" smtClean="0"/>
              <a:t>рр</a:t>
            </a:r>
            <a:r>
              <a:rPr lang="ru-RU" sz="2400" i="1" dirty="0" smtClean="0"/>
              <a:t>.) </a:t>
            </a:r>
            <a:r>
              <a:rPr lang="ru-RU" sz="2400" i="1" dirty="0" err="1" smtClean="0"/>
              <a:t>вилучення</a:t>
            </a:r>
            <a:r>
              <a:rPr lang="ru-RU" sz="2400" i="1" dirty="0" smtClean="0"/>
              <a:t> державою у </a:t>
            </a:r>
            <a:r>
              <a:rPr lang="ru-RU" sz="2400" i="1" dirty="0" err="1" smtClean="0"/>
              <a:t>власника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всього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або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частини</a:t>
            </a:r>
            <a:r>
              <a:rPr lang="ru-RU" sz="2400" i="1" dirty="0" smtClean="0"/>
              <a:t> майна в </a:t>
            </a:r>
            <a:r>
              <a:rPr lang="ru-RU" sz="2400" i="1" dirty="0" err="1" smtClean="0"/>
              <a:t>державних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інтересах</a:t>
            </a:r>
            <a:r>
              <a:rPr lang="ru-RU" sz="2400" i="1" dirty="0" smtClean="0"/>
              <a:t>.</a:t>
            </a:r>
            <a:endParaRPr lang="uk-UA" sz="2400" i="1" dirty="0"/>
          </a:p>
        </p:txBody>
      </p:sp>
    </p:spTree>
    <p:extLst>
      <p:ext uri="{BB962C8B-B14F-4D97-AF65-F5344CB8AC3E}">
        <p14:creationId xmlns:p14="http://schemas.microsoft.com/office/powerpoint/2010/main" val="2478057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1"/>
            <a:ext cx="8784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 smtClean="0"/>
              <a:t> 7 </a:t>
            </a:r>
            <a:r>
              <a:rPr lang="uk-UA" sz="2400" i="1" dirty="0"/>
              <a:t>листопада 1917 </a:t>
            </a:r>
            <a:r>
              <a:rPr lang="uk-UA" sz="2400" i="1" dirty="0" smtClean="0"/>
              <a:t>р. Центральна </a:t>
            </a:r>
            <a:r>
              <a:rPr lang="uk-UA" sz="2400" i="1" dirty="0"/>
              <a:t>Рада своїм ІІІ Універсалом проголосила утворення Української Народної Республіки, до складу якої, окрім інших, увійшли Катеринославська та Харківська губернії.</a:t>
            </a:r>
          </a:p>
          <a:p>
            <a:r>
              <a:rPr lang="uk-UA" sz="2400" i="1" dirty="0"/>
              <a:t>Над </a:t>
            </a:r>
            <a:r>
              <a:rPr lang="uk-UA" sz="2400" i="1" dirty="0" err="1"/>
              <a:t>Бахмутською</a:t>
            </a:r>
            <a:r>
              <a:rPr lang="uk-UA" sz="2400" i="1" dirty="0"/>
              <a:t> повітовою земською управою (нині — будинок залізничного технікуму) було вперше на Донбасі піднято жовто-сині національні прапори</a:t>
            </a:r>
            <a:r>
              <a:rPr lang="uk-UA" sz="2400" i="1" dirty="0" smtClean="0"/>
              <a:t>.</a:t>
            </a:r>
          </a:p>
          <a:p>
            <a:r>
              <a:rPr lang="uk-UA" sz="2400" i="1" dirty="0"/>
              <a:t> </a:t>
            </a:r>
          </a:p>
        </p:txBody>
      </p:sp>
      <p:pic>
        <p:nvPicPr>
          <p:cNvPr id="1026" name="Picture 2" descr="http://opolchenec.info/uploads/posts/2015-09/1441638890_e9f709ea307b46b78ba5d00cf9ef117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917" y="2489200"/>
            <a:ext cx="6202149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167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712968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 smtClean="0"/>
              <a:t>  Відразу </a:t>
            </a:r>
            <a:r>
              <a:rPr lang="uk-UA" sz="2400" i="1" dirty="0"/>
              <a:t>ж після жовтневого перевороту у Петрограді, більшовики спробували захопити владу в інших регіонах, зокрема, на Донбасі. </a:t>
            </a:r>
            <a:r>
              <a:rPr lang="uk-UA" sz="2400" i="1" dirty="0" smtClean="0"/>
              <a:t>Однак </a:t>
            </a:r>
            <a:r>
              <a:rPr lang="uk-UA" sz="2400" i="1" dirty="0"/>
              <a:t>через місцеві ради це зробити їм не </a:t>
            </a:r>
            <a:r>
              <a:rPr lang="uk-UA" sz="2400" i="1" dirty="0" smtClean="0"/>
              <a:t>вдалось, адже </a:t>
            </a:r>
            <a:r>
              <a:rPr lang="uk-UA" sz="2400" i="1" dirty="0"/>
              <a:t>у радах їх представництво було незначним. Тоді заколотники стали створювати </a:t>
            </a:r>
            <a:r>
              <a:rPr lang="uk-UA" sz="2400" i="1" dirty="0" smtClean="0"/>
              <a:t>революційні комітети. </a:t>
            </a:r>
            <a:r>
              <a:rPr lang="uk-UA" sz="2400" i="1" dirty="0"/>
              <a:t>4 грудня 1917 р. </a:t>
            </a:r>
            <a:r>
              <a:rPr lang="uk-UA" sz="2400" i="1" dirty="0" smtClean="0"/>
              <a:t> </a:t>
            </a:r>
            <a:r>
              <a:rPr lang="uk-UA" sz="2400" i="1" dirty="0"/>
              <a:t>в </a:t>
            </a:r>
            <a:r>
              <a:rPr lang="uk-UA" sz="2400" i="1" dirty="0" err="1"/>
              <a:t>Нікітівці</a:t>
            </a:r>
            <a:r>
              <a:rPr lang="uk-UA" sz="2400" i="1" dirty="0"/>
              <a:t> відбувся з'їзд ревкомів Донбасу, який </a:t>
            </a:r>
            <a:r>
              <a:rPr lang="uk-UA" sz="2400" i="1" dirty="0" smtClean="0"/>
              <a:t>обрав </a:t>
            </a:r>
            <a:r>
              <a:rPr lang="uk-UA" sz="2400" i="1" dirty="0"/>
              <a:t>Центральне бюро </a:t>
            </a:r>
            <a:r>
              <a:rPr lang="uk-UA" sz="2400" i="1" dirty="0" err="1"/>
              <a:t>військово</a:t>
            </a:r>
            <a:r>
              <a:rPr lang="uk-UA" sz="2400" i="1" dirty="0"/>
              <a:t> революційних </a:t>
            </a:r>
            <a:r>
              <a:rPr lang="uk-UA" sz="2400" i="1" dirty="0" err="1" smtClean="0"/>
              <a:t>комітетів.Трохи</a:t>
            </a:r>
            <a:r>
              <a:rPr lang="uk-UA" sz="2400" i="1" dirty="0" smtClean="0"/>
              <a:t> </a:t>
            </a:r>
            <a:r>
              <a:rPr lang="uk-UA" sz="2400" i="1" dirty="0"/>
              <a:t>пізніше був створений Центральний штаб Червоної гвардії </a:t>
            </a:r>
            <a:r>
              <a:rPr lang="uk-UA" sz="2400" i="1" dirty="0" smtClean="0"/>
              <a:t>Донбасу. Ревкоми оголошували</a:t>
            </a:r>
            <a:r>
              <a:rPr lang="uk-UA" sz="2400" i="1" dirty="0"/>
              <a:t>, що уся влада переходить до них, однак цей акт мало хто визнав із населення, а тому </a:t>
            </a:r>
            <a:r>
              <a:rPr lang="uk-UA" sz="2400" i="1" dirty="0" smtClean="0"/>
              <a:t>він залишився </a:t>
            </a:r>
            <a:r>
              <a:rPr lang="uk-UA" sz="2400" i="1" dirty="0"/>
              <a:t>пустою декларацією. Через це більшовики вдалися до прямої агресії. Агресорів підтримували незначні місцеві більшовицькі збройні формування на чолі із </a:t>
            </a:r>
            <a:r>
              <a:rPr lang="uk-UA" sz="2400" i="1" dirty="0" smtClean="0"/>
              <a:t>Олександром Пархоменком</a:t>
            </a:r>
            <a:r>
              <a:rPr lang="uk-UA" sz="2400" i="1" dirty="0"/>
              <a:t>. На початку грудня 1917 р. більшовики дістали більшість у </a:t>
            </a:r>
            <a:r>
              <a:rPr lang="uk-UA" sz="2400" i="1" dirty="0" err="1" smtClean="0"/>
              <a:t>Гришинській</a:t>
            </a:r>
            <a:r>
              <a:rPr lang="uk-UA" sz="2400" i="1" dirty="0" smtClean="0"/>
              <a:t> раді </a:t>
            </a:r>
            <a:r>
              <a:rPr lang="uk-UA" sz="2400" i="1" dirty="0"/>
              <a:t>та очолили її. 5 січня 1918 р. </a:t>
            </a:r>
            <a:r>
              <a:rPr lang="uk-UA" sz="2400" i="1" dirty="0" smtClean="0"/>
              <a:t>радою створено </a:t>
            </a:r>
            <a:r>
              <a:rPr lang="uk-UA" sz="2400" i="1" dirty="0"/>
              <a:t>військово-революційний комітет для організації перевороту у </a:t>
            </a:r>
            <a:r>
              <a:rPr lang="uk-UA" sz="2400" i="1" dirty="0" smtClean="0"/>
              <a:t>Гришині </a:t>
            </a:r>
            <a:r>
              <a:rPr lang="uk-UA" sz="2400" i="1" dirty="0"/>
              <a:t>та захоплення влади більшовиками. Дещо пізніше с</a:t>
            </a:r>
            <a:r>
              <a:rPr lang="uk-UA" sz="2400" i="1" dirty="0" smtClean="0"/>
              <a:t>формовано </a:t>
            </a:r>
            <a:r>
              <a:rPr lang="uk-UA" sz="2400" i="1" dirty="0"/>
              <a:t>загін Червоної гвардії. </a:t>
            </a:r>
            <a:r>
              <a:rPr lang="uk-UA" sz="2400" i="1" dirty="0" smtClean="0"/>
              <a:t>Рада припинила </a:t>
            </a:r>
            <a:r>
              <a:rPr lang="uk-UA" sz="2400" i="1" dirty="0"/>
              <a:t>існування </a:t>
            </a:r>
            <a:r>
              <a:rPr lang="uk-UA" sz="2400" i="1" dirty="0" smtClean="0"/>
              <a:t>лише у </a:t>
            </a:r>
            <a:r>
              <a:rPr lang="uk-UA" sz="2400" i="1" dirty="0"/>
              <a:t>квітні 1918 р. </a:t>
            </a:r>
            <a:r>
              <a:rPr lang="uk-UA" sz="2400" i="1" dirty="0" smtClean="0"/>
              <a:t>[</a:t>
            </a:r>
            <a:r>
              <a:rPr lang="uk-UA" sz="2400" i="1" dirty="0"/>
              <a:t>1</a:t>
            </a:r>
            <a:r>
              <a:rPr lang="uk-UA" sz="2400" i="1" dirty="0" smtClean="0"/>
              <a:t>] </a:t>
            </a:r>
            <a:endParaRPr lang="uk-UA" sz="2400" i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18091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569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  </a:t>
            </a:r>
            <a:r>
              <a:rPr lang="ru-RU" sz="2400" i="1" dirty="0" err="1" smtClean="0"/>
              <a:t>Ситуація</a:t>
            </a:r>
            <a:r>
              <a:rPr lang="ru-RU" sz="2400" i="1" dirty="0" smtClean="0"/>
              <a:t> на </a:t>
            </a:r>
            <a:r>
              <a:rPr lang="ru-RU" sz="2400" i="1" dirty="0" err="1" smtClean="0"/>
              <a:t>Донбасі</a:t>
            </a:r>
            <a:r>
              <a:rPr lang="ru-RU" sz="2400" i="1" dirty="0" smtClean="0"/>
              <a:t> в  роки </a:t>
            </a:r>
            <a:r>
              <a:rPr lang="ru-RU" sz="2400" i="1" dirty="0" err="1" smtClean="0"/>
              <a:t>революції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була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вкрай</a:t>
            </a:r>
            <a:r>
              <a:rPr lang="ru-RU" sz="2400" i="1" dirty="0" smtClean="0"/>
              <a:t> складна. </a:t>
            </a:r>
            <a:r>
              <a:rPr lang="ru-RU" sz="2400" i="1" dirty="0" err="1" smtClean="0"/>
              <a:t>Відбувалася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боротьба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між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різними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політичними</a:t>
            </a:r>
            <a:r>
              <a:rPr lang="ru-RU" sz="2400" i="1" dirty="0" smtClean="0"/>
              <a:t> силами за </a:t>
            </a:r>
            <a:r>
              <a:rPr lang="ru-RU" sz="2400" i="1" dirty="0" err="1" smtClean="0"/>
              <a:t>владу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вплив</a:t>
            </a:r>
            <a:r>
              <a:rPr lang="ru-RU" sz="2400" i="1" dirty="0" smtClean="0"/>
              <a:t> на </a:t>
            </a:r>
            <a:r>
              <a:rPr lang="ru-RU" sz="2400" i="1" dirty="0" err="1" smtClean="0"/>
              <a:t>населення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Це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були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більшовики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меншовики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есери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білогвардійці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прихильники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Центральної</a:t>
            </a:r>
            <a:r>
              <a:rPr lang="ru-RU" sz="2400" i="1" dirty="0" smtClean="0"/>
              <a:t> Ради, </a:t>
            </a:r>
            <a:r>
              <a:rPr lang="ru-RU" sz="2400" i="1" dirty="0" err="1" smtClean="0"/>
              <a:t>українських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політичних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партій</a:t>
            </a:r>
            <a:r>
              <a:rPr lang="ru-RU" sz="2400" i="1" dirty="0" smtClean="0"/>
              <a:t>. </a:t>
            </a:r>
            <a:r>
              <a:rPr lang="ru-RU" sz="2400" i="1" dirty="0" err="1"/>
              <a:t>Однією</a:t>
            </a:r>
            <a:r>
              <a:rPr lang="ru-RU" sz="2400" i="1" dirty="0"/>
              <a:t> з </a:t>
            </a:r>
            <a:r>
              <a:rPr lang="ru-RU" sz="2400" i="1" dirty="0" err="1"/>
              <a:t>яскравих</a:t>
            </a:r>
            <a:r>
              <a:rPr lang="ru-RU" sz="2400" i="1" dirty="0"/>
              <a:t> </a:t>
            </a:r>
            <a:r>
              <a:rPr lang="ru-RU" sz="2400" i="1" dirty="0" err="1"/>
              <a:t>прстатей</a:t>
            </a:r>
            <a:r>
              <a:rPr lang="ru-RU" sz="2400" i="1" dirty="0"/>
              <a:t>  </a:t>
            </a:r>
            <a:r>
              <a:rPr lang="ru-RU" sz="2400" i="1" dirty="0" err="1"/>
              <a:t>Укранської</a:t>
            </a:r>
            <a:r>
              <a:rPr lang="ru-RU" sz="2400" i="1" dirty="0"/>
              <a:t> </a:t>
            </a:r>
            <a:r>
              <a:rPr lang="ru-RU" sz="2400" i="1" dirty="0" err="1"/>
              <a:t>революції</a:t>
            </a:r>
            <a:r>
              <a:rPr lang="ru-RU" sz="2400" i="1" dirty="0"/>
              <a:t> 1917 – 1921 </a:t>
            </a:r>
            <a:r>
              <a:rPr lang="ru-RU" sz="2400" i="1" dirty="0" err="1"/>
              <a:t>рр</a:t>
            </a:r>
            <a:r>
              <a:rPr lang="ru-RU" sz="2400" i="1" dirty="0"/>
              <a:t>. </a:t>
            </a:r>
            <a:r>
              <a:rPr lang="ru-RU" sz="2400" i="1" dirty="0" err="1"/>
              <a:t>можна</a:t>
            </a:r>
            <a:r>
              <a:rPr lang="ru-RU" sz="2400" i="1" dirty="0"/>
              <a:t> </a:t>
            </a:r>
            <a:r>
              <a:rPr lang="ru-RU" sz="2400" i="1" dirty="0" err="1"/>
              <a:t>вважати</a:t>
            </a:r>
            <a:r>
              <a:rPr lang="ru-RU" sz="2400" i="1" dirty="0"/>
              <a:t> Нестора </a:t>
            </a:r>
            <a:r>
              <a:rPr lang="ru-RU" sz="2400" i="1" dirty="0" err="1"/>
              <a:t>Івановича</a:t>
            </a:r>
            <a:r>
              <a:rPr lang="ru-RU" sz="2400" i="1" dirty="0"/>
              <a:t> </a:t>
            </a:r>
            <a:r>
              <a:rPr lang="ru-RU" sz="2400" i="1" dirty="0" err="1"/>
              <a:t>Махна</a:t>
            </a:r>
            <a:r>
              <a:rPr lang="ru-RU" sz="2400" i="1" dirty="0"/>
              <a:t>. </a:t>
            </a:r>
            <a:r>
              <a:rPr lang="ru-RU" sz="2400" i="1" dirty="0" err="1"/>
              <a:t>Він</a:t>
            </a:r>
            <a:r>
              <a:rPr lang="ru-RU" sz="2400" i="1" dirty="0"/>
              <a:t> </a:t>
            </a:r>
            <a:r>
              <a:rPr lang="ru-RU" sz="2400" i="1" dirty="0" err="1"/>
              <a:t>очолив</a:t>
            </a:r>
            <a:r>
              <a:rPr lang="ru-RU" sz="2400" i="1" dirty="0"/>
              <a:t> </a:t>
            </a:r>
            <a:r>
              <a:rPr lang="ru-RU" sz="2400" i="1" dirty="0" err="1"/>
              <a:t>народний</a:t>
            </a:r>
            <a:r>
              <a:rPr lang="ru-RU" sz="2400" i="1" dirty="0"/>
              <a:t> </a:t>
            </a:r>
            <a:r>
              <a:rPr lang="ru-RU" sz="2400" i="1" dirty="0" err="1"/>
              <a:t>рух</a:t>
            </a:r>
            <a:r>
              <a:rPr lang="ru-RU" sz="2400" i="1" dirty="0"/>
              <a:t> селян </a:t>
            </a:r>
            <a:r>
              <a:rPr lang="ru-RU" sz="2400" i="1" dirty="0" err="1"/>
              <a:t>Південно</a:t>
            </a:r>
            <a:r>
              <a:rPr lang="ru-RU" sz="2400" i="1" dirty="0"/>
              <a:t> – </a:t>
            </a:r>
            <a:r>
              <a:rPr lang="ru-RU" sz="2400" i="1" dirty="0" err="1"/>
              <a:t>Східної</a:t>
            </a:r>
            <a:r>
              <a:rPr lang="ru-RU" sz="2400" i="1" dirty="0"/>
              <a:t> </a:t>
            </a:r>
            <a:r>
              <a:rPr lang="ru-RU" sz="2400" i="1" dirty="0" err="1"/>
              <a:t>України</a:t>
            </a:r>
            <a:r>
              <a:rPr lang="ru-RU" sz="2400" i="1" dirty="0"/>
              <a:t>, </a:t>
            </a:r>
            <a:r>
              <a:rPr lang="ru-RU" sz="2400" i="1" dirty="0" err="1"/>
              <a:t>який</a:t>
            </a:r>
            <a:r>
              <a:rPr lang="ru-RU" sz="2400" i="1" dirty="0"/>
              <a:t> </a:t>
            </a:r>
            <a:r>
              <a:rPr lang="ru-RU" sz="2400" i="1" dirty="0" err="1"/>
              <a:t>отримав</a:t>
            </a:r>
            <a:r>
              <a:rPr lang="ru-RU" sz="2400" i="1" dirty="0"/>
              <a:t> </a:t>
            </a:r>
            <a:r>
              <a:rPr lang="ru-RU" sz="2400" i="1" dirty="0" err="1"/>
              <a:t>назву</a:t>
            </a:r>
            <a:r>
              <a:rPr lang="ru-RU" sz="2400" i="1" dirty="0"/>
              <a:t> «</a:t>
            </a:r>
            <a:r>
              <a:rPr lang="ru-RU" sz="2400" i="1" dirty="0" err="1"/>
              <a:t>махновщини</a:t>
            </a:r>
            <a:r>
              <a:rPr lang="ru-RU" sz="2400" i="1" dirty="0"/>
              <a:t>». </a:t>
            </a:r>
            <a:r>
              <a:rPr lang="ru-RU" sz="2400" i="1" dirty="0" err="1"/>
              <a:t>Незважаючи</a:t>
            </a:r>
            <a:r>
              <a:rPr lang="ru-RU" sz="2400" i="1" dirty="0"/>
              <a:t> </a:t>
            </a:r>
            <a:r>
              <a:rPr lang="ru-RU" sz="2400" i="1" dirty="0" smtClean="0"/>
              <a:t>на те,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центр </a:t>
            </a:r>
            <a:r>
              <a:rPr lang="ru-RU" sz="2400" i="1" dirty="0" err="1" smtClean="0"/>
              <a:t>руху</a:t>
            </a:r>
            <a:r>
              <a:rPr lang="ru-RU" sz="2400" i="1" dirty="0" smtClean="0"/>
              <a:t> «</a:t>
            </a:r>
            <a:r>
              <a:rPr lang="ru-RU" sz="2400" i="1" dirty="0" err="1" smtClean="0"/>
              <a:t>махновців</a:t>
            </a:r>
            <a:r>
              <a:rPr lang="ru-RU" sz="2400" i="1" dirty="0" smtClean="0"/>
              <a:t>»  </a:t>
            </a:r>
            <a:r>
              <a:rPr lang="ru-RU" sz="2400" i="1" dirty="0" err="1" smtClean="0"/>
              <a:t>знаходився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районі</a:t>
            </a:r>
            <a:r>
              <a:rPr lang="ru-RU" sz="2400" i="1" dirty="0" smtClean="0"/>
              <a:t> Гуляй – Поля на </a:t>
            </a:r>
            <a:r>
              <a:rPr lang="ru-RU" sz="2400" i="1" dirty="0" err="1" smtClean="0"/>
              <a:t>Катеринославщині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рейди</a:t>
            </a:r>
            <a:r>
              <a:rPr lang="ru-RU" sz="2400" i="1" dirty="0" smtClean="0"/>
              <a:t>  </a:t>
            </a:r>
            <a:r>
              <a:rPr lang="ru-RU" sz="2400" i="1" dirty="0" err="1" smtClean="0"/>
              <a:t>охоплювали</a:t>
            </a:r>
            <a:r>
              <a:rPr lang="ru-RU" sz="2400" i="1" dirty="0" smtClean="0"/>
              <a:t> і </a:t>
            </a:r>
            <a:r>
              <a:rPr lang="ru-RU" sz="2400" i="1" dirty="0" err="1" smtClean="0"/>
              <a:t>територію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Донбасу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Побував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Н.Махно</a:t>
            </a:r>
            <a:r>
              <a:rPr lang="ru-RU" sz="2400" i="1" dirty="0" smtClean="0"/>
              <a:t> й в </a:t>
            </a:r>
            <a:r>
              <a:rPr lang="ru-RU" sz="2400" i="1" dirty="0" err="1" smtClean="0"/>
              <a:t>Гришині</a:t>
            </a:r>
            <a:r>
              <a:rPr lang="ru-RU" sz="2400" i="1" dirty="0" smtClean="0"/>
              <a:t> (</a:t>
            </a:r>
            <a:r>
              <a:rPr lang="ru-RU" sz="2400" i="1" dirty="0" err="1" smtClean="0"/>
              <a:t>нині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м.Покровськ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Донецької</a:t>
            </a:r>
            <a:r>
              <a:rPr lang="ru-RU" sz="2400" i="1" dirty="0" smtClean="0"/>
              <a:t> обл.), </a:t>
            </a:r>
            <a:r>
              <a:rPr lang="ru-RU" sz="2400" i="1" dirty="0" err="1" smtClean="0"/>
              <a:t>хоча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цей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епізод</a:t>
            </a:r>
            <a:r>
              <a:rPr lang="ru-RU" sz="2400" i="1" dirty="0"/>
              <a:t> </a:t>
            </a:r>
            <a:r>
              <a:rPr lang="ru-RU" sz="2400" i="1" dirty="0" smtClean="0"/>
              <a:t>мало </a:t>
            </a:r>
            <a:r>
              <a:rPr lang="ru-RU" sz="2400" i="1" dirty="0" err="1" smtClean="0"/>
              <a:t>відомий</a:t>
            </a:r>
            <a:r>
              <a:rPr lang="ru-RU" sz="2400" i="1" dirty="0" smtClean="0"/>
              <a:t>. В </a:t>
            </a:r>
            <a:r>
              <a:rPr lang="ru-RU" sz="2400" i="1" dirty="0" err="1" smtClean="0"/>
              <a:t>радянські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часи</a:t>
            </a:r>
            <a:r>
              <a:rPr lang="ru-RU" sz="2400" i="1" dirty="0" smtClean="0"/>
              <a:t>  загони Н. </a:t>
            </a:r>
            <a:r>
              <a:rPr lang="ru-RU" sz="2400" i="1" dirty="0" err="1" smtClean="0"/>
              <a:t>Махна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дорівнювали</a:t>
            </a:r>
            <a:r>
              <a:rPr lang="ru-RU" sz="2400" i="1" dirty="0" smtClean="0"/>
              <a:t> до банд </a:t>
            </a:r>
            <a:r>
              <a:rPr lang="ru-RU" sz="2400" i="1" dirty="0" err="1"/>
              <a:t>о</a:t>
            </a:r>
            <a:r>
              <a:rPr lang="ru-RU" sz="2400" i="1" dirty="0" err="1" smtClean="0"/>
              <a:t>таманів</a:t>
            </a:r>
            <a:r>
              <a:rPr lang="ru-RU" sz="2400" i="1" dirty="0" smtClean="0"/>
              <a:t> Назарова, </a:t>
            </a:r>
            <a:r>
              <a:rPr lang="ru-RU" sz="2400" i="1" dirty="0" err="1" smtClean="0"/>
              <a:t>Шаповалова</a:t>
            </a:r>
            <a:r>
              <a:rPr lang="ru-RU" sz="2400" i="1" dirty="0" smtClean="0"/>
              <a:t>, Яшки Золотого Зуба, </a:t>
            </a:r>
            <a:r>
              <a:rPr lang="ru-RU" sz="2400" i="1" dirty="0" err="1" smtClean="0"/>
              <a:t>Терезова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Марусі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інших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які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грабували</a:t>
            </a:r>
            <a:r>
              <a:rPr lang="ru-RU" sz="2400" i="1" dirty="0"/>
              <a:t>,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закатували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сотні</a:t>
            </a:r>
            <a:r>
              <a:rPr lang="ru-RU" sz="2400" i="1" dirty="0" smtClean="0"/>
              <a:t> людей, в тому </a:t>
            </a:r>
            <a:r>
              <a:rPr lang="ru-RU" sz="2400" i="1" dirty="0" err="1" smtClean="0"/>
              <a:t>числі</a:t>
            </a:r>
            <a:r>
              <a:rPr lang="ru-RU" sz="2400" i="1" dirty="0" smtClean="0"/>
              <a:t>  758 </a:t>
            </a:r>
            <a:r>
              <a:rPr lang="ru-RU" sz="2400" i="1" dirty="0" err="1" smtClean="0"/>
              <a:t>радянських</a:t>
            </a:r>
            <a:r>
              <a:rPr lang="ru-RU" sz="2400" i="1" dirty="0" smtClean="0"/>
              <a:t> </a:t>
            </a:r>
            <a:r>
              <a:rPr lang="ru-RU" sz="2400" i="1" dirty="0" err="1"/>
              <a:t>п</a:t>
            </a:r>
            <a:r>
              <a:rPr lang="ru-RU" sz="2400" i="1" dirty="0" err="1" smtClean="0"/>
              <a:t>артійних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працівників</a:t>
            </a:r>
            <a:r>
              <a:rPr lang="ru-RU" sz="2400" i="1" dirty="0" smtClean="0"/>
              <a:t>. [2] </a:t>
            </a:r>
            <a:r>
              <a:rPr lang="ru-RU" sz="2400" i="1" dirty="0" err="1"/>
              <a:t>Оцінка</a:t>
            </a:r>
            <a:r>
              <a:rPr lang="ru-RU" sz="2400" i="1" dirty="0"/>
              <a:t> </a:t>
            </a:r>
            <a:r>
              <a:rPr lang="ru-RU" sz="2400" i="1" dirty="0" err="1"/>
              <a:t>була</a:t>
            </a:r>
            <a:r>
              <a:rPr lang="ru-RU" sz="2400" i="1" dirty="0"/>
              <a:t> </a:t>
            </a:r>
            <a:r>
              <a:rPr lang="ru-RU" sz="2400" i="1" dirty="0" err="1"/>
              <a:t>вкрай</a:t>
            </a:r>
            <a:r>
              <a:rPr lang="ru-RU" sz="2400" i="1" dirty="0"/>
              <a:t> негативною та </a:t>
            </a:r>
            <a:r>
              <a:rPr lang="ru-RU" sz="2400" i="1" dirty="0" err="1" smtClean="0"/>
              <a:t>упередженою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Махна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переважно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звинувачували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численних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злочинах</a:t>
            </a:r>
            <a:r>
              <a:rPr lang="ru-RU" sz="2400" i="1" dirty="0"/>
              <a:t>,</a:t>
            </a:r>
            <a:r>
              <a:rPr lang="ru-RU" sz="2400" i="1" dirty="0" smtClean="0"/>
              <a:t> </a:t>
            </a:r>
            <a:r>
              <a:rPr lang="ru-RU" sz="2400" i="1" dirty="0" err="1"/>
              <a:t>я</a:t>
            </a:r>
            <a:r>
              <a:rPr lang="ru-RU" sz="2400" i="1" dirty="0" err="1" smtClean="0"/>
              <a:t>кі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безперечно</a:t>
            </a:r>
            <a:r>
              <a:rPr lang="ru-RU" sz="2400" i="1" dirty="0" smtClean="0"/>
              <a:t>  </a:t>
            </a:r>
            <a:r>
              <a:rPr lang="ru-RU" sz="2400" i="1" dirty="0" err="1" smtClean="0"/>
              <a:t>здійснювалися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багатьма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учасниками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громадянської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війни</a:t>
            </a:r>
            <a:r>
              <a:rPr lang="ru-RU" sz="2400" i="1" dirty="0" smtClean="0"/>
              <a:t>, в тому </a:t>
            </a:r>
            <a:r>
              <a:rPr lang="ru-RU" sz="2400" i="1" dirty="0" err="1" smtClean="0"/>
              <a:t>числі</a:t>
            </a:r>
            <a:r>
              <a:rPr lang="ru-RU" sz="2400" i="1" dirty="0" smtClean="0"/>
              <a:t> й </a:t>
            </a:r>
            <a:r>
              <a:rPr lang="ru-RU" sz="2400" i="1" dirty="0" err="1" smtClean="0"/>
              <a:t>більшовиками</a:t>
            </a:r>
            <a:r>
              <a:rPr lang="ru-RU" sz="2400" i="1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48380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260648"/>
            <a:ext cx="56166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Нестор </a:t>
            </a:r>
            <a:r>
              <a:rPr lang="ru-RU" sz="2400" i="1" dirty="0" err="1" smtClean="0"/>
              <a:t>Іванович</a:t>
            </a:r>
            <a:r>
              <a:rPr lang="ru-RU" sz="2400" i="1" dirty="0" smtClean="0"/>
              <a:t> Махно </a:t>
            </a:r>
            <a:r>
              <a:rPr lang="ru-RU" sz="2400" i="1" dirty="0" err="1" smtClean="0"/>
              <a:t>народився</a:t>
            </a:r>
            <a:r>
              <a:rPr lang="ru-RU" sz="2400" i="1" dirty="0" smtClean="0"/>
              <a:t>  26 </a:t>
            </a:r>
            <a:r>
              <a:rPr lang="ru-RU" sz="2400" i="1" dirty="0" err="1" smtClean="0"/>
              <a:t>жовтня</a:t>
            </a:r>
            <a:r>
              <a:rPr lang="ru-RU" sz="2400" i="1" dirty="0" smtClean="0"/>
              <a:t> 1888 р. в Гуляй – </a:t>
            </a:r>
            <a:r>
              <a:rPr lang="ru-RU" sz="2400" i="1" dirty="0" err="1" smtClean="0"/>
              <a:t>Полі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селянській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родині</a:t>
            </a:r>
            <a:r>
              <a:rPr lang="ru-RU" sz="2400" i="1" dirty="0" smtClean="0"/>
              <a:t>. Рано почав </a:t>
            </a:r>
            <a:r>
              <a:rPr lang="ru-RU" sz="2400" i="1" dirty="0" err="1" smtClean="0"/>
              <a:t>трудове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життя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спочатку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випасав</a:t>
            </a:r>
            <a:r>
              <a:rPr lang="ru-RU" sz="2400" i="1" dirty="0" smtClean="0"/>
              <a:t> худобу, </a:t>
            </a:r>
            <a:r>
              <a:rPr lang="ru-RU" sz="2400" i="1" dirty="0" err="1" smtClean="0"/>
              <a:t>потім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працював</a:t>
            </a:r>
            <a:r>
              <a:rPr lang="ru-RU" sz="2400" i="1" dirty="0" smtClean="0"/>
              <a:t> на </a:t>
            </a:r>
            <a:r>
              <a:rPr lang="ru-RU" sz="2400" i="1" dirty="0" err="1" smtClean="0"/>
              <a:t>чавунолітейному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заводі</a:t>
            </a:r>
            <a:r>
              <a:rPr lang="ru-RU" sz="2400" i="1" dirty="0" smtClean="0"/>
              <a:t>. В 1906 р. </a:t>
            </a:r>
            <a:r>
              <a:rPr lang="ru-RU" sz="2400" i="1" dirty="0" err="1" smtClean="0"/>
              <a:t>долучився</a:t>
            </a:r>
            <a:r>
              <a:rPr lang="ru-RU" sz="2400" i="1" dirty="0" smtClean="0"/>
              <a:t> до </a:t>
            </a:r>
            <a:r>
              <a:rPr lang="ru-RU" sz="2400" i="1" dirty="0" err="1" smtClean="0"/>
              <a:t>групи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місцевих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анархістів</a:t>
            </a:r>
            <a:r>
              <a:rPr lang="ru-RU" sz="2400" i="1" dirty="0" smtClean="0"/>
              <a:t> – </a:t>
            </a:r>
            <a:r>
              <a:rPr lang="ru-RU" sz="2400" i="1" dirty="0" err="1" smtClean="0"/>
              <a:t>комуністів</a:t>
            </a:r>
            <a:r>
              <a:rPr lang="ru-RU" sz="2400" i="1" dirty="0" smtClean="0"/>
              <a:t> «</a:t>
            </a:r>
            <a:r>
              <a:rPr lang="ru-RU" sz="2400" i="1" dirty="0" err="1" smtClean="0"/>
              <a:t>Спілки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бідних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хліборобів</a:t>
            </a:r>
            <a:r>
              <a:rPr lang="ru-RU" sz="2400" i="1" dirty="0" smtClean="0"/>
              <a:t>». За участь в </a:t>
            </a:r>
            <a:r>
              <a:rPr lang="ru-RU" sz="2400" i="1" dirty="0" err="1" smtClean="0"/>
              <a:t>експропріаціях</a:t>
            </a:r>
            <a:r>
              <a:rPr lang="ru-RU" sz="2400" i="1" dirty="0" smtClean="0"/>
              <a:t> майна </a:t>
            </a:r>
            <a:r>
              <a:rPr lang="ru-RU" sz="2400" i="1" dirty="0" err="1" smtClean="0"/>
              <a:t>поміщиків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був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заарештований</a:t>
            </a:r>
            <a:r>
              <a:rPr lang="ru-RU" sz="2400" i="1" dirty="0" smtClean="0"/>
              <a:t> і </a:t>
            </a:r>
            <a:r>
              <a:rPr lang="ru-RU" sz="2400" i="1" dirty="0" err="1" smtClean="0"/>
              <a:t>засуджений</a:t>
            </a:r>
            <a:r>
              <a:rPr lang="ru-RU" sz="2400" i="1" dirty="0" smtClean="0"/>
              <a:t> до </a:t>
            </a:r>
            <a:r>
              <a:rPr lang="ru-RU" sz="2400" i="1" dirty="0" err="1" smtClean="0"/>
              <a:t>страти</a:t>
            </a:r>
            <a:r>
              <a:rPr lang="ru-RU" sz="2400" i="1" dirty="0" smtClean="0"/>
              <a:t>. </a:t>
            </a:r>
            <a:r>
              <a:rPr lang="ru-RU" sz="2400" i="1" dirty="0" err="1"/>
              <a:t>В</a:t>
            </a:r>
            <a:r>
              <a:rPr lang="ru-RU" sz="2400" i="1" dirty="0" err="1" smtClean="0"/>
              <a:t>ирок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було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замінено</a:t>
            </a:r>
            <a:r>
              <a:rPr lang="ru-RU" sz="2400" i="1" dirty="0" smtClean="0"/>
              <a:t> на </a:t>
            </a:r>
            <a:r>
              <a:rPr lang="ru-RU" sz="2400" i="1" dirty="0" err="1" smtClean="0"/>
              <a:t>довічну</a:t>
            </a:r>
            <a:r>
              <a:rPr lang="ru-RU" sz="2400" i="1" dirty="0" smtClean="0"/>
              <a:t> каторгу. В </a:t>
            </a:r>
            <a:r>
              <a:rPr lang="ru-RU" sz="2400" i="1" dirty="0" err="1" smtClean="0"/>
              <a:t>березні</a:t>
            </a:r>
            <a:r>
              <a:rPr lang="ru-RU" sz="2400" i="1" dirty="0" smtClean="0"/>
              <a:t> 1917 р. Нестор </a:t>
            </a:r>
            <a:r>
              <a:rPr lang="ru-RU" sz="2400" i="1" dirty="0" err="1" smtClean="0"/>
              <a:t>повертається</a:t>
            </a:r>
            <a:r>
              <a:rPr lang="ru-RU" sz="2400" i="1" dirty="0" smtClean="0"/>
              <a:t> до Гуляй – Поля як </a:t>
            </a:r>
            <a:r>
              <a:rPr lang="ru-RU" sz="2400" i="1" dirty="0" err="1" smtClean="0"/>
              <a:t>досвідчений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революціонер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приймає</a:t>
            </a:r>
            <a:r>
              <a:rPr lang="ru-RU" sz="2400" i="1" dirty="0" smtClean="0"/>
              <a:t> участь у </a:t>
            </a:r>
            <a:r>
              <a:rPr lang="ru-RU" sz="2400" i="1" dirty="0" err="1" smtClean="0"/>
              <a:t>розподілі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поміщицької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землі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між</a:t>
            </a:r>
            <a:r>
              <a:rPr lang="ru-RU" sz="2400" i="1" dirty="0" smtClean="0"/>
              <a:t> селянами і </a:t>
            </a:r>
            <a:r>
              <a:rPr lang="ru-RU" sz="2400" i="1" dirty="0" err="1" smtClean="0"/>
              <a:t>стає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дуже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популярним</a:t>
            </a:r>
            <a:r>
              <a:rPr lang="ru-RU" sz="2400" i="1" dirty="0" smtClean="0"/>
              <a:t>. </a:t>
            </a:r>
            <a:endParaRPr lang="uk-UA" sz="2400" dirty="0"/>
          </a:p>
        </p:txBody>
      </p:sp>
      <p:pic>
        <p:nvPicPr>
          <p:cNvPr id="1026" name="Picture 2" descr="D:\mahno_-green_insurge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04664"/>
            <a:ext cx="3076015" cy="484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107504" y="5571258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За </a:t>
            </a:r>
            <a:r>
              <a:rPr lang="ru-RU" sz="2400" i="1" dirty="0" err="1"/>
              <a:t>його</a:t>
            </a:r>
            <a:r>
              <a:rPr lang="ru-RU" sz="2400" i="1" dirty="0"/>
              <a:t> </a:t>
            </a:r>
            <a:r>
              <a:rPr lang="ru-RU" sz="2400" i="1" dirty="0" err="1"/>
              <a:t>ініціативою</a:t>
            </a:r>
            <a:r>
              <a:rPr lang="ru-RU" sz="2400" i="1" dirty="0"/>
              <a:t> </a:t>
            </a:r>
            <a:r>
              <a:rPr lang="ru-RU" sz="2400" i="1" dirty="0" err="1"/>
              <a:t>Гуляйпольські</a:t>
            </a:r>
            <a:r>
              <a:rPr lang="ru-RU" sz="2400" i="1" dirty="0"/>
              <a:t> </a:t>
            </a:r>
            <a:r>
              <a:rPr lang="ru-RU" sz="2400" i="1" dirty="0" err="1"/>
              <a:t>районні</a:t>
            </a:r>
            <a:r>
              <a:rPr lang="ru-RU" sz="2400" i="1" dirty="0"/>
              <a:t> </a:t>
            </a:r>
            <a:r>
              <a:rPr lang="ru-RU" sz="2400" i="1" dirty="0" err="1"/>
              <a:t>з’їзди</a:t>
            </a:r>
            <a:r>
              <a:rPr lang="ru-RU" sz="2400" i="1" dirty="0"/>
              <a:t> Рад </a:t>
            </a:r>
            <a:r>
              <a:rPr lang="ru-RU" sz="2400" i="1" dirty="0" err="1"/>
              <a:t>приймали</a:t>
            </a:r>
            <a:r>
              <a:rPr lang="ru-RU" sz="2400" i="1" dirty="0"/>
              <a:t> </a:t>
            </a:r>
            <a:r>
              <a:rPr lang="ru-RU" sz="2400" i="1" dirty="0" err="1"/>
              <a:t>резолюції</a:t>
            </a:r>
            <a:r>
              <a:rPr lang="ru-RU" sz="2400" i="1" dirty="0"/>
              <a:t> «Смерть </a:t>
            </a:r>
            <a:r>
              <a:rPr lang="ru-RU" sz="2400" i="1" dirty="0" err="1"/>
              <a:t>Центральній</a:t>
            </a:r>
            <a:r>
              <a:rPr lang="ru-RU" sz="2400" i="1" dirty="0"/>
              <a:t> </a:t>
            </a:r>
            <a:r>
              <a:rPr lang="ru-RU" sz="2400" i="1" dirty="0" err="1"/>
              <a:t>Раді</a:t>
            </a:r>
            <a:r>
              <a:rPr lang="ru-RU" sz="2400" i="1" dirty="0"/>
              <a:t>!», </a:t>
            </a:r>
            <a:r>
              <a:rPr lang="ru-RU" sz="2400" i="1" dirty="0" err="1"/>
              <a:t>вважаючи</a:t>
            </a:r>
            <a:r>
              <a:rPr lang="ru-RU" sz="2400" i="1" dirty="0"/>
              <a:t> </a:t>
            </a:r>
            <a:r>
              <a:rPr lang="ru-RU" sz="2400" i="1" dirty="0" err="1"/>
              <a:t>її</a:t>
            </a:r>
            <a:r>
              <a:rPr lang="ru-RU" sz="2400" i="1" dirty="0"/>
              <a:t> </a:t>
            </a:r>
            <a:r>
              <a:rPr lang="ru-RU" sz="2400" i="1" dirty="0" err="1" smtClean="0"/>
              <a:t>контреволюційною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владою</a:t>
            </a:r>
            <a:r>
              <a:rPr lang="ru-RU" sz="2400" i="1" dirty="0" smtClean="0"/>
              <a:t>.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69085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8497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 </a:t>
            </a:r>
            <a:r>
              <a:rPr lang="ru-RU" sz="2400" i="1" dirty="0" err="1"/>
              <a:t>Він</a:t>
            </a:r>
            <a:r>
              <a:rPr lang="ru-RU" sz="2400" i="1" dirty="0"/>
              <a:t> </a:t>
            </a:r>
            <a:r>
              <a:rPr lang="ru-RU" sz="2400" i="1" dirty="0" err="1"/>
              <a:t>називав</a:t>
            </a:r>
            <a:r>
              <a:rPr lang="ru-RU" sz="2400" i="1" dirty="0"/>
              <a:t> </a:t>
            </a:r>
            <a:r>
              <a:rPr lang="ru-RU" sz="2400" i="1" dirty="0" err="1"/>
              <a:t>прихильників</a:t>
            </a:r>
            <a:r>
              <a:rPr lang="ru-RU" sz="2400" i="1" dirty="0"/>
              <a:t> </a:t>
            </a:r>
            <a:r>
              <a:rPr lang="ru-RU" sz="2400" i="1" dirty="0" err="1"/>
              <a:t>Центральної</a:t>
            </a:r>
            <a:r>
              <a:rPr lang="ru-RU" sz="2400" i="1" dirty="0"/>
              <a:t> Ради </a:t>
            </a:r>
            <a:r>
              <a:rPr lang="ru-RU" sz="2400" i="1" dirty="0" err="1"/>
              <a:t>шовіністами</a:t>
            </a:r>
            <a:r>
              <a:rPr lang="ru-RU" sz="2400" i="1" dirty="0"/>
              <a:t> і </a:t>
            </a:r>
            <a:r>
              <a:rPr lang="ru-RU" sz="2400" i="1" dirty="0" err="1" smtClean="0"/>
              <a:t>боровся</a:t>
            </a:r>
            <a:r>
              <a:rPr lang="ru-RU" sz="2400" i="1" dirty="0" smtClean="0"/>
              <a:t> </a:t>
            </a:r>
            <a:r>
              <a:rPr lang="ru-RU" sz="2400" i="1" dirty="0"/>
              <a:t>з </a:t>
            </a:r>
            <a:r>
              <a:rPr lang="ru-RU" sz="2400" i="1" dirty="0" smtClean="0"/>
              <a:t>ними. Через </a:t>
            </a:r>
            <a:r>
              <a:rPr lang="ru-RU" sz="2400" i="1" dirty="0" err="1"/>
              <a:t>наступ</a:t>
            </a:r>
            <a:r>
              <a:rPr lang="ru-RU" sz="2400" i="1" dirty="0"/>
              <a:t> у </a:t>
            </a:r>
            <a:r>
              <a:rPr lang="ru-RU" sz="2400" i="1" dirty="0" err="1"/>
              <a:t>березні</a:t>
            </a:r>
            <a:r>
              <a:rPr lang="ru-RU" sz="2400" i="1" dirty="0"/>
              <a:t> 1918 р. </a:t>
            </a:r>
            <a:r>
              <a:rPr lang="ru-RU" sz="2400" i="1" dirty="0" err="1"/>
              <a:t>німецьких</a:t>
            </a:r>
            <a:r>
              <a:rPr lang="ru-RU" sz="2400" i="1" dirty="0"/>
              <a:t> </a:t>
            </a:r>
            <a:r>
              <a:rPr lang="ru-RU" sz="2400" i="1" dirty="0" err="1"/>
              <a:t>військ</a:t>
            </a:r>
            <a:r>
              <a:rPr lang="ru-RU" sz="2400" i="1" dirty="0"/>
              <a:t> в </a:t>
            </a:r>
            <a:r>
              <a:rPr lang="ru-RU" sz="2400" i="1" dirty="0" err="1"/>
              <a:t>Україні</a:t>
            </a:r>
            <a:r>
              <a:rPr lang="ru-RU" sz="2400" i="1" dirty="0"/>
              <a:t>, </a:t>
            </a:r>
            <a:r>
              <a:rPr lang="ru-RU" sz="2400" i="1" dirty="0" smtClean="0"/>
              <a:t>Махно </a:t>
            </a:r>
            <a:r>
              <a:rPr lang="ru-RU" sz="2400" i="1" dirty="0" err="1" smtClean="0"/>
              <a:t>змушений</a:t>
            </a:r>
            <a:r>
              <a:rPr lang="ru-RU" sz="2400" i="1" dirty="0" smtClean="0"/>
              <a:t> </a:t>
            </a:r>
            <a:r>
              <a:rPr lang="ru-RU" sz="2400" i="1" dirty="0" err="1"/>
              <a:t>тікати</a:t>
            </a:r>
            <a:r>
              <a:rPr lang="ru-RU" sz="2400" i="1" dirty="0"/>
              <a:t> до </a:t>
            </a:r>
            <a:r>
              <a:rPr lang="ru-RU" sz="2400" i="1" dirty="0" err="1"/>
              <a:t>Росії</a:t>
            </a:r>
            <a:r>
              <a:rPr lang="ru-RU" sz="2400" i="1" dirty="0"/>
              <a:t>. </a:t>
            </a:r>
          </a:p>
          <a:p>
            <a:r>
              <a:rPr lang="ru-RU" sz="2400" i="1" dirty="0" smtClean="0"/>
              <a:t>  За </a:t>
            </a:r>
            <a:r>
              <a:rPr lang="ru-RU" sz="2400" i="1" dirty="0" err="1" smtClean="0"/>
              <a:t>підтримки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більшовиків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влітку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таємно</a:t>
            </a:r>
            <a:r>
              <a:rPr lang="ru-RU" sz="2400" i="1" dirty="0" smtClean="0"/>
              <a:t> </a:t>
            </a:r>
            <a:r>
              <a:rPr lang="ru-RU" sz="2400" i="1" dirty="0" err="1"/>
              <a:t>п</a:t>
            </a:r>
            <a:r>
              <a:rPr lang="ru-RU" sz="2400" i="1" dirty="0" err="1" smtClean="0"/>
              <a:t>овертається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Україну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створює</a:t>
            </a:r>
            <a:r>
              <a:rPr lang="ru-RU" sz="2400" i="1" dirty="0" smtClean="0"/>
              <a:t> в Гуляй – </a:t>
            </a:r>
            <a:r>
              <a:rPr lang="ru-RU" sz="2400" i="1" dirty="0" err="1" smtClean="0"/>
              <a:t>Полі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повстанський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загін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Чорна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Гвардія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який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веде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боротьбу</a:t>
            </a:r>
            <a:r>
              <a:rPr lang="ru-RU" sz="2400" i="1" dirty="0" smtClean="0"/>
              <a:t> з </a:t>
            </a:r>
            <a:r>
              <a:rPr lang="ru-RU" sz="2400" i="1" dirty="0" err="1" smtClean="0"/>
              <a:t>гетьманськими</a:t>
            </a:r>
            <a:r>
              <a:rPr lang="ru-RU" sz="2400" i="1" dirty="0" smtClean="0"/>
              <a:t> та австро-</a:t>
            </a:r>
            <a:r>
              <a:rPr lang="ru-RU" sz="2400" i="1" dirty="0" err="1" smtClean="0"/>
              <a:t>німецькими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військами</a:t>
            </a:r>
            <a:r>
              <a:rPr lang="ru-RU" sz="2400" i="1" dirty="0" smtClean="0"/>
              <a:t>. </a:t>
            </a:r>
          </a:p>
          <a:p>
            <a:r>
              <a:rPr lang="ru-RU" sz="2400" i="1" dirty="0" smtClean="0"/>
              <a:t>Про </a:t>
            </a:r>
            <a:r>
              <a:rPr lang="ru-RU" sz="2400" i="1" dirty="0" err="1" smtClean="0"/>
              <a:t>повагу</a:t>
            </a:r>
            <a:r>
              <a:rPr lang="ru-RU" sz="2400" i="1" dirty="0" smtClean="0"/>
              <a:t> до Нестора </a:t>
            </a:r>
            <a:r>
              <a:rPr lang="ru-RU" sz="2400" i="1" dirty="0" err="1" smtClean="0"/>
              <a:t>Івановича</a:t>
            </a:r>
            <a:r>
              <a:rPr lang="ru-RU" sz="2400" i="1" dirty="0" smtClean="0"/>
              <a:t> з боку </a:t>
            </a:r>
            <a:r>
              <a:rPr lang="ru-RU" sz="2400" i="1" dirty="0" err="1" smtClean="0"/>
              <a:t>його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прибічників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свідчить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використання</a:t>
            </a:r>
            <a:r>
              <a:rPr lang="ru-RU" sz="2400" i="1" dirty="0" smtClean="0"/>
              <a:t> </a:t>
            </a:r>
            <a:r>
              <a:rPr lang="uk-UA" sz="2400" i="1" dirty="0" smtClean="0"/>
              <a:t>по </a:t>
            </a:r>
            <a:r>
              <a:rPr lang="uk-UA" sz="2400" i="1" dirty="0"/>
              <a:t>відношенню до нього стародавнього українського шанобливого звертання, широко поширеного у старі часи </a:t>
            </a:r>
            <a:r>
              <a:rPr lang="uk-UA" sz="2400" i="1" dirty="0" err="1"/>
              <a:t>серед коз</a:t>
            </a:r>
            <a:r>
              <a:rPr lang="uk-UA" sz="2400" i="1" dirty="0"/>
              <a:t>аків і жителів степів — «батько». Вживання цього звертання в старі часи </a:t>
            </a:r>
            <a:r>
              <a:rPr lang="uk-UA" sz="2400" i="1" dirty="0" smtClean="0"/>
              <a:t>свідчило</a:t>
            </a:r>
            <a:r>
              <a:rPr lang="uk-UA" sz="2400" i="1" dirty="0"/>
              <a:t> про надзвичайну повагу до людини, майже рівну повазі до рідного батька, захисника, вчителя і спасителя</a:t>
            </a:r>
            <a:r>
              <a:rPr lang="uk-UA" sz="2400" i="1" dirty="0" smtClean="0"/>
              <a:t>. Так з нападника на  багатіїв Нестор перетворився на «батька» для селян!</a:t>
            </a:r>
          </a:p>
          <a:p>
            <a:r>
              <a:rPr lang="uk-UA" sz="2400" i="1" dirty="0" smtClean="0"/>
              <a:t>Махно дуже підозріло відносився до любої влади, в тому числі й до Директорії УНР. </a:t>
            </a:r>
            <a:r>
              <a:rPr lang="uk-UA" sz="2400" i="1" dirty="0" err="1" smtClean="0"/>
              <a:t>Близкість</a:t>
            </a:r>
            <a:r>
              <a:rPr lang="uk-UA" sz="2400" i="1" dirty="0" smtClean="0"/>
              <a:t> ідей </a:t>
            </a:r>
            <a:r>
              <a:rPr lang="uk-UA" sz="2400" i="1" dirty="0" err="1" smtClean="0"/>
              <a:t>анархо-комунізму</a:t>
            </a:r>
            <a:r>
              <a:rPr lang="uk-UA" sz="2400" i="1" dirty="0" smtClean="0"/>
              <a:t> і більшовизму призвела до тимчасової угоди Махна з Червоною Армією, що наступала в 1919 р. з північного сходу.</a:t>
            </a:r>
            <a:endParaRPr lang="uk-UA" sz="2400" i="1" dirty="0"/>
          </a:p>
        </p:txBody>
      </p:sp>
    </p:spTree>
    <p:extLst>
      <p:ext uri="{BB962C8B-B14F-4D97-AF65-F5344CB8AC3E}">
        <p14:creationId xmlns:p14="http://schemas.microsoft.com/office/powerpoint/2010/main" val="4032773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518457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 smtClean="0"/>
              <a:t>Командувач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Задніпровської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дивізії</a:t>
            </a:r>
            <a:r>
              <a:rPr lang="ru-RU" sz="2400" i="1" dirty="0" smtClean="0"/>
              <a:t> 2-ї </a:t>
            </a:r>
            <a:r>
              <a:rPr lang="ru-RU" sz="2400" i="1" dirty="0" err="1" smtClean="0"/>
              <a:t>Української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Червоної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Армії</a:t>
            </a:r>
            <a:r>
              <a:rPr lang="ru-RU" sz="2400" i="1" dirty="0" smtClean="0"/>
              <a:t> Н. Махно </a:t>
            </a:r>
            <a:r>
              <a:rPr lang="ru-RU" sz="2400" i="1" dirty="0" err="1" smtClean="0"/>
              <a:t>веде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боротьбу</a:t>
            </a:r>
            <a:r>
              <a:rPr lang="ru-RU" sz="2400" i="1" dirty="0" smtClean="0"/>
              <a:t> з </a:t>
            </a:r>
            <a:r>
              <a:rPr lang="ru-RU" sz="2400" i="1" dirty="0" err="1" smtClean="0"/>
              <a:t>військами</a:t>
            </a:r>
            <a:r>
              <a:rPr lang="ru-RU" sz="2400" i="1" dirty="0" smtClean="0"/>
              <a:t> генерала </a:t>
            </a:r>
            <a:r>
              <a:rPr lang="ru-RU" sz="2400" i="1" dirty="0" err="1" smtClean="0"/>
              <a:t>Денікіна</a:t>
            </a:r>
            <a:r>
              <a:rPr lang="ru-RU" sz="2400" i="1" dirty="0" smtClean="0"/>
              <a:t>. 20 </a:t>
            </a:r>
            <a:r>
              <a:rPr lang="ru-RU" sz="2400" i="1" dirty="0" err="1" smtClean="0"/>
              <a:t>січня</a:t>
            </a:r>
            <a:r>
              <a:rPr lang="ru-RU" sz="2400" i="1" dirty="0" smtClean="0"/>
              <a:t> 1919 р. </a:t>
            </a:r>
            <a:r>
              <a:rPr lang="ru-RU" sz="2400" i="1" dirty="0" err="1" smtClean="0"/>
              <a:t>від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білогвардійців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було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звільнено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станцію</a:t>
            </a:r>
            <a:r>
              <a:rPr lang="ru-RU" sz="2400" i="1" dirty="0" smtClean="0"/>
              <a:t> Гришине, 17 </a:t>
            </a:r>
            <a:r>
              <a:rPr lang="ru-RU" sz="2400" i="1" dirty="0" err="1" smtClean="0"/>
              <a:t>березня</a:t>
            </a:r>
            <a:r>
              <a:rPr lang="ru-RU" sz="2400" i="1" dirty="0" smtClean="0"/>
              <a:t> - Волноваху, а 29 – </a:t>
            </a:r>
            <a:r>
              <a:rPr lang="ru-RU" sz="2400" i="1" dirty="0" err="1" smtClean="0"/>
              <a:t>Маріуполь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Фактично</a:t>
            </a:r>
            <a:r>
              <a:rPr lang="ru-RU" sz="2400" i="1" dirty="0" smtClean="0"/>
              <a:t> «батьку» належала вся </a:t>
            </a:r>
            <a:r>
              <a:rPr lang="ru-RU" sz="2400" i="1" dirty="0" err="1" smtClean="0"/>
              <a:t>влада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Катеринославській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губернії</a:t>
            </a:r>
            <a:r>
              <a:rPr lang="ru-RU" sz="2400" i="1" dirty="0" smtClean="0"/>
              <a:t>, до складу </a:t>
            </a:r>
            <a:r>
              <a:rPr lang="ru-RU" sz="2400" i="1" dirty="0" err="1" smtClean="0"/>
              <a:t>якої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тоді</a:t>
            </a:r>
            <a:r>
              <a:rPr lang="ru-RU" sz="2400" i="1" dirty="0" smtClean="0"/>
              <a:t> входив </a:t>
            </a:r>
            <a:r>
              <a:rPr lang="ru-RU" sz="2400" i="1" dirty="0" err="1" smtClean="0"/>
              <a:t>Донбас</a:t>
            </a:r>
            <a:r>
              <a:rPr lang="ru-RU" sz="2400" i="1" dirty="0" smtClean="0"/>
              <a:t>. [3]</a:t>
            </a:r>
          </a:p>
          <a:p>
            <a:r>
              <a:rPr lang="ru-RU" sz="2400" i="1" dirty="0"/>
              <a:t> </a:t>
            </a:r>
            <a:r>
              <a:rPr lang="ru-RU" sz="2400" i="1" dirty="0" smtClean="0"/>
              <a:t> Становище в </a:t>
            </a:r>
            <a:r>
              <a:rPr lang="ru-RU" sz="2400" i="1" dirty="0" err="1" smtClean="0"/>
              <a:t>Гришині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було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дуже</a:t>
            </a:r>
            <a:r>
              <a:rPr lang="ru-RU" sz="2400" i="1" dirty="0" smtClean="0"/>
              <a:t> складне. </a:t>
            </a:r>
            <a:r>
              <a:rPr lang="ru-RU" sz="2400" i="1" dirty="0" err="1" smtClean="0"/>
              <a:t>Економічна</a:t>
            </a:r>
            <a:r>
              <a:rPr lang="ru-RU" sz="2400" i="1" dirty="0" smtClean="0"/>
              <a:t> криза, </a:t>
            </a:r>
            <a:r>
              <a:rPr lang="ru-RU" sz="2400" i="1" dirty="0" err="1" smtClean="0"/>
              <a:t>постійні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затримки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заробітної</a:t>
            </a:r>
            <a:r>
              <a:rPr lang="ru-RU" sz="2400" i="1" dirty="0" smtClean="0"/>
              <a:t> плати доводили </a:t>
            </a:r>
            <a:r>
              <a:rPr lang="ru-RU" sz="2400" i="1" dirty="0" err="1" smtClean="0"/>
              <a:t>робітників</a:t>
            </a:r>
            <a:r>
              <a:rPr lang="ru-RU" sz="2400" i="1" dirty="0" smtClean="0"/>
              <a:t> до </a:t>
            </a:r>
            <a:r>
              <a:rPr lang="ru-RU" sz="2400" i="1" dirty="0" err="1" smtClean="0"/>
              <a:t>відчаю</a:t>
            </a:r>
            <a:r>
              <a:rPr lang="ru-RU" sz="2400" i="1" dirty="0" smtClean="0"/>
              <a:t>. На </a:t>
            </a:r>
            <a:r>
              <a:rPr lang="ru-RU" sz="2400" i="1" dirty="0" err="1" smtClean="0"/>
              <a:t>залізниці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ледь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вдавалося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підтримувати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рух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поїздів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підприємства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ледь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жевріли</a:t>
            </a:r>
            <a:r>
              <a:rPr lang="ru-RU" sz="2400" i="1" dirty="0" smtClean="0"/>
              <a:t>, на рудниках </a:t>
            </a:r>
            <a:r>
              <a:rPr lang="ru-RU" sz="2400" i="1" dirty="0" err="1" smtClean="0"/>
              <a:t>життя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зупинялося</a:t>
            </a:r>
            <a:r>
              <a:rPr lang="ru-RU" sz="2400" i="1" dirty="0" smtClean="0"/>
              <a:t> і </a:t>
            </a:r>
            <a:r>
              <a:rPr lang="ru-RU" sz="2400" i="1" dirty="0" err="1" smtClean="0"/>
              <a:t>шахтарі</a:t>
            </a:r>
            <a:r>
              <a:rPr lang="ru-RU" sz="2400" i="1" dirty="0" smtClean="0"/>
              <a:t> з </a:t>
            </a:r>
            <a:r>
              <a:rPr lang="ru-RU" sz="2400" i="1" dirty="0" err="1" smtClean="0"/>
              <a:t>сім’ями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мусили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переселятися</a:t>
            </a:r>
            <a:r>
              <a:rPr lang="ru-RU" sz="2400" i="1" dirty="0" smtClean="0"/>
              <a:t> до </a:t>
            </a:r>
            <a:r>
              <a:rPr lang="ru-RU" sz="2400" i="1" dirty="0" err="1" smtClean="0"/>
              <a:t>навколишніх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сіл</a:t>
            </a:r>
            <a:r>
              <a:rPr lang="ru-RU" sz="2400" i="1" dirty="0" smtClean="0"/>
              <a:t>. </a:t>
            </a:r>
          </a:p>
        </p:txBody>
      </p:sp>
      <p:pic>
        <p:nvPicPr>
          <p:cNvPr id="2050" name="Picture 2" descr="D:\березень 19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332" y="276347"/>
            <a:ext cx="3384376" cy="603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52119" y="6383656"/>
            <a:ext cx="32335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/>
              <a:t>Нестор Махно в </a:t>
            </a:r>
            <a:r>
              <a:rPr lang="ru-RU" sz="1600" i="1" dirty="0" err="1" smtClean="0"/>
              <a:t>березні</a:t>
            </a:r>
            <a:r>
              <a:rPr lang="ru-RU" sz="1600" i="1" dirty="0" smtClean="0"/>
              <a:t> 1919 року.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2309093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8497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 </a:t>
            </a:r>
            <a:r>
              <a:rPr lang="ru-RU" sz="2400" i="1" dirty="0" err="1" smtClean="0"/>
              <a:t>Гришинська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більшовистська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організація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нараховувала</a:t>
            </a:r>
            <a:r>
              <a:rPr lang="ru-RU" sz="2400" i="1" dirty="0" smtClean="0"/>
              <a:t> 300 </a:t>
            </a:r>
            <a:r>
              <a:rPr lang="ru-RU" sz="2400" i="1" dirty="0" err="1" smtClean="0"/>
              <a:t>комуністів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Більшовики</a:t>
            </a:r>
            <a:r>
              <a:rPr lang="ru-RU" sz="2400" i="1" dirty="0" smtClean="0"/>
              <a:t> почали </a:t>
            </a:r>
            <a:r>
              <a:rPr lang="ru-RU" sz="2400" i="1" dirty="0" err="1" smtClean="0"/>
              <a:t>націоналізацію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вітряків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цегляного</a:t>
            </a:r>
            <a:r>
              <a:rPr lang="ru-RU" sz="2400" i="1" dirty="0" smtClean="0"/>
              <a:t> й </a:t>
            </a:r>
            <a:r>
              <a:rPr lang="ru-RU" sz="2400" i="1" dirty="0" err="1" smtClean="0"/>
              <a:t>пивовареного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заводів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рудників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якими</a:t>
            </a:r>
            <a:r>
              <a:rPr lang="ru-RU" sz="2400" i="1" dirty="0" smtClean="0"/>
              <a:t> стали </a:t>
            </a:r>
            <a:r>
              <a:rPr lang="ru-RU" sz="2400" i="1" dirty="0" err="1" smtClean="0"/>
              <a:t>керувати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правляння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робітників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Радянські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історики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переконували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робітники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мужньо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долали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всі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труднощі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заради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захисту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нової</a:t>
            </a:r>
            <a:r>
              <a:rPr lang="ru-RU" sz="2400" i="1" dirty="0" smtClean="0"/>
              <a:t>  </a:t>
            </a:r>
            <a:r>
              <a:rPr lang="ru-RU" sz="2400" i="1" dirty="0" err="1" smtClean="0"/>
              <a:t>влади</a:t>
            </a:r>
            <a:r>
              <a:rPr lang="ru-RU" sz="2400" i="1" dirty="0" smtClean="0"/>
              <a:t>. Але </a:t>
            </a:r>
            <a:r>
              <a:rPr lang="ru-RU" sz="2400" i="1" dirty="0" err="1" smtClean="0"/>
              <a:t>працівники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станції</a:t>
            </a:r>
            <a:r>
              <a:rPr lang="ru-RU" sz="2400" i="1" dirty="0" smtClean="0"/>
              <a:t>, через </a:t>
            </a:r>
            <a:r>
              <a:rPr lang="ru-RU" sz="2400" i="1" dirty="0" err="1" smtClean="0"/>
              <a:t>безпорадність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місцевої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радянської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влади</a:t>
            </a:r>
            <a:r>
              <a:rPr lang="ru-RU" sz="2400" i="1" dirty="0"/>
              <a:t>,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мусили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самостійно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шукати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вихід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скрутного</a:t>
            </a:r>
            <a:r>
              <a:rPr lang="ru-RU" sz="2400" i="1" dirty="0" smtClean="0"/>
              <a:t> становища. На </a:t>
            </a:r>
            <a:r>
              <a:rPr lang="ru-RU" sz="2400" i="1" dirty="0" err="1" smtClean="0"/>
              <a:t>зборах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робітників</a:t>
            </a:r>
            <a:r>
              <a:rPr lang="ru-RU" sz="2400" i="1" dirty="0" smtClean="0"/>
              <a:t> і </a:t>
            </a:r>
            <a:r>
              <a:rPr lang="ru-RU" sz="2400" i="1" dirty="0" err="1" smtClean="0"/>
              <a:t>службовців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вирішили</a:t>
            </a:r>
            <a:r>
              <a:rPr lang="ru-RU" sz="2400" i="1" dirty="0" smtClean="0"/>
              <a:t> обрати </a:t>
            </a:r>
            <a:r>
              <a:rPr lang="ru-RU" sz="2400" i="1" dirty="0" err="1" smtClean="0"/>
              <a:t>делегацію</a:t>
            </a:r>
            <a:r>
              <a:rPr lang="ru-RU" sz="2400" i="1" dirty="0" smtClean="0"/>
              <a:t> до </a:t>
            </a:r>
            <a:r>
              <a:rPr lang="ru-RU" sz="2400" i="1" dirty="0" err="1" smtClean="0"/>
              <a:t>Махна</a:t>
            </a:r>
            <a:r>
              <a:rPr lang="ru-RU" sz="2400" i="1" dirty="0" smtClean="0"/>
              <a:t> з </a:t>
            </a:r>
            <a:r>
              <a:rPr lang="ru-RU" sz="2400" i="1" dirty="0" err="1" smtClean="0"/>
              <a:t>проханням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щоб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він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видав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гроші</a:t>
            </a:r>
            <a:r>
              <a:rPr lang="ru-RU" sz="2400" i="1" dirty="0" smtClean="0"/>
              <a:t> для оплати </a:t>
            </a:r>
            <a:r>
              <a:rPr lang="ru-RU" sz="2400" i="1" dirty="0" err="1" smtClean="0"/>
              <a:t>праці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робітників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Делегацію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очолив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есер</a:t>
            </a:r>
            <a:r>
              <a:rPr lang="ru-RU" sz="2400" i="1" dirty="0" smtClean="0"/>
              <a:t> П. </a:t>
            </a:r>
            <a:r>
              <a:rPr lang="ru-RU" sz="2400" i="1" dirty="0" err="1" smtClean="0"/>
              <a:t>Лунєв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який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перебував</a:t>
            </a:r>
            <a:r>
              <a:rPr lang="ru-RU" sz="2400" i="1" dirty="0" smtClean="0"/>
              <a:t> з Нестором у </a:t>
            </a:r>
            <a:r>
              <a:rPr lang="ru-RU" sz="2400" i="1" dirty="0" err="1" smtClean="0"/>
              <a:t>царській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в’язниці</a:t>
            </a:r>
            <a:r>
              <a:rPr lang="ru-RU" sz="2400" i="1" dirty="0" smtClean="0"/>
              <a:t>. [3]</a:t>
            </a:r>
            <a:endParaRPr lang="uk-UA" sz="2400" dirty="0" smtClean="0"/>
          </a:p>
          <a:p>
            <a:r>
              <a:rPr lang="ru-RU" sz="2400" i="1" dirty="0" smtClean="0"/>
              <a:t> </a:t>
            </a:r>
            <a:r>
              <a:rPr lang="ru-RU" sz="2400" i="1" dirty="0" err="1" smtClean="0"/>
              <a:t>Звернення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робітників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свідчить</a:t>
            </a:r>
            <a:r>
              <a:rPr lang="ru-RU" sz="2400" i="1" dirty="0" smtClean="0"/>
              <a:t> про те,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реальна </a:t>
            </a:r>
            <a:r>
              <a:rPr lang="ru-RU" sz="2400" i="1" dirty="0" err="1" smtClean="0"/>
              <a:t>влада</a:t>
            </a:r>
            <a:r>
              <a:rPr lang="ru-RU" sz="2400" i="1" dirty="0" smtClean="0"/>
              <a:t> належала в </a:t>
            </a:r>
            <a:r>
              <a:rPr lang="ru-RU" sz="2400" i="1" dirty="0" err="1" smtClean="0"/>
              <a:t>цей</a:t>
            </a:r>
            <a:r>
              <a:rPr lang="ru-RU" sz="2400" i="1" dirty="0" smtClean="0"/>
              <a:t> час «батьку», </a:t>
            </a:r>
            <a:r>
              <a:rPr lang="ru-RU" sz="2400" i="1" dirty="0" err="1" smtClean="0"/>
              <a:t>який</a:t>
            </a:r>
            <a:r>
              <a:rPr lang="ru-RU" sz="2400" i="1" dirty="0" smtClean="0"/>
              <a:t>, як </a:t>
            </a:r>
            <a:r>
              <a:rPr lang="ru-RU" sz="2400" i="1" dirty="0" err="1" smtClean="0"/>
              <a:t>вважалося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друкує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свої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гроші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Махновська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декларація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від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жовтня</a:t>
            </a:r>
            <a:r>
              <a:rPr lang="ru-RU" sz="2400" i="1" dirty="0" smtClean="0"/>
              <a:t> 1919 р. не </a:t>
            </a:r>
            <a:r>
              <a:rPr lang="ru-RU" sz="2400" i="1" dirty="0" err="1" smtClean="0"/>
              <a:t>радила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друкувати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нові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гроші</a:t>
            </a:r>
            <a:r>
              <a:rPr lang="ru-RU" sz="2400" i="1" dirty="0" smtClean="0"/>
              <a:t>, а </a:t>
            </a:r>
            <a:r>
              <a:rPr lang="ru-RU" sz="2400" i="1" dirty="0" err="1" smtClean="0"/>
              <a:t>використовувати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старі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хоча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інколи</a:t>
            </a:r>
            <a:r>
              <a:rPr lang="ru-RU" sz="2400" i="1" dirty="0" smtClean="0"/>
              <a:t> «</a:t>
            </a:r>
            <a:r>
              <a:rPr lang="ru-RU" sz="2400" i="1" dirty="0" err="1" smtClean="0"/>
              <a:t>махновські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гроші</a:t>
            </a:r>
            <a:r>
              <a:rPr lang="ru-RU" sz="2400" i="1" dirty="0" smtClean="0"/>
              <a:t>» </a:t>
            </a:r>
            <a:r>
              <a:rPr lang="ru-RU" sz="2400" i="1" dirty="0" err="1" smtClean="0"/>
              <a:t>з’являлися</a:t>
            </a:r>
            <a:r>
              <a:rPr lang="ru-RU" sz="2400" i="1" dirty="0" smtClean="0"/>
              <a:t>.  </a:t>
            </a:r>
            <a:r>
              <a:rPr lang="ru-RU" sz="2400" i="1" dirty="0" err="1" smtClean="0"/>
              <a:t>Під</a:t>
            </a:r>
            <a:r>
              <a:rPr lang="ru-RU" sz="2400" i="1" dirty="0" smtClean="0"/>
              <a:t> час </a:t>
            </a:r>
            <a:r>
              <a:rPr lang="ru-RU" sz="2400" i="1" dirty="0" err="1" smtClean="0"/>
              <a:t>реквізицій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махновці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вилучали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різні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гроші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які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використовувалися</a:t>
            </a:r>
            <a:r>
              <a:rPr lang="ru-RU" sz="2400" i="1" dirty="0" smtClean="0"/>
              <a:t> в той час: </a:t>
            </a:r>
            <a:r>
              <a:rPr lang="ru-RU" sz="2400" i="1" dirty="0" err="1" smtClean="0"/>
              <a:t>радянські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денікінські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донські</a:t>
            </a:r>
            <a:r>
              <a:rPr lang="ru-RU" sz="2400" i="1" dirty="0" smtClean="0"/>
              <a:t> </a:t>
            </a:r>
            <a:r>
              <a:rPr lang="uk-UA" sz="2400" i="1" dirty="0" smtClean="0"/>
              <a:t>гроші, українські карбованці часів Петлюри і Скоропадського. </a:t>
            </a:r>
            <a:endParaRPr lang="uk-UA" sz="2400" i="1" dirty="0"/>
          </a:p>
        </p:txBody>
      </p:sp>
    </p:spTree>
    <p:extLst>
      <p:ext uri="{BB962C8B-B14F-4D97-AF65-F5344CB8AC3E}">
        <p14:creationId xmlns:p14="http://schemas.microsoft.com/office/powerpoint/2010/main" val="764834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 smtClean="0"/>
              <a:t>Гроші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армії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були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постійно</a:t>
            </a:r>
            <a:r>
              <a:rPr lang="ru-RU" i="1" dirty="0" smtClean="0"/>
              <a:t>. </a:t>
            </a:r>
            <a:r>
              <a:rPr lang="ru-RU" sz="2400" i="1" dirty="0" err="1" smtClean="0"/>
              <a:t>Під</a:t>
            </a:r>
            <a:r>
              <a:rPr lang="ru-RU" sz="2400" i="1" dirty="0" smtClean="0"/>
              <a:t> час угоди з </a:t>
            </a:r>
            <a:r>
              <a:rPr lang="ru-RU" sz="2400" i="1" dirty="0" err="1" smtClean="0"/>
              <a:t>Радянським</a:t>
            </a:r>
            <a:r>
              <a:rPr lang="ru-RU" sz="2400" i="1" dirty="0" smtClean="0"/>
              <a:t> урядом, за наказом Антонова – </a:t>
            </a:r>
            <a:r>
              <a:rPr lang="ru-RU" sz="2400" i="1" dirty="0" err="1" smtClean="0"/>
              <a:t>Овсієнка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було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здійснено</a:t>
            </a:r>
            <a:r>
              <a:rPr lang="ru-RU" sz="2400" i="1" dirty="0" smtClean="0"/>
              <a:t>  </a:t>
            </a:r>
            <a:r>
              <a:rPr lang="ru-RU" sz="2400" i="1" dirty="0" err="1" smtClean="0"/>
              <a:t>постачання</a:t>
            </a:r>
            <a:r>
              <a:rPr lang="ru-RU" sz="2400" i="1" dirty="0" smtClean="0"/>
              <a:t> «во внеочередном порядке деньгами — четыре миллиона рублей». </a:t>
            </a:r>
          </a:p>
          <a:p>
            <a:r>
              <a:rPr lang="ru-RU" sz="2400" i="1" dirty="0" err="1" smtClean="0"/>
              <a:t>Чи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друкувалися</a:t>
            </a:r>
            <a:r>
              <a:rPr lang="ru-RU" sz="2400" i="1" dirty="0" smtClean="0"/>
              <a:t> грош</a:t>
            </a:r>
            <a:r>
              <a:rPr lang="uk-UA" sz="2400" i="1" dirty="0" smtClean="0"/>
              <a:t>і самими повстанцями</a:t>
            </a:r>
            <a:r>
              <a:rPr lang="uk-UA" sz="2400" i="1" dirty="0"/>
              <a:t> </a:t>
            </a:r>
            <a:r>
              <a:rPr lang="ru-RU" sz="2400" i="1" dirty="0" smtClean="0"/>
              <a:t>– </a:t>
            </a:r>
            <a:r>
              <a:rPr lang="ru-RU" sz="2400" i="1" dirty="0" err="1" smtClean="0"/>
              <a:t>це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питання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залишається</a:t>
            </a:r>
            <a:r>
              <a:rPr lang="ru-RU" sz="2400" i="1" dirty="0" smtClean="0"/>
              <a:t> без </a:t>
            </a:r>
            <a:r>
              <a:rPr lang="ru-RU" sz="2400" i="1" dirty="0" err="1" smtClean="0"/>
              <a:t>однозначної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відповіді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Відомо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існували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ручні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штемпельні</a:t>
            </a:r>
            <a:r>
              <a:rPr lang="ru-RU" sz="2400" i="1" dirty="0" smtClean="0"/>
              <a:t> надпечатки на </a:t>
            </a:r>
            <a:r>
              <a:rPr lang="ru-RU" sz="2400" i="1" dirty="0" err="1" smtClean="0"/>
              <a:t>царських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думських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радянських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українських</a:t>
            </a:r>
            <a:r>
              <a:rPr lang="ru-RU" sz="2400" i="1" dirty="0" smtClean="0"/>
              <a:t> і </a:t>
            </a:r>
            <a:r>
              <a:rPr lang="ru-RU" sz="2400" i="1" dirty="0" err="1" smtClean="0"/>
              <a:t>донських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грошових</a:t>
            </a:r>
            <a:r>
              <a:rPr lang="ru-RU" sz="2400" i="1" dirty="0" smtClean="0"/>
              <a:t> знаках, як </a:t>
            </a:r>
            <a:r>
              <a:rPr lang="ru-RU" sz="2400" i="1" dirty="0" err="1" smtClean="0"/>
              <a:t>меркантильні</a:t>
            </a:r>
            <a:r>
              <a:rPr lang="ru-RU" sz="2400" i="1" dirty="0" smtClean="0"/>
              <a:t>, так й </a:t>
            </a:r>
            <a:r>
              <a:rPr lang="ru-RU" sz="2400" i="1" dirty="0" err="1" smtClean="0"/>
              <a:t>курйозні</a:t>
            </a:r>
            <a:r>
              <a:rPr lang="ru-RU" sz="2400" i="1" dirty="0" smtClean="0"/>
              <a:t>. Вони, як </a:t>
            </a:r>
            <a:r>
              <a:rPr lang="ru-RU" sz="2400" i="1" dirty="0" err="1" smtClean="0"/>
              <a:t>свідчать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дослідники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робилися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або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оточенні</a:t>
            </a:r>
            <a:r>
              <a:rPr lang="ru-RU" sz="2400" i="1" dirty="0" smtClean="0"/>
              <a:t> «батьки» без </a:t>
            </a:r>
            <a:r>
              <a:rPr lang="ru-RU" sz="2400" i="1" dirty="0" err="1" smtClean="0"/>
              <a:t>його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відома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або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навіть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червоними</a:t>
            </a:r>
            <a:r>
              <a:rPr lang="ru-RU" sz="2400" i="1" dirty="0" smtClean="0"/>
              <a:t> командирами, не </a:t>
            </a:r>
            <a:r>
              <a:rPr lang="ru-RU" sz="2400" i="1" dirty="0" err="1" smtClean="0"/>
              <a:t>згодними</a:t>
            </a:r>
            <a:r>
              <a:rPr lang="ru-RU" sz="2400" i="1" dirty="0" smtClean="0"/>
              <a:t> з </a:t>
            </a:r>
            <a:r>
              <a:rPr lang="ru-RU" sz="2400" i="1" dirty="0" err="1" smtClean="0"/>
              <a:t>його</a:t>
            </a:r>
            <a:r>
              <a:rPr lang="ru-RU" sz="2400" i="1" dirty="0" smtClean="0"/>
              <a:t> «</a:t>
            </a:r>
            <a:r>
              <a:rPr lang="ru-RU" sz="2400" i="1" dirty="0" err="1" smtClean="0"/>
              <a:t>анархістськими</a:t>
            </a:r>
            <a:r>
              <a:rPr lang="ru-RU" sz="2400" i="1" dirty="0" smtClean="0"/>
              <a:t> порядками». [4]</a:t>
            </a:r>
            <a:endParaRPr lang="uk-UA" sz="2400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40" y="4442006"/>
            <a:ext cx="3240360" cy="2268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388" y="4442006"/>
            <a:ext cx="3058392" cy="2293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440" y="4074297"/>
            <a:ext cx="2106548" cy="2633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1167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569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 smtClean="0"/>
              <a:t> Що ж відповів Нестор Махно делегатам з Гришина? </a:t>
            </a:r>
            <a:r>
              <a:rPr lang="ru-RU" sz="2400" i="1" dirty="0" smtClean="0"/>
              <a:t>«Махно сказав,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у </a:t>
            </a:r>
            <a:r>
              <a:rPr lang="ru-RU" sz="2400" i="1" dirty="0" err="1" smtClean="0"/>
              <a:t>нього</a:t>
            </a:r>
            <a:r>
              <a:rPr lang="ru-RU" sz="2400" i="1" dirty="0" smtClean="0"/>
              <a:t> грошей </a:t>
            </a:r>
            <a:r>
              <a:rPr lang="ru-RU" sz="2400" i="1" dirty="0" err="1" smtClean="0"/>
              <a:t>немає</a:t>
            </a:r>
            <a:r>
              <a:rPr lang="ru-RU" sz="2400" i="1" dirty="0" smtClean="0"/>
              <a:t>, а </a:t>
            </a:r>
            <a:r>
              <a:rPr lang="ru-RU" sz="2400" i="1" dirty="0" err="1" smtClean="0"/>
              <a:t>якщо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будуть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претендувати</a:t>
            </a:r>
            <a:r>
              <a:rPr lang="ru-RU" sz="2400" i="1" dirty="0" smtClean="0"/>
              <a:t>  на </a:t>
            </a:r>
            <a:r>
              <a:rPr lang="ru-RU" sz="2400" i="1" dirty="0" err="1" smtClean="0"/>
              <a:t>гроші</a:t>
            </a:r>
            <a:r>
              <a:rPr lang="ru-RU" sz="2400" i="1" dirty="0" smtClean="0"/>
              <a:t>, то </a:t>
            </a:r>
            <a:r>
              <a:rPr lang="ru-RU" sz="2400" i="1" dirty="0" err="1" smtClean="0"/>
              <a:t>він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може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обійтися</a:t>
            </a:r>
            <a:r>
              <a:rPr lang="ru-RU" sz="2400" i="1" dirty="0" smtClean="0"/>
              <a:t> без </a:t>
            </a:r>
            <a:r>
              <a:rPr lang="ru-RU" sz="2400" i="1" dirty="0" err="1" smtClean="0"/>
              <a:t>залізничного</a:t>
            </a:r>
            <a:r>
              <a:rPr lang="ru-RU" sz="2400" i="1" dirty="0" smtClean="0"/>
              <a:t> транспорту. Через </a:t>
            </a:r>
            <a:r>
              <a:rPr lang="ru-RU" sz="2400" i="1" dirty="0" err="1" smtClean="0"/>
              <a:t>декілька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днів</a:t>
            </a:r>
            <a:r>
              <a:rPr lang="ru-RU" sz="2400" i="1" dirty="0" smtClean="0"/>
              <a:t> Махно з </a:t>
            </a:r>
            <a:r>
              <a:rPr lang="ru-RU" sz="2400" i="1" dirty="0" err="1" smtClean="0"/>
              <a:t>охороною</a:t>
            </a:r>
            <a:r>
              <a:rPr lang="ru-RU" sz="2400" i="1" dirty="0" smtClean="0"/>
              <a:t> сам </a:t>
            </a:r>
            <a:r>
              <a:rPr lang="ru-RU" sz="2400" i="1" dirty="0" err="1" smtClean="0"/>
              <a:t>прибув</a:t>
            </a:r>
            <a:r>
              <a:rPr lang="ru-RU" sz="2400" i="1" dirty="0" smtClean="0"/>
              <a:t> в Гришине. </a:t>
            </a:r>
            <a:r>
              <a:rPr lang="ru-RU" sz="2400" i="1" dirty="0" err="1" smtClean="0"/>
              <a:t>Він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був</a:t>
            </a:r>
            <a:r>
              <a:rPr lang="ru-RU" sz="2400" i="1" dirty="0" smtClean="0"/>
              <a:t> у  </a:t>
            </a:r>
            <a:r>
              <a:rPr lang="ru-RU" sz="2400" i="1" dirty="0" err="1" smtClean="0"/>
              <a:t>місті</a:t>
            </a:r>
            <a:r>
              <a:rPr lang="ru-RU" sz="2400" i="1" dirty="0" smtClean="0"/>
              <a:t> три </a:t>
            </a:r>
            <a:r>
              <a:rPr lang="ru-RU" sz="2400" i="1" dirty="0" err="1" smtClean="0"/>
              <a:t>дні</a:t>
            </a:r>
            <a:r>
              <a:rPr lang="ru-RU" sz="2400" i="1" dirty="0" smtClean="0"/>
              <a:t>, але на фронт не </a:t>
            </a:r>
            <a:r>
              <a:rPr lang="ru-RU" sz="2400" i="1" dirty="0" err="1" smtClean="0"/>
              <a:t>виїздив</a:t>
            </a:r>
            <a:r>
              <a:rPr lang="ru-RU" sz="2400" i="1" dirty="0" smtClean="0"/>
              <a:t>. Були </a:t>
            </a:r>
            <a:r>
              <a:rPr lang="ru-RU" sz="2400" i="1" dirty="0" err="1" smtClean="0"/>
              <a:t>скликані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збори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робітників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залізничному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клубі</a:t>
            </a:r>
            <a:r>
              <a:rPr lang="ru-RU" sz="2400" i="1" dirty="0" smtClean="0"/>
              <a:t>, на </a:t>
            </a:r>
            <a:r>
              <a:rPr lang="ru-RU" sz="2400" i="1" dirty="0" err="1" smtClean="0"/>
              <a:t>які</a:t>
            </a:r>
            <a:r>
              <a:rPr lang="ru-RU" sz="2400" i="1" dirty="0" smtClean="0"/>
              <a:t> запросили </a:t>
            </a:r>
            <a:r>
              <a:rPr lang="ru-RU" sz="2400" i="1" dirty="0" err="1" smtClean="0"/>
              <a:t>Махна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Він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виступив</a:t>
            </a:r>
            <a:r>
              <a:rPr lang="ru-RU" sz="2400" i="1" dirty="0" smtClean="0"/>
              <a:t> і заявив так: «Моя мета – розбити разом з </a:t>
            </a:r>
            <a:r>
              <a:rPr lang="ru-RU" sz="2400" i="1" dirty="0" err="1" smtClean="0"/>
              <a:t>Червоною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Армією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білогвардійців</a:t>
            </a:r>
            <a:r>
              <a:rPr lang="ru-RU" sz="2400" i="1" dirty="0" smtClean="0"/>
              <a:t>, а там </a:t>
            </a:r>
            <a:r>
              <a:rPr lang="ru-RU" sz="2400" i="1" dirty="0" err="1" smtClean="0"/>
              <a:t>будемо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вирішувати</a:t>
            </a:r>
            <a:r>
              <a:rPr lang="ru-RU" sz="2400" i="1" dirty="0" smtClean="0"/>
              <a:t>, як </a:t>
            </a:r>
            <a:r>
              <a:rPr lang="ru-RU" sz="2400" i="1" dirty="0" err="1" smtClean="0"/>
              <a:t>далі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жити</a:t>
            </a:r>
            <a:r>
              <a:rPr lang="ru-RU" sz="2400" i="1" dirty="0" smtClean="0"/>
              <a:t>». </a:t>
            </a:r>
            <a:r>
              <a:rPr lang="ru-RU" sz="2400" i="1" dirty="0" err="1" smtClean="0"/>
              <a:t>Робітників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він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подякував</a:t>
            </a:r>
            <a:r>
              <a:rPr lang="ru-RU" sz="2400" i="1" dirty="0" smtClean="0"/>
              <a:t> за </a:t>
            </a:r>
            <a:r>
              <a:rPr lang="ru-RU" sz="2400" i="1" dirty="0" err="1" smtClean="0"/>
              <a:t>допомогу</a:t>
            </a:r>
            <a:r>
              <a:rPr lang="ru-RU" sz="2400" i="1" dirty="0" smtClean="0"/>
              <a:t> і заявив,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гроші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він</a:t>
            </a:r>
            <a:r>
              <a:rPr lang="ru-RU" sz="2400" i="1" dirty="0" smtClean="0"/>
              <a:t> сам не </a:t>
            </a:r>
            <a:r>
              <a:rPr lang="ru-RU" sz="2400" i="1" dirty="0" err="1" smtClean="0"/>
              <a:t>друкує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зарплатню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видавати</a:t>
            </a:r>
            <a:r>
              <a:rPr lang="ru-RU" sz="2400" i="1" dirty="0" smtClean="0"/>
              <a:t> не </a:t>
            </a:r>
            <a:r>
              <a:rPr lang="ru-RU" sz="2400" i="1" dirty="0" err="1" smtClean="0"/>
              <a:t>може</a:t>
            </a:r>
            <a:r>
              <a:rPr lang="ru-RU" sz="2400" i="1" dirty="0" smtClean="0"/>
              <a:t>, але за </a:t>
            </a:r>
            <a:r>
              <a:rPr lang="ru-RU" sz="2400" i="1" dirty="0" err="1" smtClean="0"/>
              <a:t>можливості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тим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робітникам</a:t>
            </a:r>
            <a:r>
              <a:rPr lang="ru-RU" sz="2400" i="1" dirty="0" smtClean="0"/>
              <a:t> і </a:t>
            </a:r>
            <a:r>
              <a:rPr lang="ru-RU" sz="2400" i="1" dirty="0" err="1" smtClean="0"/>
              <a:t>службовцям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працюють</a:t>
            </a:r>
            <a:r>
              <a:rPr lang="ru-RU" sz="2400" i="1" dirty="0" smtClean="0"/>
              <a:t>, буде </a:t>
            </a:r>
            <a:r>
              <a:rPr lang="ru-RU" sz="2400" i="1" dirty="0" err="1" smtClean="0"/>
              <a:t>допомагати</a:t>
            </a:r>
            <a:r>
              <a:rPr lang="ru-RU" sz="2400" i="1" dirty="0" smtClean="0"/>
              <a:t>. На </a:t>
            </a:r>
            <a:r>
              <a:rPr lang="ru-RU" sz="2400" i="1" dirty="0" err="1" smtClean="0"/>
              <a:t>цих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зборах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він</a:t>
            </a:r>
            <a:r>
              <a:rPr lang="ru-RU" sz="2400" i="1" dirty="0" smtClean="0"/>
              <a:t> наказав Петрову </a:t>
            </a:r>
            <a:r>
              <a:rPr lang="ru-RU" sz="2400" i="1" dirty="0" err="1" smtClean="0"/>
              <a:t>гроші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борошно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нього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були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роздати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робітникам</a:t>
            </a:r>
            <a:r>
              <a:rPr lang="ru-RU" sz="2400" i="1" dirty="0" smtClean="0"/>
              <a:t>. На </a:t>
            </a:r>
            <a:r>
              <a:rPr lang="ru-RU" sz="2400" i="1" dirty="0" err="1" smtClean="0"/>
              <a:t>цьому</a:t>
            </a:r>
            <a:r>
              <a:rPr lang="ru-RU" sz="2400" i="1" dirty="0" smtClean="0"/>
              <a:t> все й </a:t>
            </a:r>
            <a:r>
              <a:rPr lang="ru-RU" sz="2400" i="1" dirty="0" err="1" smtClean="0"/>
              <a:t>скінчилося</a:t>
            </a:r>
            <a:r>
              <a:rPr lang="ru-RU" sz="2400" i="1" dirty="0"/>
              <a:t>». [3,5]</a:t>
            </a:r>
          </a:p>
          <a:p>
            <a:r>
              <a:rPr lang="ru-RU" sz="2400" i="1" dirty="0" smtClean="0"/>
              <a:t> Петров – Петренко – </a:t>
            </a:r>
            <a:r>
              <a:rPr lang="ru-RU" sz="2400" i="1" dirty="0" err="1" smtClean="0"/>
              <a:t>це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намісник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Махна</a:t>
            </a:r>
            <a:r>
              <a:rPr lang="ru-RU" sz="2400" i="1" dirty="0" smtClean="0"/>
              <a:t> в Гришиному, </a:t>
            </a:r>
            <a:r>
              <a:rPr lang="ru-RU" sz="2400" i="1" dirty="0" err="1" smtClean="0"/>
              <a:t>повстанський</a:t>
            </a:r>
            <a:r>
              <a:rPr lang="ru-RU" sz="2400" i="1" dirty="0" smtClean="0"/>
              <a:t> атаман. </a:t>
            </a:r>
            <a:r>
              <a:rPr lang="ru-RU" sz="2400" i="1" dirty="0" err="1" smtClean="0"/>
              <a:t>Пізніше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він</a:t>
            </a:r>
            <a:r>
              <a:rPr lang="ru-RU" sz="2400" i="1" dirty="0" smtClean="0"/>
              <a:t>, як і сам Махно, вступив в </a:t>
            </a:r>
            <a:r>
              <a:rPr lang="ru-RU" sz="2400" i="1" dirty="0" err="1" smtClean="0"/>
              <a:t>конфлікт</a:t>
            </a:r>
            <a:r>
              <a:rPr lang="ru-RU" sz="2400" i="1" dirty="0" smtClean="0"/>
              <a:t> з </a:t>
            </a:r>
            <a:r>
              <a:rPr lang="ru-RU" sz="2400" i="1" dirty="0" err="1" smtClean="0"/>
              <a:t>Радянською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владою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був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арештований</a:t>
            </a:r>
            <a:r>
              <a:rPr lang="ru-RU" sz="2400" i="1" dirty="0" smtClean="0"/>
              <a:t>, але </a:t>
            </a:r>
            <a:r>
              <a:rPr lang="ru-RU" sz="2400" i="1" dirty="0" err="1" smtClean="0"/>
              <a:t>втік</a:t>
            </a:r>
            <a:r>
              <a:rPr lang="ru-RU" sz="2400" i="1" dirty="0" smtClean="0"/>
              <a:t> до Гуляй – Поля. </a:t>
            </a:r>
          </a:p>
          <a:p>
            <a:r>
              <a:rPr lang="ru-RU" sz="2400" i="1" dirty="0"/>
              <a:t> </a:t>
            </a:r>
            <a:r>
              <a:rPr lang="ru-RU" sz="2400" i="1" dirty="0" err="1" smtClean="0"/>
              <a:t>Архівні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документи</a:t>
            </a:r>
            <a:r>
              <a:rPr lang="ru-RU" sz="2400" i="1" dirty="0"/>
              <a:t> </a:t>
            </a:r>
            <a:r>
              <a:rPr lang="ru-RU" sz="2400" i="1" dirty="0" err="1" smtClean="0"/>
              <a:t>Покровського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краєзнавчого</a:t>
            </a:r>
            <a:r>
              <a:rPr lang="ru-RU" sz="2400" i="1" dirty="0" smtClean="0"/>
              <a:t> музею </a:t>
            </a:r>
            <a:r>
              <a:rPr lang="ru-RU" sz="2400" i="1" dirty="0" err="1" smtClean="0"/>
              <a:t>свідчать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гроші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які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махновці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вилучали</a:t>
            </a:r>
            <a:r>
              <a:rPr lang="ru-RU" sz="2400" i="1" dirty="0" smtClean="0"/>
              <a:t> з </a:t>
            </a:r>
            <a:r>
              <a:rPr lang="ru-RU" sz="2400" i="1" dirty="0" err="1" smtClean="0"/>
              <a:t>банків</a:t>
            </a:r>
            <a:r>
              <a:rPr lang="ru-RU" sz="2400" i="1" dirty="0" smtClean="0"/>
              <a:t>, у </a:t>
            </a:r>
            <a:r>
              <a:rPr lang="ru-RU" sz="2400" i="1" dirty="0" err="1" smtClean="0"/>
              <a:t>заможних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верств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населення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роздавалися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робітникам</a:t>
            </a:r>
            <a:r>
              <a:rPr lang="ru-RU" sz="2400" i="1" dirty="0" smtClean="0"/>
              <a:t> і селянам.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247590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8569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Про </a:t>
            </a:r>
            <a:r>
              <a:rPr lang="ru-RU" sz="2400" i="1" dirty="0" err="1" smtClean="0"/>
              <a:t>ці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факти</a:t>
            </a:r>
            <a:r>
              <a:rPr lang="ru-RU" sz="2400" i="1" dirty="0" smtClean="0"/>
              <a:t> писав М. Гутман: «</a:t>
            </a:r>
            <a:r>
              <a:rPr lang="ru-RU" sz="2400" i="1" dirty="0" err="1" smtClean="0"/>
              <a:t>Ця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роздача</a:t>
            </a:r>
            <a:r>
              <a:rPr lang="ru-RU" sz="2400" i="1" dirty="0" smtClean="0"/>
              <a:t> грошей </a:t>
            </a:r>
            <a:r>
              <a:rPr lang="ru-RU" sz="2400" i="1" dirty="0" err="1" smtClean="0"/>
              <a:t>населенню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відбувалася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доволі</a:t>
            </a:r>
            <a:r>
              <a:rPr lang="ru-RU" sz="2400" i="1" dirty="0" smtClean="0"/>
              <a:t> широких </a:t>
            </a:r>
            <a:r>
              <a:rPr lang="ru-RU" sz="2400" i="1" dirty="0" err="1" smtClean="0"/>
              <a:t>розмірах</a:t>
            </a:r>
            <a:r>
              <a:rPr lang="ru-RU" sz="2400" i="1" dirty="0" smtClean="0"/>
              <a:t>… </a:t>
            </a:r>
            <a:r>
              <a:rPr lang="ru-RU" sz="2400" i="1" dirty="0" err="1" smtClean="0"/>
              <a:t>Розмір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допомоги</a:t>
            </a:r>
            <a:r>
              <a:rPr lang="ru-RU" sz="2400" i="1" dirty="0" smtClean="0"/>
              <a:t> досягав </a:t>
            </a:r>
            <a:r>
              <a:rPr lang="ru-RU" sz="2400" i="1" dirty="0" err="1" smtClean="0"/>
              <a:t>інколи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якщо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заявник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або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заявниця</a:t>
            </a:r>
            <a:r>
              <a:rPr lang="ru-RU" sz="2400" i="1" dirty="0" smtClean="0"/>
              <a:t> (</a:t>
            </a:r>
            <a:r>
              <a:rPr lang="ru-RU" sz="2400" i="1" dirty="0" err="1"/>
              <a:t>в</a:t>
            </a:r>
            <a:r>
              <a:rPr lang="ru-RU" sz="2400" i="1" dirty="0" err="1" smtClean="0"/>
              <a:t>иключно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дружини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чи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вдови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робітників</a:t>
            </a:r>
            <a:r>
              <a:rPr lang="ru-RU" sz="2400" i="1" dirty="0" smtClean="0"/>
              <a:t>) надавали </a:t>
            </a:r>
            <a:r>
              <a:rPr lang="ru-RU" sz="2400" i="1" dirty="0" err="1" smtClean="0"/>
              <a:t>всілякі</a:t>
            </a:r>
            <a:r>
              <a:rPr lang="ru-RU" sz="2400" i="1" dirty="0" smtClean="0"/>
              <a:t> доводи, </a:t>
            </a:r>
            <a:r>
              <a:rPr lang="ru-RU" sz="2400" i="1" dirty="0" err="1" smtClean="0"/>
              <a:t>доволі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значну</a:t>
            </a:r>
            <a:r>
              <a:rPr lang="ru-RU" sz="2400" i="1" dirty="0" smtClean="0"/>
              <a:t> на той час цифру – до </a:t>
            </a:r>
            <a:r>
              <a:rPr lang="ru-RU" sz="2400" i="1" dirty="0" err="1" smtClean="0"/>
              <a:t>тисячі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рублів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Видача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допомоги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біднішому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населенню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здійснювалася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махновцями</a:t>
            </a:r>
            <a:r>
              <a:rPr lang="ru-RU" sz="2400" i="1" dirty="0" smtClean="0"/>
              <a:t> до </a:t>
            </a:r>
            <a:r>
              <a:rPr lang="ru-RU" sz="2400" i="1" dirty="0" err="1" smtClean="0"/>
              <a:t>останнього</a:t>
            </a:r>
            <a:r>
              <a:rPr lang="ru-RU" sz="2400" i="1" dirty="0" smtClean="0"/>
              <a:t> дня </a:t>
            </a:r>
            <a:r>
              <a:rPr lang="ru-RU" sz="2400" i="1" dirty="0" err="1" smtClean="0"/>
              <a:t>їх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перебування</a:t>
            </a:r>
            <a:r>
              <a:rPr lang="ru-RU" sz="2400" i="1" dirty="0" smtClean="0"/>
              <a:t>». </a:t>
            </a:r>
            <a:r>
              <a:rPr lang="ru-RU" sz="2400" i="1" dirty="0" err="1" smtClean="0"/>
              <a:t>Зрозуміло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ця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допомога</a:t>
            </a:r>
            <a:r>
              <a:rPr lang="ru-RU" sz="2400" i="1" dirty="0" smtClean="0"/>
              <a:t> не </a:t>
            </a:r>
            <a:r>
              <a:rPr lang="ru-RU" sz="2400" i="1" dirty="0" err="1" smtClean="0"/>
              <a:t>змінювала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загальної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скрутної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картини</a:t>
            </a:r>
            <a:r>
              <a:rPr lang="ru-RU" sz="2400" i="1" dirty="0" smtClean="0"/>
              <a:t>,  тому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заробітну</a:t>
            </a:r>
            <a:r>
              <a:rPr lang="ru-RU" sz="2400" i="1" dirty="0" smtClean="0"/>
              <a:t> плату </a:t>
            </a:r>
            <a:r>
              <a:rPr lang="ru-RU" sz="2400" i="1" dirty="0" err="1" smtClean="0"/>
              <a:t>робітники</a:t>
            </a:r>
            <a:r>
              <a:rPr lang="ru-RU" sz="2400" i="1" dirty="0" smtClean="0"/>
              <a:t> не </a:t>
            </a:r>
            <a:r>
              <a:rPr lang="ru-RU" sz="2400" i="1" dirty="0" err="1" smtClean="0"/>
              <a:t>отримували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ще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багато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місяців</a:t>
            </a:r>
            <a:r>
              <a:rPr lang="ru-RU" sz="2400" i="1" dirty="0" smtClean="0"/>
              <a:t>. [3,5]</a:t>
            </a:r>
          </a:p>
          <a:p>
            <a:r>
              <a:rPr lang="ru-RU" sz="2400" i="1" dirty="0"/>
              <a:t> 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радянські</a:t>
            </a:r>
            <a:r>
              <a:rPr lang="ru-RU" sz="2400" i="1" dirty="0" smtClean="0"/>
              <a:t>  </a:t>
            </a:r>
            <a:r>
              <a:rPr lang="ru-RU" sz="2400" i="1" dirty="0" err="1" smtClean="0"/>
              <a:t>часи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подібні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факти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замовчувалися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Йшлося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лише</a:t>
            </a:r>
            <a:r>
              <a:rPr lang="ru-RU" sz="2400" i="1" dirty="0" smtClean="0"/>
              <a:t> про </a:t>
            </a:r>
            <a:r>
              <a:rPr lang="ru-RU" sz="2400" i="1" dirty="0" err="1" smtClean="0"/>
              <a:t>самовіддану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працю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робітників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під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керівництвом</a:t>
            </a:r>
            <a:r>
              <a:rPr lang="ru-RU" sz="2400" i="1" dirty="0" smtClean="0"/>
              <a:t> </a:t>
            </a:r>
            <a:r>
              <a:rPr lang="ru-RU" sz="2400" i="1" dirty="0" err="1"/>
              <a:t>п</a:t>
            </a:r>
            <a:r>
              <a:rPr lang="ru-RU" sz="2400" i="1" dirty="0" err="1" smtClean="0"/>
              <a:t>артійної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організації</a:t>
            </a:r>
            <a:r>
              <a:rPr lang="ru-RU" sz="2400" i="1" dirty="0" smtClean="0"/>
              <a:t> та Рад, </a:t>
            </a:r>
            <a:r>
              <a:rPr lang="ru-RU" sz="2400" i="1" dirty="0" err="1" smtClean="0"/>
              <a:t>які</a:t>
            </a:r>
            <a:r>
              <a:rPr lang="ru-RU" sz="2400" i="1" dirty="0" smtClean="0"/>
              <a:t> вели </a:t>
            </a:r>
            <a:r>
              <a:rPr lang="ru-RU" sz="2400" i="1" dirty="0" err="1" smtClean="0"/>
              <a:t>героічну</a:t>
            </a:r>
            <a:r>
              <a:rPr lang="ru-RU" sz="2400" i="1" dirty="0" smtClean="0"/>
              <a:t> </a:t>
            </a:r>
            <a:r>
              <a:rPr lang="ru-RU" sz="2400" i="1" dirty="0" err="1"/>
              <a:t>б</a:t>
            </a:r>
            <a:r>
              <a:rPr lang="ru-RU" sz="2400" i="1" dirty="0" err="1" smtClean="0"/>
              <a:t>оротьбу</a:t>
            </a:r>
            <a:r>
              <a:rPr lang="ru-RU" sz="2400" i="1" dirty="0" smtClean="0"/>
              <a:t> з </a:t>
            </a:r>
            <a:r>
              <a:rPr lang="ru-RU" sz="2400" i="1" dirty="0" err="1" smtClean="0"/>
              <a:t>розрухою</a:t>
            </a:r>
            <a:r>
              <a:rPr lang="ru-RU" sz="2400" i="1" dirty="0" smtClean="0"/>
              <a:t> і </a:t>
            </a:r>
            <a:r>
              <a:rPr lang="ru-RU" sz="2400" i="1" dirty="0" err="1" smtClean="0"/>
              <a:t>досягли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зростання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видобутку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палива</a:t>
            </a:r>
            <a:r>
              <a:rPr lang="ru-RU" sz="2400" i="1" dirty="0" smtClean="0"/>
              <a:t> з  312 </a:t>
            </a:r>
            <a:r>
              <a:rPr lang="ru-RU" sz="2400" i="1" dirty="0" err="1" smtClean="0"/>
              <a:t>пудів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березні</a:t>
            </a:r>
            <a:r>
              <a:rPr lang="ru-RU" sz="2400" i="1" dirty="0" smtClean="0"/>
              <a:t> 1918 р. до 351 пуду в </a:t>
            </a:r>
            <a:r>
              <a:rPr lang="ru-RU" sz="2400" i="1" dirty="0" err="1" smtClean="0"/>
              <a:t>березні</a:t>
            </a:r>
            <a:r>
              <a:rPr lang="ru-RU" sz="2400" i="1" dirty="0" smtClean="0"/>
              <a:t> 1919 р. </a:t>
            </a:r>
            <a:r>
              <a:rPr lang="ru-RU" sz="2400" i="1" dirty="0" err="1" smtClean="0"/>
              <a:t>Ситуацію</a:t>
            </a:r>
            <a:r>
              <a:rPr lang="ru-RU" sz="2400" i="1" dirty="0" smtClean="0"/>
              <a:t> весь час </a:t>
            </a:r>
            <a:r>
              <a:rPr lang="ru-RU" sz="2400" i="1" dirty="0" err="1" smtClean="0"/>
              <a:t>ускладнювала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близкість</a:t>
            </a:r>
            <a:r>
              <a:rPr lang="ru-RU" sz="2400" i="1" dirty="0" smtClean="0"/>
              <a:t> фронту. </a:t>
            </a:r>
            <a:r>
              <a:rPr lang="ru-RU" sz="2400" i="1" dirty="0" err="1" smtClean="0"/>
              <a:t>Важкі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проти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денікінців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велися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районі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Авдіївки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Юзівки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Курахового</a:t>
            </a:r>
            <a:r>
              <a:rPr lang="ru-RU" sz="2400" i="1" dirty="0" smtClean="0"/>
              <a:t>. Загони,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формувалися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Гришині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направлялися</a:t>
            </a:r>
            <a:r>
              <a:rPr lang="ru-RU" sz="2400" i="1" dirty="0" smtClean="0"/>
              <a:t> на фронт. В паровозному депо </a:t>
            </a:r>
            <a:r>
              <a:rPr lang="ru-RU" sz="2400" i="1" dirty="0" err="1" smtClean="0"/>
              <a:t>було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збудовано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броньований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поїзд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який</a:t>
            </a:r>
            <a:r>
              <a:rPr lang="ru-RU" sz="2400" i="1" dirty="0" smtClean="0"/>
              <a:t> брав участь в боях </a:t>
            </a:r>
            <a:r>
              <a:rPr lang="ru-RU" sz="2400" i="1" dirty="0" err="1" smtClean="0"/>
              <a:t>під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Ясинуватою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Юзівкою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Курахівкою</a:t>
            </a:r>
            <a:r>
              <a:rPr lang="ru-RU" sz="2400" i="1" dirty="0" smtClean="0"/>
              <a:t>. [2]</a:t>
            </a:r>
          </a:p>
          <a:p>
            <a:r>
              <a:rPr lang="ru-RU" sz="2400" i="1" dirty="0"/>
              <a:t> </a:t>
            </a:r>
            <a:r>
              <a:rPr lang="ru-RU" sz="2400" i="1" dirty="0" smtClean="0"/>
              <a:t>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40867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964488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Але </a:t>
            </a:r>
            <a:r>
              <a:rPr lang="ru-RU" sz="2400" i="1" dirty="0" err="1" smtClean="0"/>
              <a:t>денікінцям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вдалося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прорвати</a:t>
            </a:r>
            <a:r>
              <a:rPr lang="ru-RU" sz="2400" i="1" dirty="0" smtClean="0"/>
              <a:t> фронт. 29 </a:t>
            </a:r>
            <a:r>
              <a:rPr lang="ru-RU" sz="2400" i="1" dirty="0" err="1" smtClean="0"/>
              <a:t>травня</a:t>
            </a:r>
            <a:r>
              <a:rPr lang="ru-RU" sz="2400" i="1" dirty="0" smtClean="0"/>
              <a:t> 1919 р. вони </a:t>
            </a:r>
            <a:r>
              <a:rPr lang="ru-RU" sz="2400" i="1" dirty="0" err="1" smtClean="0"/>
              <a:t>захопили</a:t>
            </a:r>
            <a:r>
              <a:rPr lang="ru-RU" sz="2400" i="1" dirty="0" smtClean="0"/>
              <a:t> Гришине. Ради </a:t>
            </a:r>
            <a:r>
              <a:rPr lang="ru-RU" sz="2400" i="1" dirty="0" err="1" smtClean="0"/>
              <a:t>було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розігнано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почалися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переслідування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вбивства</a:t>
            </a:r>
            <a:r>
              <a:rPr lang="ru-RU" sz="2400" i="1" dirty="0" smtClean="0"/>
              <a:t>. В </a:t>
            </a:r>
            <a:r>
              <a:rPr lang="ru-RU" sz="2400" i="1" dirty="0" err="1" smtClean="0"/>
              <a:t>Гришинському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районі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загинуло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близько</a:t>
            </a:r>
            <a:r>
              <a:rPr lang="ru-RU" sz="2400" i="1" dirty="0" smtClean="0"/>
              <a:t> 1500 </a:t>
            </a:r>
            <a:r>
              <a:rPr lang="ru-RU" sz="2400" i="1" dirty="0" err="1" smtClean="0"/>
              <a:t>осіб</a:t>
            </a:r>
            <a:r>
              <a:rPr lang="ru-RU" sz="2400" i="1" dirty="0" smtClean="0"/>
              <a:t>.</a:t>
            </a:r>
          </a:p>
          <a:p>
            <a:r>
              <a:rPr lang="ru-RU" sz="2400" i="1" dirty="0" smtClean="0"/>
              <a:t>30 </a:t>
            </a:r>
            <a:r>
              <a:rPr lang="ru-RU" sz="2400" i="1" dirty="0" err="1" smtClean="0"/>
              <a:t>грудня</a:t>
            </a:r>
            <a:r>
              <a:rPr lang="ru-RU" sz="2400" i="1" dirty="0" smtClean="0"/>
              <a:t> 1919 р. 8-ма </a:t>
            </a:r>
            <a:r>
              <a:rPr lang="ru-RU" sz="2400" i="1" dirty="0" err="1" smtClean="0"/>
              <a:t>дивізія</a:t>
            </a:r>
            <a:r>
              <a:rPr lang="ru-RU" sz="2400" i="1" dirty="0" smtClean="0"/>
              <a:t> Червоного  </a:t>
            </a:r>
            <a:r>
              <a:rPr lang="ru-RU" sz="2400" i="1" dirty="0" err="1" smtClean="0"/>
              <a:t>козацтва</a:t>
            </a:r>
            <a:r>
              <a:rPr lang="ru-RU" sz="2400" i="1" dirty="0" smtClean="0"/>
              <a:t> за </a:t>
            </a:r>
            <a:r>
              <a:rPr lang="ru-RU" sz="2400" i="1" dirty="0" err="1" smtClean="0"/>
              <a:t>підтримки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місцевого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населення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звільнила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від</a:t>
            </a:r>
            <a:r>
              <a:rPr lang="ru-RU" sz="2400" i="1" dirty="0" smtClean="0"/>
              <a:t> </a:t>
            </a:r>
            <a:r>
              <a:rPr lang="ru-RU" sz="2400" i="1" dirty="0" err="1"/>
              <a:t>д</a:t>
            </a:r>
            <a:r>
              <a:rPr lang="ru-RU" sz="2400" i="1" dirty="0" err="1" smtClean="0"/>
              <a:t>енікінців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станцію</a:t>
            </a:r>
            <a:r>
              <a:rPr lang="ru-RU" sz="2400" i="1" dirty="0" smtClean="0"/>
              <a:t> Гришине. </a:t>
            </a:r>
            <a:r>
              <a:rPr lang="ru-RU" sz="2400" i="1" dirty="0" err="1" smtClean="0"/>
              <a:t>Було</a:t>
            </a:r>
            <a:r>
              <a:rPr lang="ru-RU" sz="2400" i="1" dirty="0" smtClean="0"/>
              <a:t> створено </a:t>
            </a:r>
            <a:r>
              <a:rPr lang="ru-RU" sz="2400" i="1" dirty="0" err="1" smtClean="0"/>
              <a:t>Гришинський</a:t>
            </a:r>
            <a:r>
              <a:rPr lang="ru-RU" sz="2400" i="1" dirty="0" smtClean="0"/>
              <a:t> ревком, </a:t>
            </a:r>
            <a:r>
              <a:rPr lang="ru-RU" sz="2400" i="1" dirty="0" err="1" smtClean="0"/>
              <a:t>який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березні</a:t>
            </a:r>
            <a:r>
              <a:rPr lang="ru-RU" sz="2400" i="1" dirty="0" smtClean="0"/>
              <a:t> 1920 р. передав </a:t>
            </a:r>
            <a:r>
              <a:rPr lang="ru-RU" sz="2400" i="1" dirty="0" err="1" smtClean="0"/>
              <a:t>свої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повноваження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новообраній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районній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Раді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робітничих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селянських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солдатських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депутатів</a:t>
            </a:r>
            <a:r>
              <a:rPr lang="ru-RU" sz="2400" i="1" dirty="0" smtClean="0"/>
              <a:t>. [2]  А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ж Нестор </a:t>
            </a:r>
            <a:r>
              <a:rPr lang="ru-RU" sz="2400" i="1" dirty="0" err="1" smtClean="0"/>
              <a:t>Іванович</a:t>
            </a:r>
            <a:r>
              <a:rPr lang="ru-RU" sz="2400" i="1" dirty="0" smtClean="0"/>
              <a:t> Махно? </a:t>
            </a:r>
            <a:r>
              <a:rPr lang="ru-RU" sz="2400" i="1" dirty="0" err="1" smtClean="0"/>
              <a:t>Радянська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влада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звинуватила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повстанців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розвалі</a:t>
            </a:r>
            <a:r>
              <a:rPr lang="ru-RU" sz="2400" i="1" dirty="0" smtClean="0"/>
              <a:t> фронту і </a:t>
            </a:r>
            <a:r>
              <a:rPr lang="ru-RU" sz="2400" i="1" dirty="0" err="1" smtClean="0"/>
              <a:t>оголосила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Махна</a:t>
            </a:r>
            <a:r>
              <a:rPr lang="ru-RU" sz="2400" i="1" dirty="0" smtClean="0"/>
              <a:t> «поза законом». </a:t>
            </a:r>
            <a:r>
              <a:rPr lang="ru-RU" sz="2400" i="1" dirty="0" err="1" smtClean="0"/>
              <a:t>Перебуваючи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тилу</a:t>
            </a:r>
            <a:r>
              <a:rPr lang="ru-RU" sz="2400" i="1" dirty="0" smtClean="0"/>
              <a:t> у </a:t>
            </a:r>
            <a:r>
              <a:rPr lang="ru-RU" sz="2400" i="1" dirty="0" err="1" smtClean="0"/>
              <a:t>денікінців</a:t>
            </a:r>
            <a:r>
              <a:rPr lang="ru-RU" sz="2400" i="1" dirty="0" smtClean="0"/>
              <a:t>, Махно </a:t>
            </a:r>
            <a:r>
              <a:rPr lang="ru-RU" sz="2400" i="1" dirty="0" err="1" smtClean="0"/>
              <a:t>продовжував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боротьбу</a:t>
            </a:r>
            <a:r>
              <a:rPr lang="ru-RU" sz="2400" i="1" dirty="0" smtClean="0"/>
              <a:t>. На початку </a:t>
            </a:r>
            <a:r>
              <a:rPr lang="ru-RU" sz="2400" i="1" dirty="0" err="1" smtClean="0"/>
              <a:t>вересня</a:t>
            </a:r>
            <a:r>
              <a:rPr lang="ru-RU" sz="2400" i="1" dirty="0" smtClean="0"/>
              <a:t> 1919 р. завершив </a:t>
            </a:r>
            <a:r>
              <a:rPr lang="ru-RU" sz="2400" i="1" dirty="0" err="1" smtClean="0"/>
              <a:t>переформування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повстанських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окремих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червоноармійських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загонів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Партизанське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військо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було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перейменоване</a:t>
            </a:r>
            <a:r>
              <a:rPr lang="ru-RU" sz="2400" i="1" dirty="0" smtClean="0"/>
              <a:t> в «</a:t>
            </a:r>
            <a:r>
              <a:rPr lang="ru-RU" sz="2400" i="1" dirty="0" err="1" smtClean="0"/>
              <a:t>Революційну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повстанську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армію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України</a:t>
            </a:r>
            <a:r>
              <a:rPr lang="ru-RU" sz="2400" i="1" dirty="0" smtClean="0"/>
              <a:t> (</a:t>
            </a:r>
            <a:r>
              <a:rPr lang="ru-RU" sz="2400" i="1" dirty="0" err="1" smtClean="0"/>
              <a:t>махновців</a:t>
            </a:r>
            <a:r>
              <a:rPr lang="ru-RU" sz="2400" i="1" dirty="0" smtClean="0"/>
              <a:t>)»,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нараховувала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близько</a:t>
            </a:r>
            <a:r>
              <a:rPr lang="ru-RU" sz="2400" i="1" dirty="0" smtClean="0"/>
              <a:t> 80 </a:t>
            </a:r>
            <a:r>
              <a:rPr lang="ru-RU" sz="2400" i="1" dirty="0" err="1" smtClean="0"/>
              <a:t>тисяч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бійців</a:t>
            </a:r>
            <a:r>
              <a:rPr lang="ru-RU" sz="2400" i="1" dirty="0" smtClean="0"/>
              <a:t>. </a:t>
            </a:r>
            <a:r>
              <a:rPr lang="ru-RU" sz="2400" i="1" dirty="0"/>
              <a:t>З </a:t>
            </a:r>
            <a:r>
              <a:rPr lang="ru-RU" sz="2400" i="1" dirty="0" err="1"/>
              <a:t>кінця</a:t>
            </a:r>
            <a:r>
              <a:rPr lang="ru-RU" sz="2400" i="1" dirty="0"/>
              <a:t> листопада 1920 р. до </a:t>
            </a:r>
            <a:r>
              <a:rPr lang="ru-RU" sz="2400" i="1" dirty="0" err="1"/>
              <a:t>серпня</a:t>
            </a:r>
            <a:r>
              <a:rPr lang="ru-RU" sz="2400" i="1" dirty="0"/>
              <a:t> 1921 р. Махно </a:t>
            </a:r>
            <a:r>
              <a:rPr lang="ru-RU" sz="2400" i="1" dirty="0" err="1"/>
              <a:t>вів</a:t>
            </a:r>
            <a:r>
              <a:rPr lang="ru-RU" sz="2400" i="1" dirty="0"/>
              <a:t> </a:t>
            </a:r>
            <a:r>
              <a:rPr lang="ru-RU" sz="2400" i="1" dirty="0" err="1"/>
              <a:t>виснажливу</a:t>
            </a:r>
            <a:r>
              <a:rPr lang="ru-RU" sz="2400" i="1" dirty="0"/>
              <a:t> і </a:t>
            </a:r>
            <a:r>
              <a:rPr lang="ru-RU" sz="2400" i="1" dirty="0" err="1"/>
              <a:t>запеклу</a:t>
            </a:r>
            <a:r>
              <a:rPr lang="ru-RU" sz="2400" i="1" dirty="0"/>
              <a:t> </a:t>
            </a:r>
            <a:r>
              <a:rPr lang="ru-RU" sz="2400" i="1" dirty="0" err="1"/>
              <a:t>боротьбу</a:t>
            </a:r>
            <a:r>
              <a:rPr lang="ru-RU" sz="2400" i="1" dirty="0"/>
              <a:t> </a:t>
            </a:r>
            <a:r>
              <a:rPr lang="ru-RU" sz="2400" i="1" dirty="0" err="1"/>
              <a:t>проти</a:t>
            </a:r>
            <a:r>
              <a:rPr lang="ru-RU" sz="2400" i="1" dirty="0"/>
              <a:t> </a:t>
            </a:r>
            <a:r>
              <a:rPr lang="ru-RU" sz="2400" i="1" dirty="0" err="1"/>
              <a:t>більшовицької</a:t>
            </a:r>
            <a:r>
              <a:rPr lang="ru-RU" sz="2400" i="1" dirty="0"/>
              <a:t> </a:t>
            </a:r>
            <a:r>
              <a:rPr lang="ru-RU" sz="2400" i="1" dirty="0" err="1"/>
              <a:t>влади</a:t>
            </a:r>
            <a:r>
              <a:rPr lang="ru-RU" sz="2400" i="1" dirty="0"/>
              <a:t>, </a:t>
            </a:r>
            <a:r>
              <a:rPr lang="ru-RU" sz="2400" i="1" dirty="0" err="1"/>
              <a:t>здійснивши</a:t>
            </a:r>
            <a:r>
              <a:rPr lang="ru-RU" sz="2400" i="1" dirty="0"/>
              <a:t> ряд </a:t>
            </a:r>
            <a:r>
              <a:rPr lang="ru-RU" sz="2400" i="1" dirty="0" err="1"/>
              <a:t>повстанських</a:t>
            </a:r>
            <a:r>
              <a:rPr lang="ru-RU" sz="2400" i="1" dirty="0"/>
              <a:t> </a:t>
            </a:r>
            <a:r>
              <a:rPr lang="ru-RU" sz="2400" i="1" dirty="0" err="1"/>
              <a:t>походів</a:t>
            </a:r>
            <a:r>
              <a:rPr lang="ru-RU" sz="2400" i="1" dirty="0"/>
              <a:t> по </a:t>
            </a:r>
            <a:r>
              <a:rPr lang="ru-RU" sz="2400" i="1" dirty="0" err="1"/>
              <a:t>Азовському</a:t>
            </a:r>
            <a:r>
              <a:rPr lang="ru-RU" sz="2400" i="1" dirty="0"/>
              <a:t> </a:t>
            </a:r>
            <a:r>
              <a:rPr lang="ru-RU" sz="2400" i="1" dirty="0" err="1"/>
              <a:t>побережжі</a:t>
            </a:r>
            <a:r>
              <a:rPr lang="ru-RU" sz="2400" i="1" dirty="0"/>
              <a:t>, на Дон і у </a:t>
            </a:r>
            <a:r>
              <a:rPr lang="ru-RU" sz="2400" i="1" dirty="0" err="1"/>
              <a:t>Поволжя</a:t>
            </a:r>
            <a:r>
              <a:rPr lang="ru-RU" sz="2400" i="1" dirty="0"/>
              <a:t>. 28 </a:t>
            </a:r>
            <a:r>
              <a:rPr lang="ru-RU" sz="2400" i="1" dirty="0" err="1"/>
              <a:t>серпня</a:t>
            </a:r>
            <a:r>
              <a:rPr lang="ru-RU" sz="2400" i="1" dirty="0"/>
              <a:t> 1921 р. Махно разом з 77 </a:t>
            </a:r>
            <a:r>
              <a:rPr lang="ru-RU" sz="2400" i="1" dirty="0" err="1"/>
              <a:t>бійцями</a:t>
            </a:r>
            <a:r>
              <a:rPr lang="ru-RU" sz="2400" i="1" dirty="0"/>
              <a:t> </a:t>
            </a:r>
            <a:r>
              <a:rPr lang="ru-RU" sz="2400" i="1" dirty="0" err="1"/>
              <a:t>перейшов</a:t>
            </a:r>
            <a:r>
              <a:rPr lang="ru-RU" sz="2400" i="1" dirty="0"/>
              <a:t> кордон з </a:t>
            </a:r>
            <a:r>
              <a:rPr lang="ru-RU" sz="2400" i="1" dirty="0" err="1"/>
              <a:t>Румунією</a:t>
            </a:r>
            <a:r>
              <a:rPr lang="ru-RU" sz="2400" i="1" dirty="0"/>
              <a:t>. [6]</a:t>
            </a: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988487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6812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 </a:t>
            </a:r>
            <a:r>
              <a:rPr lang="ru-RU" sz="2400" i="1" dirty="0" err="1" smtClean="0"/>
              <a:t>Якщо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період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існування</a:t>
            </a:r>
            <a:r>
              <a:rPr lang="ru-RU" sz="2400" i="1" dirty="0" smtClean="0"/>
              <a:t> УНР </a:t>
            </a:r>
            <a:r>
              <a:rPr lang="ru-RU" sz="2400" i="1" dirty="0" err="1" smtClean="0"/>
              <a:t>владу</a:t>
            </a:r>
            <a:r>
              <a:rPr lang="ru-RU" sz="2400" i="1" dirty="0" smtClean="0"/>
              <a:t>  в </a:t>
            </a:r>
            <a:r>
              <a:rPr lang="ru-RU" sz="2400" i="1" dirty="0" err="1" smtClean="0"/>
              <a:t>Донбасі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захопили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більшовики</a:t>
            </a:r>
            <a:r>
              <a:rPr lang="ru-RU" sz="2400" i="1" dirty="0" smtClean="0"/>
              <a:t>, то</a:t>
            </a:r>
            <a:r>
              <a:rPr lang="ru-RU" sz="2400" i="1" dirty="0"/>
              <a:t> </a:t>
            </a:r>
            <a:r>
              <a:rPr lang="ru-RU" sz="2400" i="1" dirty="0" smtClean="0"/>
              <a:t>в </a:t>
            </a:r>
            <a:r>
              <a:rPr lang="ru-RU" sz="2400" i="1" dirty="0" err="1" smtClean="0"/>
              <a:t>постаті</a:t>
            </a:r>
            <a:r>
              <a:rPr lang="ru-RU" sz="2400" i="1" dirty="0" smtClean="0"/>
              <a:t> Н. І. </a:t>
            </a:r>
            <a:r>
              <a:rPr lang="ru-RU" sz="2400" i="1" dirty="0" err="1" smtClean="0"/>
              <a:t>Махна</a:t>
            </a:r>
            <a:r>
              <a:rPr lang="ru-RU" sz="2400" i="1" dirty="0" smtClean="0"/>
              <a:t> тут ми </a:t>
            </a:r>
            <a:r>
              <a:rPr lang="ru-RU" sz="2400" i="1" dirty="0" err="1" smtClean="0"/>
              <a:t>можемо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бачити</a:t>
            </a:r>
            <a:r>
              <a:rPr lang="ru-RU" sz="2400" i="1" dirty="0" smtClean="0"/>
              <a:t> не </a:t>
            </a:r>
            <a:r>
              <a:rPr lang="ru-RU" sz="2400" i="1" dirty="0" err="1" smtClean="0"/>
              <a:t>тільки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командувача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військовими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підрозділами</a:t>
            </a:r>
            <a:r>
              <a:rPr lang="ru-RU" sz="2400" i="1" dirty="0" smtClean="0"/>
              <a:t>, а й </a:t>
            </a:r>
            <a:r>
              <a:rPr lang="ru-RU" sz="2400" i="1" dirty="0" err="1" smtClean="0"/>
              <a:t>громадянську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владу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період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між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скасуванням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гетьманської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адміністрації</a:t>
            </a:r>
            <a:r>
              <a:rPr lang="ru-RU" sz="2400" i="1" dirty="0" smtClean="0"/>
              <a:t> (листопад-</a:t>
            </a:r>
            <a:r>
              <a:rPr lang="ru-RU" sz="2400" i="1" dirty="0" err="1" smtClean="0"/>
              <a:t>грудень</a:t>
            </a:r>
            <a:r>
              <a:rPr lang="ru-RU" sz="2400" i="1" dirty="0" smtClean="0"/>
              <a:t> 1918 р.) та </a:t>
            </a:r>
            <a:r>
              <a:rPr lang="ru-RU" sz="2400" i="1" dirty="0" err="1" smtClean="0"/>
              <a:t>остаточним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встановленням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Радянської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влади</a:t>
            </a:r>
            <a:r>
              <a:rPr lang="ru-RU" sz="2400" i="1" dirty="0" smtClean="0"/>
              <a:t> (</a:t>
            </a:r>
            <a:r>
              <a:rPr lang="ru-RU" sz="2400" i="1" dirty="0" err="1" smtClean="0"/>
              <a:t>лютий</a:t>
            </a:r>
            <a:r>
              <a:rPr lang="ru-RU" sz="2400" i="1" dirty="0" smtClean="0"/>
              <a:t> 1920 р.) </a:t>
            </a:r>
            <a:r>
              <a:rPr lang="ru-RU" sz="2400" i="1" dirty="0" err="1" smtClean="0"/>
              <a:t>Він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був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людиною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свого</a:t>
            </a:r>
            <a:r>
              <a:rPr lang="ru-RU" sz="2400" i="1" dirty="0" smtClean="0"/>
              <a:t> часу – </a:t>
            </a:r>
            <a:r>
              <a:rPr lang="ru-RU" sz="2400" i="1" dirty="0" err="1" smtClean="0"/>
              <a:t>шаленого</a:t>
            </a:r>
            <a:r>
              <a:rPr lang="ru-RU" sz="2400" i="1" dirty="0"/>
              <a:t>,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трагічного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переламного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Епоха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наклала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відбиток</a:t>
            </a:r>
            <a:r>
              <a:rPr lang="ru-RU" sz="2400" i="1" dirty="0" smtClean="0"/>
              <a:t> на </a:t>
            </a:r>
            <a:r>
              <a:rPr lang="ru-RU" sz="2400" i="1" dirty="0" err="1" smtClean="0"/>
              <a:t>його</a:t>
            </a:r>
            <a:r>
              <a:rPr lang="ru-RU" sz="2400" i="1" dirty="0" smtClean="0"/>
              <a:t> характер і особливо на </a:t>
            </a:r>
            <a:r>
              <a:rPr lang="ru-RU" sz="2400" i="1" dirty="0" err="1" smtClean="0"/>
              <a:t>діяльність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цієї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складної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історичної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особистості</a:t>
            </a:r>
            <a:r>
              <a:rPr lang="ru-RU" sz="2400" i="1" dirty="0" smtClean="0"/>
              <a:t>. За </a:t>
            </a:r>
            <a:r>
              <a:rPr lang="ru-RU" sz="2400" i="1" dirty="0" err="1" smtClean="0"/>
              <a:t>декілька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минулих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десятиліть</a:t>
            </a:r>
            <a:r>
              <a:rPr lang="ru-RU" sz="2400" i="1" dirty="0" smtClean="0"/>
              <a:t>, з </a:t>
            </a:r>
            <a:r>
              <a:rPr lang="ru-RU" sz="2400" i="1" dirty="0" err="1" smtClean="0"/>
              <a:t>відомих</a:t>
            </a:r>
            <a:r>
              <a:rPr lang="ru-RU" sz="2400" i="1" dirty="0" smtClean="0"/>
              <a:t> причин, </a:t>
            </a:r>
            <a:r>
              <a:rPr lang="ru-RU" sz="2400" i="1" dirty="0" err="1" smtClean="0"/>
              <a:t>обірвався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зв’язок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часів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поколінь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Пішли</a:t>
            </a:r>
            <a:r>
              <a:rPr lang="ru-RU" sz="2400" i="1" dirty="0" smtClean="0"/>
              <a:t> в </a:t>
            </a:r>
            <a:r>
              <a:rPr lang="ru-RU" sz="2400" i="1" dirty="0" err="1" smtClean="0"/>
              <a:t>небуття</a:t>
            </a:r>
            <a:r>
              <a:rPr lang="ru-RU" sz="2400" i="1" dirty="0" smtClean="0"/>
              <a:t> </a:t>
            </a:r>
            <a:r>
              <a:rPr lang="ru-RU" sz="2400" i="1" dirty="0"/>
              <a:t>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сучасники</a:t>
            </a:r>
            <a:r>
              <a:rPr lang="ru-RU" sz="2400" i="1" dirty="0" smtClean="0"/>
              <a:t>, </a:t>
            </a:r>
            <a:r>
              <a:rPr lang="ru-RU" sz="2400" i="1" dirty="0"/>
              <a:t>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беспосередні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учасники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подій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Української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революції</a:t>
            </a:r>
            <a:r>
              <a:rPr lang="ru-RU" sz="2400" i="1" dirty="0" smtClean="0"/>
              <a:t>. </a:t>
            </a:r>
            <a:r>
              <a:rPr lang="ru-RU" sz="2400" i="1" dirty="0" err="1"/>
              <a:t>Б</a:t>
            </a:r>
            <a:r>
              <a:rPr lang="ru-RU" sz="2400" i="1" dirty="0" err="1" smtClean="0"/>
              <a:t>уло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втрачено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багато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архівних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документів</a:t>
            </a:r>
            <a:r>
              <a:rPr lang="ru-RU" sz="2400" i="1" dirty="0" smtClean="0"/>
              <a:t>, а </a:t>
            </a:r>
            <a:r>
              <a:rPr lang="ru-RU" sz="2400" i="1" dirty="0" err="1" smtClean="0"/>
              <a:t>ті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лишилися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потребують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ретельного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дослідження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істориками</a:t>
            </a:r>
            <a:r>
              <a:rPr lang="ru-RU" sz="2400" i="1" dirty="0" smtClean="0"/>
              <a:t>. Зараз </a:t>
            </a:r>
            <a:r>
              <a:rPr lang="ru-RU" sz="2400" i="1" dirty="0" err="1" smtClean="0"/>
              <a:t>краєзнавці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ентузіасти</a:t>
            </a:r>
            <a:r>
              <a:rPr lang="ru-RU" sz="2400" i="1" dirty="0" smtClean="0"/>
              <a:t> - </a:t>
            </a:r>
            <a:r>
              <a:rPr lang="ru-RU" sz="2400" i="1" dirty="0" err="1" smtClean="0"/>
              <a:t>любителі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історії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намагаються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досліджувати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історію</a:t>
            </a:r>
            <a:r>
              <a:rPr lang="ru-RU" sz="2400" i="1" dirty="0" smtClean="0"/>
              <a:t> м. </a:t>
            </a:r>
            <a:r>
              <a:rPr lang="ru-RU" sz="2400" i="1" dirty="0" err="1" smtClean="0"/>
              <a:t>Покровська</a:t>
            </a:r>
            <a:r>
              <a:rPr lang="ru-RU" sz="2400" i="1" dirty="0" smtClean="0"/>
              <a:t>. В 1917 р. в </a:t>
            </a:r>
            <a:r>
              <a:rPr lang="ru-RU" sz="2400" i="1" dirty="0" err="1" smtClean="0"/>
              <a:t>Києві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побачила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світ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збірка</a:t>
            </a:r>
            <a:r>
              <a:rPr lang="ru-RU" sz="2400" i="1" dirty="0" smtClean="0"/>
              <a:t> «</a:t>
            </a:r>
            <a:r>
              <a:rPr lang="ru-RU" sz="2400" i="1" dirty="0" err="1" smtClean="0"/>
              <a:t>Покровський</a:t>
            </a:r>
            <a:r>
              <a:rPr lang="ru-RU" sz="2400" i="1" dirty="0" smtClean="0"/>
              <a:t> район: </a:t>
            </a:r>
            <a:r>
              <a:rPr lang="ru-RU" sz="2400" i="1" dirty="0" err="1" smtClean="0"/>
              <a:t>подорож</a:t>
            </a:r>
            <a:r>
              <a:rPr lang="ru-RU" sz="2400" i="1" dirty="0" smtClean="0"/>
              <a:t> у </a:t>
            </a:r>
            <a:r>
              <a:rPr lang="ru-RU" sz="2400" i="1" dirty="0" err="1" smtClean="0"/>
              <a:t>минуле</a:t>
            </a:r>
            <a:r>
              <a:rPr lang="ru-RU" sz="2400" i="1" dirty="0" smtClean="0"/>
              <a:t>». </a:t>
            </a:r>
            <a:r>
              <a:rPr lang="ru-RU" sz="2400" i="1" dirty="0" err="1" smtClean="0"/>
              <a:t>Це</a:t>
            </a:r>
            <a:r>
              <a:rPr lang="ru-RU" sz="2400" i="1" dirty="0" smtClean="0"/>
              <a:t> перша книга </a:t>
            </a:r>
            <a:r>
              <a:rPr lang="ru-RU" sz="2400" i="1" dirty="0" err="1" smtClean="0"/>
              <a:t>історико-краєзнавчих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нарисів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охоплює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історію</a:t>
            </a:r>
            <a:r>
              <a:rPr lang="ru-RU" sz="2400" i="1" dirty="0" smtClean="0"/>
              <a:t> району з </a:t>
            </a:r>
            <a:r>
              <a:rPr lang="ru-RU" sz="2400" i="1" dirty="0" err="1" smtClean="0"/>
              <a:t>найдавніших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часів</a:t>
            </a:r>
            <a:r>
              <a:rPr lang="ru-RU" sz="2400" i="1" dirty="0" smtClean="0"/>
              <a:t> до </a:t>
            </a:r>
            <a:r>
              <a:rPr lang="ru-RU" sz="2400" i="1" dirty="0" err="1" smtClean="0"/>
              <a:t>поч</a:t>
            </a:r>
            <a:r>
              <a:rPr lang="ru-RU" sz="2400" i="1" dirty="0" smtClean="0"/>
              <a:t>. </a:t>
            </a:r>
            <a:r>
              <a:rPr lang="en-US" sz="2400" i="1" dirty="0" smtClean="0"/>
              <a:t>XX</a:t>
            </a:r>
            <a:r>
              <a:rPr lang="ru-RU" sz="2400" i="1" dirty="0" smtClean="0"/>
              <a:t> </a:t>
            </a:r>
            <a:r>
              <a:rPr lang="ru-RU" sz="2400" i="1" dirty="0"/>
              <a:t>с</a:t>
            </a:r>
            <a:r>
              <a:rPr lang="ru-RU" sz="2400" i="1" dirty="0" smtClean="0"/>
              <a:t>т.</a:t>
            </a:r>
            <a:r>
              <a:rPr lang="en-US" sz="2400" i="1" dirty="0" smtClean="0"/>
              <a:t> </a:t>
            </a:r>
            <a:r>
              <a:rPr lang="uk-UA" sz="2400" i="1" dirty="0" smtClean="0"/>
              <a:t>Очікується наступна книга, в якій, сподіваюсь, обов’язково будуть висвітлюватися події Української революції в нашому краї…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100847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340768"/>
            <a:ext cx="89644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1. </a:t>
            </a:r>
            <a:r>
              <a:rPr lang="ru-RU" sz="2400" i="1" dirty="0" err="1" smtClean="0"/>
              <a:t>Історія</a:t>
            </a:r>
            <a:r>
              <a:rPr lang="ru-RU" sz="2400" i="1" dirty="0" smtClean="0"/>
              <a:t> </a:t>
            </a:r>
            <a:r>
              <a:rPr lang="ru-RU" sz="2400" i="1" dirty="0" err="1"/>
              <a:t>Донбасу</a:t>
            </a:r>
            <a:r>
              <a:rPr lang="ru-RU" sz="2400" i="1" dirty="0"/>
              <a:t> в 1917-1921 </a:t>
            </a:r>
            <a:r>
              <a:rPr lang="ru-RU" sz="2400" i="1" dirty="0" err="1"/>
              <a:t>рр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Вікіпедія</a:t>
            </a:r>
            <a:r>
              <a:rPr lang="ru-RU" sz="2400" i="1" dirty="0" smtClean="0"/>
              <a:t>. </a:t>
            </a:r>
            <a:r>
              <a:rPr lang="en-US" sz="2400" i="1" dirty="0">
                <a:hlinkClick r:id="rId2"/>
              </a:rPr>
              <a:t>https://</a:t>
            </a:r>
            <a:r>
              <a:rPr lang="en-US" sz="2400" i="1" dirty="0" smtClean="0">
                <a:hlinkClick r:id="rId2"/>
              </a:rPr>
              <a:t>uk.wikipedia.org/wiki</a:t>
            </a:r>
            <a:endParaRPr lang="uk-UA" sz="2400" i="1" dirty="0" smtClean="0"/>
          </a:p>
          <a:p>
            <a:r>
              <a:rPr lang="ru-RU" sz="2400" i="1" dirty="0"/>
              <a:t>2</a:t>
            </a:r>
            <a:r>
              <a:rPr lang="ru-RU" sz="2400" i="1" dirty="0" smtClean="0"/>
              <a:t>. Красноармейск. Люди. Годы. События. Историко – краеведческий очерк. </a:t>
            </a:r>
            <a:r>
              <a:rPr lang="ru-RU" sz="2400" i="1" dirty="0" err="1" smtClean="0"/>
              <a:t>Изд</a:t>
            </a:r>
            <a:r>
              <a:rPr lang="ru-RU" sz="2400" i="1" dirty="0" smtClean="0"/>
              <a:t> – во «Донбасс». – Донецк. 1974.</a:t>
            </a:r>
          </a:p>
          <a:p>
            <a:r>
              <a:rPr lang="ru-RU" sz="2400" i="1" dirty="0"/>
              <a:t>3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Новсе</a:t>
            </a:r>
            <a:r>
              <a:rPr lang="ru-RU" sz="2400" i="1" dirty="0" smtClean="0"/>
              <a:t> страницы в истории Донбасса. Статьи. Книга 5 / Глав. </a:t>
            </a:r>
            <a:r>
              <a:rPr lang="ru-RU" sz="2400" i="1" dirty="0"/>
              <a:t>Ред. </a:t>
            </a:r>
            <a:r>
              <a:rPr lang="ru-RU" sz="2400" i="1" dirty="0" smtClean="0"/>
              <a:t>               З. Г. </a:t>
            </a:r>
            <a:r>
              <a:rPr lang="ru-RU" sz="2400" i="1" dirty="0" err="1" smtClean="0"/>
              <a:t>Лихолобова</a:t>
            </a:r>
            <a:r>
              <a:rPr lang="ru-RU" sz="2400" i="1" dirty="0" smtClean="0"/>
              <a:t>.- Донецк. 1997.</a:t>
            </a:r>
          </a:p>
          <a:p>
            <a:r>
              <a:rPr lang="ru-RU" sz="2400" i="1" dirty="0" smtClean="0"/>
              <a:t>4. Степкин В.П., </a:t>
            </a:r>
            <a:r>
              <a:rPr lang="ru-RU" sz="2400" i="1" dirty="0" err="1" smtClean="0"/>
              <a:t>Штейнбук</a:t>
            </a:r>
            <a:r>
              <a:rPr lang="ru-RU" sz="2400" i="1" dirty="0" smtClean="0"/>
              <a:t> Э.Л. Нестор Махно и деньги. Донецк: история, события, факты. </a:t>
            </a:r>
            <a:r>
              <a:rPr lang="en-US" sz="2000" i="1" dirty="0" smtClean="0">
                <a:solidFill>
                  <a:srgbClr val="00B0F0"/>
                </a:solidFill>
                <a:hlinkClick r:id="rId3"/>
              </a:rPr>
              <a:t>http://infodon.org.ua/uzovka/495</a:t>
            </a:r>
            <a:r>
              <a:rPr lang="ru-RU" sz="2000" i="1" dirty="0" smtClean="0">
                <a:solidFill>
                  <a:srgbClr val="00B0F0"/>
                </a:solidFill>
              </a:rPr>
              <a:t> </a:t>
            </a:r>
          </a:p>
          <a:p>
            <a:r>
              <a:rPr lang="ru-RU" sz="2400" i="1" dirty="0"/>
              <a:t>5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Державний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архів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Донецької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області</a:t>
            </a:r>
            <a:r>
              <a:rPr lang="ru-RU" sz="2400" i="1" dirty="0" smtClean="0"/>
              <a:t>. – Ф. №533, оп.1. д.105. л.7.</a:t>
            </a:r>
          </a:p>
          <a:p>
            <a:r>
              <a:rPr lang="ru-RU" sz="2400" i="1" dirty="0"/>
              <a:t>6</a:t>
            </a:r>
            <a:r>
              <a:rPr lang="ru-RU" sz="2400" i="1" dirty="0" smtClean="0"/>
              <a:t>. Нестор </a:t>
            </a:r>
            <a:r>
              <a:rPr lang="ru-RU" sz="2400" i="1" dirty="0" err="1" smtClean="0"/>
              <a:t>Іванович</a:t>
            </a:r>
            <a:r>
              <a:rPr lang="ru-RU" sz="2400" i="1" dirty="0" smtClean="0"/>
              <a:t> Махно. </a:t>
            </a:r>
            <a:r>
              <a:rPr lang="ru-RU" sz="2400" i="1" dirty="0" err="1" smtClean="0"/>
              <a:t>Вікіпедія</a:t>
            </a:r>
            <a:r>
              <a:rPr lang="ru-RU" sz="2400" i="1" dirty="0" smtClean="0"/>
              <a:t>. </a:t>
            </a:r>
            <a:r>
              <a:rPr lang="en-US" sz="2000" i="1" dirty="0" smtClean="0">
                <a:hlinkClick r:id="rId4"/>
              </a:rPr>
              <a:t>https://www.yandex.ua/search/?lr=28418&amp;text</a:t>
            </a:r>
            <a:r>
              <a:rPr lang="uk-UA" sz="2000" i="1" dirty="0" smtClean="0"/>
              <a:t> </a:t>
            </a:r>
          </a:p>
          <a:p>
            <a:r>
              <a:rPr lang="uk-UA" sz="2400" i="1" dirty="0"/>
              <a:t>7</a:t>
            </a:r>
            <a:r>
              <a:rPr lang="uk-UA" sz="2400" i="1" dirty="0" smtClean="0"/>
              <a:t>. Економічна енциклопедія. </a:t>
            </a:r>
            <a:r>
              <a:rPr lang="en-US" sz="2000" i="1" dirty="0" smtClean="0">
                <a:hlinkClick r:id="rId5"/>
              </a:rPr>
              <a:t>http://slovopedia.org.ua/38/53402/380917.html</a:t>
            </a:r>
            <a:r>
              <a:rPr lang="uk-UA" sz="2000" i="1" dirty="0" smtClean="0"/>
              <a:t>  </a:t>
            </a: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Матеріали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ресурси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endParaRPr lang="uk-UA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8490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1628</TotalTime>
  <Words>2154</Words>
  <Application>Microsoft Office PowerPoint</Application>
  <PresentationFormat>Экран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Горизонт</vt:lpstr>
      <vt:lpstr>НЕСТОР МАХНО В ГРИШИНі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НЕСТОР МАХНО В ГРИШИНОМУ.</dc:title>
  <dc:creator>Vadim</dc:creator>
  <cp:lastModifiedBy>user</cp:lastModifiedBy>
  <cp:revision>148</cp:revision>
  <dcterms:created xsi:type="dcterms:W3CDTF">2018-03-31T16:22:51Z</dcterms:created>
  <dcterms:modified xsi:type="dcterms:W3CDTF">2018-04-04T09:51:17Z</dcterms:modified>
</cp:coreProperties>
</file>