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336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7C9E6-499B-4678-A6DE-F6D45F0C71B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51268-13C6-45CC-A8DE-A2BE12DE2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3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Автор:</a:t>
            </a:r>
            <a:r>
              <a:rPr lang="uk-UA" baseline="0" dirty="0" smtClean="0"/>
              <a:t> Вернигора </a:t>
            </a:r>
            <a:r>
              <a:rPr lang="uk-UA" baseline="0" dirty="0" smtClean="0"/>
              <a:t>Євгеній, </a:t>
            </a:r>
            <a:r>
              <a:rPr lang="uk-UA" baseline="0" dirty="0" smtClean="0"/>
              <a:t>учень 8-Б класу Пирятинської загальноосвітньої школи №6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1268-13C6-45CC-A8DE-A2BE12DE26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4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1268-13C6-45CC-A8DE-A2BE12DE26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0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1268-13C6-45CC-A8DE-A2BE12DE260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9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6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4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11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6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9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3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5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42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0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7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70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5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9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27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1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2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1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009E90-7145-406C-AC09-7069A478AF1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285C10-3437-46C4-B01D-87D3B202C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5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4"/>
            <a:ext cx="12192000" cy="145338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Національний центр «Мала академія наук України»</a:t>
            </a:r>
            <a:b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Всеукраїнський інтерактивний конкурс «</a:t>
            </a:r>
            <a:r>
              <a:rPr lang="uk-UA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МАН-Юніор</a:t>
            </a: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Дослідник»</a:t>
            </a:r>
            <a:b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Номінація «Еколог»      2018 р.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6108" y="1734206"/>
            <a:ext cx="7261215" cy="1778667"/>
          </a:xfrm>
        </p:spPr>
        <p:txBody>
          <a:bodyPr>
            <a:normAutofit lnSpcReduction="10000"/>
          </a:bodyPr>
          <a:lstStyle/>
          <a:p>
            <a:r>
              <a:rPr lang="uk-UA" sz="4000" b="1" dirty="0" smtClean="0">
                <a:solidFill>
                  <a:srgbClr val="0000FF"/>
                </a:solidFill>
              </a:rPr>
              <a:t>СТАН РІЧОК ПЕРЕВОД ТА РУДА  В  МЕЖАХ  СЕЛА САСИНІВКА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7564" y="3761114"/>
            <a:ext cx="7536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Автор:</a:t>
            </a:r>
            <a:r>
              <a:rPr lang="uk-UA" sz="2400" b="1" baseline="0" dirty="0" smtClean="0"/>
              <a:t> Вернигора Євгеній Анатолійович</a:t>
            </a:r>
            <a:r>
              <a:rPr lang="uk-UA" sz="2400" baseline="0" dirty="0" smtClean="0"/>
              <a:t>, учень 8-Б класу  Опорного закладу Пирятинська загальноосвітня </a:t>
            </a:r>
            <a:br>
              <a:rPr lang="uk-UA" sz="2400" baseline="0" dirty="0" smtClean="0"/>
            </a:br>
            <a:r>
              <a:rPr lang="uk-UA" sz="2400" baseline="0" dirty="0" smtClean="0"/>
              <a:t>школа І-ІІІ ступенів №6</a:t>
            </a:r>
          </a:p>
          <a:p>
            <a:pPr algn="ctr"/>
            <a:r>
              <a:rPr lang="uk-UA" sz="2400" dirty="0" smtClean="0"/>
              <a:t>Пирятинської міської ради Полтавської області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89019" y="5579014"/>
            <a:ext cx="778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Керівник: Рогова Наталія Миколаївна</a:t>
            </a:r>
            <a:r>
              <a:rPr lang="uk-UA" sz="2400" dirty="0" smtClean="0"/>
              <a:t>, учитель біології і хімії, заступник директора з навчально-виховної роботи.</a:t>
            </a:r>
            <a:endParaRPr lang="ru-RU" sz="2400" dirty="0"/>
          </a:p>
        </p:txBody>
      </p:sp>
      <p:pic>
        <p:nvPicPr>
          <p:cNvPr id="6" name="Содержимое 9" descr="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 t="6290" r="742" b="13808"/>
          <a:stretch/>
        </p:blipFill>
        <p:spPr bwMode="auto">
          <a:xfrm>
            <a:off x="10258761" y="4279586"/>
            <a:ext cx="1634067" cy="2130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4" y="3915888"/>
            <a:ext cx="1810655" cy="240931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9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45" y="1072055"/>
            <a:ext cx="5527964" cy="52972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u="sng" dirty="0" smtClean="0"/>
              <a:t>Нами знайдено</a:t>
            </a:r>
            <a:r>
              <a:rPr lang="uk-UA" sz="2400" dirty="0" smtClean="0"/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smtClean="0"/>
              <a:t>Личинки одноденок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smtClean="0"/>
              <a:t>Личинки </a:t>
            </a:r>
            <a:r>
              <a:rPr lang="uk-UA" sz="2400" dirty="0" err="1" smtClean="0"/>
              <a:t>волохокрильців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у будиночках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smtClean="0"/>
              <a:t>Личинки </a:t>
            </a:r>
            <a:r>
              <a:rPr lang="uk-UA" sz="2400" dirty="0" err="1" smtClean="0"/>
              <a:t>вислокрилок</a:t>
            </a:r>
            <a:endParaRPr lang="uk-UA" sz="2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smtClean="0"/>
              <a:t>Двостулкові молюски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err="1" smtClean="0"/>
              <a:t>Бокоплав</a:t>
            </a:r>
            <a:endParaRPr lang="uk-UA" sz="2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smtClean="0"/>
              <a:t>Молюски-котушки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smtClean="0"/>
              <a:t>Молюски живородки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smtClean="0"/>
              <a:t>П</a:t>
            </a:r>
            <a:r>
              <a:rPr lang="en-US" sz="2400" dirty="0" smtClean="0"/>
              <a:t>’</a:t>
            </a:r>
            <a:r>
              <a:rPr lang="uk-UA" sz="2400" dirty="0" smtClean="0"/>
              <a:t>явки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smtClean="0"/>
              <a:t>Ставковик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smtClean="0"/>
              <a:t>Водяний </a:t>
            </a:r>
            <a:r>
              <a:rPr lang="uk-UA" sz="2400" dirty="0" err="1" smtClean="0"/>
              <a:t>віслючок</a:t>
            </a:r>
            <a:endParaRPr lang="uk-UA" sz="2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2400" dirty="0" smtClean="0"/>
              <a:t>Малощетинкові черви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0000FF"/>
                </a:solidFill>
              </a:rPr>
              <a:t>       Сума </a:t>
            </a:r>
            <a:r>
              <a:rPr lang="uk-UA" b="1" dirty="0">
                <a:solidFill>
                  <a:srgbClr val="0000FF"/>
                </a:solidFill>
              </a:rPr>
              <a:t>– 22 бали</a:t>
            </a:r>
            <a:r>
              <a:rPr lang="uk-UA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9980" y="426147"/>
            <a:ext cx="7046036" cy="8292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Пункт №2 – р</a:t>
            </a:r>
            <a:r>
              <a:rPr lang="uk-UA" b="1" dirty="0" err="1" smtClean="0">
                <a:solidFill>
                  <a:srgbClr val="0000FF"/>
                </a:solidFill>
              </a:rPr>
              <a:t>ічка</a:t>
            </a:r>
            <a:r>
              <a:rPr lang="uk-UA" b="1" dirty="0" smtClean="0">
                <a:solidFill>
                  <a:srgbClr val="0000FF"/>
                </a:solidFill>
              </a:rPr>
              <a:t> Руда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59" y="1383997"/>
            <a:ext cx="6402004" cy="480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4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0384" y="621914"/>
            <a:ext cx="10952016" cy="458741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Безхребетні річки Руда (п.№2)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69" y="1209749"/>
            <a:ext cx="7491303" cy="4999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410" y="1209749"/>
            <a:ext cx="1935162" cy="2751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372" y="4448504"/>
            <a:ext cx="1600200" cy="176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70" y="4543880"/>
            <a:ext cx="2372990" cy="1569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24" y="1209748"/>
            <a:ext cx="1858962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3" y="2703129"/>
            <a:ext cx="301752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8" y="3484180"/>
            <a:ext cx="3137149" cy="2724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59" y="1150818"/>
            <a:ext cx="1248724" cy="1400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69" y="4622707"/>
            <a:ext cx="1207251" cy="1810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70" y="4543879"/>
            <a:ext cx="2372990" cy="1569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706210" y="1055440"/>
            <a:ext cx="10868362" cy="5534546"/>
            <a:chOff x="706210" y="1055440"/>
            <a:chExt cx="10857124" cy="5281904"/>
          </a:xfrm>
        </p:grpSpPr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13" y="1150818"/>
              <a:ext cx="2835220" cy="20127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031" y="1114371"/>
              <a:ext cx="7491303" cy="49992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172" y="1114371"/>
              <a:ext cx="1935162" cy="2751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3134" y="4353126"/>
              <a:ext cx="1600200" cy="1760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486" y="1114370"/>
              <a:ext cx="1858962" cy="1311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445" y="2607751"/>
              <a:ext cx="3017520" cy="1562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10" y="3388802"/>
              <a:ext cx="3137149" cy="27248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121" y="1055440"/>
              <a:ext cx="1248724" cy="14005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431" y="4527329"/>
              <a:ext cx="1207251" cy="18100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032" y="4448501"/>
              <a:ext cx="2372990" cy="15697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11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386"/>
            <a:ext cx="12192000" cy="65116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00FF"/>
                </a:solidFill>
              </a:rPr>
              <a:t>Пункт №3 – річка </a:t>
            </a:r>
            <a:r>
              <a:rPr lang="uk-UA" sz="3600" b="1" dirty="0" err="1" smtClean="0">
                <a:solidFill>
                  <a:srgbClr val="0000FF"/>
                </a:solidFill>
              </a:rPr>
              <a:t>Перевод</a:t>
            </a:r>
            <a:r>
              <a:rPr lang="uk-UA" sz="3600" b="1" dirty="0" smtClean="0">
                <a:solidFill>
                  <a:srgbClr val="0000FF"/>
                </a:solidFill>
              </a:rPr>
              <a:t> після впадання річки Рудої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4" y="1056288"/>
            <a:ext cx="5555672" cy="55652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u="sng" dirty="0"/>
              <a:t> </a:t>
            </a:r>
            <a:r>
              <a:rPr lang="uk-UA" sz="2400" u="sng" dirty="0" smtClean="0"/>
              <a:t>Нами знайдено:</a:t>
            </a:r>
          </a:p>
          <a:p>
            <a:pPr>
              <a:buFontTx/>
              <a:buChar char="-"/>
            </a:pPr>
            <a:r>
              <a:rPr lang="uk-UA" sz="2400" dirty="0" smtClean="0"/>
              <a:t>Личинки одноденок</a:t>
            </a:r>
          </a:p>
          <a:p>
            <a:pPr>
              <a:buFontTx/>
              <a:buChar char="-"/>
            </a:pPr>
            <a:r>
              <a:rPr lang="uk-UA" sz="2400" dirty="0" smtClean="0"/>
              <a:t>Личинки </a:t>
            </a:r>
            <a:r>
              <a:rPr lang="uk-UA" sz="2400" dirty="0" err="1" smtClean="0"/>
              <a:t>волохокрильців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у будиночках</a:t>
            </a:r>
          </a:p>
          <a:p>
            <a:pPr>
              <a:buFontTx/>
              <a:buChar char="-"/>
            </a:pPr>
            <a:r>
              <a:rPr lang="uk-UA" sz="2400" dirty="0" smtClean="0"/>
              <a:t>Двостулкові молюски</a:t>
            </a:r>
          </a:p>
          <a:p>
            <a:pPr>
              <a:buFontTx/>
              <a:buChar char="-"/>
            </a:pPr>
            <a:r>
              <a:rPr lang="uk-UA" sz="2400" dirty="0" err="1" smtClean="0"/>
              <a:t>Бокоплав</a:t>
            </a:r>
            <a:endParaRPr lang="uk-UA" sz="2400" dirty="0" smtClean="0"/>
          </a:p>
          <a:p>
            <a:pPr>
              <a:buFontTx/>
              <a:buChar char="-"/>
            </a:pPr>
            <a:r>
              <a:rPr lang="uk-UA" sz="2400" dirty="0" smtClean="0"/>
              <a:t>Молюски-котушки</a:t>
            </a:r>
          </a:p>
          <a:p>
            <a:pPr>
              <a:buFontTx/>
              <a:buChar char="-"/>
            </a:pPr>
            <a:r>
              <a:rPr lang="uk-UA" sz="2400" dirty="0" smtClean="0"/>
              <a:t>Молюски живородки</a:t>
            </a:r>
          </a:p>
          <a:p>
            <a:pPr>
              <a:buFontTx/>
              <a:buChar char="-"/>
            </a:pPr>
            <a:r>
              <a:rPr lang="uk-UA" dirty="0" smtClean="0"/>
              <a:t>Личинки бабок-стрілок</a:t>
            </a:r>
          </a:p>
          <a:p>
            <a:pPr>
              <a:buFontTx/>
              <a:buChar char="-"/>
            </a:pPr>
            <a:r>
              <a:rPr lang="uk-UA" dirty="0"/>
              <a:t>Личинки комарів-довгоніжок</a:t>
            </a:r>
          </a:p>
          <a:p>
            <a:pPr>
              <a:buFontTx/>
              <a:buChar char="-"/>
            </a:pPr>
            <a:r>
              <a:rPr lang="uk-UA" sz="2400" dirty="0" smtClean="0"/>
              <a:t>Личинки мошки</a:t>
            </a:r>
          </a:p>
          <a:p>
            <a:pPr>
              <a:buFontTx/>
              <a:buChar char="-"/>
            </a:pPr>
            <a:r>
              <a:rPr lang="uk-UA" sz="2400" dirty="0" smtClean="0"/>
              <a:t>Ставковик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dirty="0"/>
              <a:t>П</a:t>
            </a:r>
            <a:r>
              <a:rPr lang="en-US" dirty="0"/>
              <a:t>’</a:t>
            </a:r>
            <a:r>
              <a:rPr lang="uk-UA" dirty="0"/>
              <a:t>явки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00FF"/>
                </a:solidFill>
              </a:rPr>
              <a:t>           Сума </a:t>
            </a:r>
            <a:r>
              <a:rPr lang="uk-UA" b="1" dirty="0">
                <a:solidFill>
                  <a:srgbClr val="0000FF"/>
                </a:solidFill>
              </a:rPr>
              <a:t>– 22 бали</a:t>
            </a:r>
            <a:r>
              <a:rPr lang="uk-UA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32" y="1332764"/>
            <a:ext cx="6512362" cy="48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30384" y="621914"/>
            <a:ext cx="10952016" cy="458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i="1" dirty="0" smtClean="0">
                <a:solidFill>
                  <a:srgbClr val="0070C0"/>
                </a:solidFill>
              </a:rPr>
              <a:t>Безхребетні річки </a:t>
            </a:r>
            <a:r>
              <a:rPr lang="uk-UA" b="1" i="1" dirty="0" err="1" smtClean="0">
                <a:solidFill>
                  <a:srgbClr val="0070C0"/>
                </a:solidFill>
              </a:rPr>
              <a:t>Перевод</a:t>
            </a:r>
            <a:r>
              <a:rPr lang="uk-UA" b="1" i="1" dirty="0" smtClean="0">
                <a:solidFill>
                  <a:srgbClr val="0070C0"/>
                </a:solidFill>
              </a:rPr>
              <a:t> після впадання річки Рудої (п.№3)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095" y="4129681"/>
            <a:ext cx="2957305" cy="1637951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7" y="1096713"/>
            <a:ext cx="1818377" cy="1621892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4" y="2924869"/>
            <a:ext cx="3513137" cy="3192659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36" y="3177737"/>
            <a:ext cx="3728664" cy="2981414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84634" y="1080653"/>
            <a:ext cx="10897766" cy="5078497"/>
            <a:chOff x="684634" y="1080653"/>
            <a:chExt cx="10897766" cy="507849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34" y="1080654"/>
              <a:ext cx="2220366" cy="1637951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530" y="1080655"/>
              <a:ext cx="4692869" cy="2736473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404" y="1080653"/>
              <a:ext cx="1759238" cy="1637951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095" y="4129680"/>
              <a:ext cx="2957305" cy="1637951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34" y="2924868"/>
              <a:ext cx="3513137" cy="3192659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936" y="3177736"/>
              <a:ext cx="3728664" cy="2981414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70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421" y="623455"/>
            <a:ext cx="9404723" cy="581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err="1" smtClean="0">
                <a:solidFill>
                  <a:srgbClr val="0000FF"/>
                </a:solidFill>
              </a:rPr>
              <a:t>Висновки</a:t>
            </a:r>
            <a:r>
              <a:rPr lang="ru-RU" sz="5300" b="1" dirty="0" smtClean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3" y="1292772"/>
            <a:ext cx="10848110" cy="495562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3600" dirty="0" smtClean="0"/>
              <a:t>1. Рівень води у річках </a:t>
            </a:r>
            <a:r>
              <a:rPr lang="uk-UA" sz="3600" dirty="0" err="1" smtClean="0"/>
              <a:t>Перевод</a:t>
            </a:r>
            <a:r>
              <a:rPr lang="uk-UA" sz="3600" dirty="0" smtClean="0"/>
              <a:t> та Руда впродовж останніх років постійно зменшується.</a:t>
            </a:r>
          </a:p>
          <a:p>
            <a:pPr algn="just">
              <a:spcBef>
                <a:spcPts val="0"/>
              </a:spcBef>
            </a:pPr>
            <a:r>
              <a:rPr lang="uk-UA" sz="3600" dirty="0" smtClean="0"/>
              <a:t>2. Річки </a:t>
            </a:r>
            <a:r>
              <a:rPr lang="uk-UA" sz="3600" dirty="0" err="1" smtClean="0"/>
              <a:t>Перевод</a:t>
            </a:r>
            <a:r>
              <a:rPr lang="uk-UA" sz="3600" dirty="0" smtClean="0"/>
              <a:t> і Руда до і після злиття належать до водойм першого класу якості.</a:t>
            </a:r>
          </a:p>
          <a:p>
            <a:pPr algn="just">
              <a:spcBef>
                <a:spcPts val="0"/>
              </a:spcBef>
            </a:pPr>
            <a:r>
              <a:rPr lang="uk-UA" sz="3600" dirty="0" smtClean="0"/>
              <a:t>3. Незважаючи на зменшення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3600" dirty="0" smtClean="0"/>
              <a:t>об</a:t>
            </a:r>
            <a:r>
              <a:rPr lang="en-US" sz="3600" dirty="0" smtClean="0"/>
              <a:t>’</a:t>
            </a:r>
            <a:r>
              <a:rPr lang="uk-UA" sz="3600" dirty="0" err="1" smtClean="0"/>
              <a:t>єму</a:t>
            </a:r>
            <a:r>
              <a:rPr lang="uk-UA" sz="3600" dirty="0" smtClean="0"/>
              <a:t> води, у річок </a:t>
            </a:r>
            <a:r>
              <a:rPr lang="uk-UA" sz="3600" dirty="0" err="1" smtClean="0"/>
              <a:t>Перевод</a:t>
            </a:r>
            <a:r>
              <a:rPr lang="uk-UA" sz="36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3600" dirty="0" smtClean="0"/>
              <a:t>та Руда якість води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3600" dirty="0" smtClean="0"/>
              <a:t>залишається високою.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49" y="3153102"/>
            <a:ext cx="3952158" cy="296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2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836181"/>
            <a:ext cx="10903527" cy="127176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00FF"/>
                </a:solidFill>
              </a:rPr>
              <a:t>Мета роботи</a:t>
            </a:r>
            <a:r>
              <a:rPr lang="uk-UA" sz="4000" dirty="0" smtClean="0">
                <a:solidFill>
                  <a:srgbClr val="0000FF"/>
                </a:solidFill>
              </a:rPr>
              <a:t>: </a:t>
            </a:r>
            <a:r>
              <a:rPr lang="uk-UA" sz="4000" dirty="0" smtClean="0"/>
              <a:t>Визначити стан водойм села </a:t>
            </a:r>
            <a:r>
              <a:rPr lang="uk-UA" sz="4000" dirty="0" err="1" smtClean="0"/>
              <a:t>Сасинівка</a:t>
            </a:r>
            <a:r>
              <a:rPr lang="uk-UA" sz="4000" dirty="0" smtClean="0"/>
              <a:t> Пирятинського району Полтавської області</a:t>
            </a:r>
            <a:br>
              <a:rPr lang="uk-UA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2272375"/>
            <a:ext cx="10600513" cy="4156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/>
              <a:t>   </a:t>
            </a:r>
            <a:r>
              <a:rPr lang="uk-UA" sz="4000" b="1" u="sng" dirty="0" smtClean="0">
                <a:solidFill>
                  <a:srgbClr val="0000FF"/>
                </a:solidFill>
              </a:rPr>
              <a:t>Завдання</a:t>
            </a:r>
            <a:r>
              <a:rPr lang="uk-UA" sz="4000" u="sng" dirty="0" smtClean="0">
                <a:solidFill>
                  <a:srgbClr val="0000FF"/>
                </a:solidFill>
              </a:rPr>
              <a:t>:</a:t>
            </a:r>
          </a:p>
          <a:p>
            <a:r>
              <a:rPr lang="uk-UA" sz="4000" dirty="0" smtClean="0"/>
              <a:t>1. Взяти проби з річок </a:t>
            </a:r>
            <a:r>
              <a:rPr lang="uk-UA" sz="4000" dirty="0" err="1" smtClean="0"/>
              <a:t>Перевод</a:t>
            </a:r>
            <a:r>
              <a:rPr lang="uk-UA" sz="4000" dirty="0" smtClean="0"/>
              <a:t> та Руда в околицях села.</a:t>
            </a:r>
          </a:p>
          <a:p>
            <a:r>
              <a:rPr lang="uk-UA" sz="4000" dirty="0" smtClean="0"/>
              <a:t>2. </a:t>
            </a:r>
            <a:r>
              <a:rPr lang="ru-RU" sz="4000" dirty="0" err="1" smtClean="0"/>
              <a:t>Визначити</a:t>
            </a:r>
            <a:r>
              <a:rPr lang="uk-UA" sz="4000" dirty="0" smtClean="0"/>
              <a:t> безхребетних у відібраних пробах.</a:t>
            </a:r>
          </a:p>
          <a:p>
            <a:r>
              <a:rPr lang="uk-UA" sz="4000" dirty="0" smtClean="0"/>
              <a:t>3. Оцінити стан водойм за індексом </a:t>
            </a:r>
            <a:r>
              <a:rPr lang="uk-UA" sz="4000" dirty="0" err="1" smtClean="0"/>
              <a:t>Маєра</a:t>
            </a:r>
            <a:r>
              <a:rPr lang="uk-UA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253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866" y="-620889"/>
            <a:ext cx="10303933" cy="3048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855" y="583324"/>
            <a:ext cx="10691649" cy="5318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0000FF"/>
                </a:solidFill>
              </a:rPr>
              <a:t>Об</a:t>
            </a:r>
            <a:r>
              <a:rPr lang="en-US" sz="4000" b="1" dirty="0" smtClean="0">
                <a:solidFill>
                  <a:srgbClr val="0000FF"/>
                </a:solidFill>
              </a:rPr>
              <a:t>’</a:t>
            </a:r>
            <a:r>
              <a:rPr lang="uk-UA" sz="4000" b="1" dirty="0" err="1" smtClean="0">
                <a:solidFill>
                  <a:srgbClr val="0000FF"/>
                </a:solidFill>
              </a:rPr>
              <a:t>єкт</a:t>
            </a:r>
            <a:r>
              <a:rPr lang="uk-UA" sz="4000" b="1" dirty="0" smtClean="0">
                <a:solidFill>
                  <a:srgbClr val="0000FF"/>
                </a:solidFill>
              </a:rPr>
              <a:t> дослідження:</a:t>
            </a:r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4000" dirty="0" smtClean="0"/>
              <a:t>річки </a:t>
            </a:r>
            <a:r>
              <a:rPr lang="uk-UA" sz="4000" dirty="0" err="1" smtClean="0"/>
              <a:t>Перевод</a:t>
            </a:r>
            <a:r>
              <a:rPr lang="uk-UA" sz="4000" dirty="0" smtClean="0"/>
              <a:t> і Руда в околицях </a:t>
            </a:r>
            <a:br>
              <a:rPr lang="uk-UA" sz="4000" dirty="0" smtClean="0"/>
            </a:br>
            <a:r>
              <a:rPr lang="uk-UA" sz="4000" dirty="0" smtClean="0"/>
              <a:t>села </a:t>
            </a:r>
            <a:r>
              <a:rPr lang="uk-UA" sz="4000" dirty="0" err="1" smtClean="0"/>
              <a:t>Сасинівка</a:t>
            </a:r>
            <a:r>
              <a:rPr lang="uk-UA" sz="4000" dirty="0" smtClean="0"/>
              <a:t>.</a:t>
            </a:r>
          </a:p>
          <a:p>
            <a:endParaRPr lang="uk-UA" sz="1200" dirty="0"/>
          </a:p>
          <a:p>
            <a:pPr marL="0" indent="0">
              <a:buNone/>
            </a:pPr>
            <a:r>
              <a:rPr lang="uk-UA" sz="4000" b="1" dirty="0" smtClean="0">
                <a:solidFill>
                  <a:srgbClr val="0000FF"/>
                </a:solidFill>
              </a:rPr>
              <a:t>Предмет дослідження</a:t>
            </a:r>
            <a:r>
              <a:rPr lang="uk-UA" sz="4000" dirty="0" smtClean="0">
                <a:solidFill>
                  <a:srgbClr val="0000FF"/>
                </a:solidFill>
              </a:rPr>
              <a:t>:</a:t>
            </a:r>
            <a:r>
              <a:rPr lang="uk-UA" sz="4000" dirty="0" smtClean="0"/>
              <a:t> </a:t>
            </a:r>
          </a:p>
          <a:p>
            <a:pPr marL="0" indent="0">
              <a:buNone/>
            </a:pPr>
            <a:r>
              <a:rPr lang="uk-UA" sz="4000" dirty="0" smtClean="0"/>
              <a:t>Якість води у річках.</a:t>
            </a:r>
          </a:p>
          <a:p>
            <a:endParaRPr lang="uk-UA" sz="1300" dirty="0"/>
          </a:p>
          <a:p>
            <a:pPr marL="0" indent="0">
              <a:buNone/>
            </a:pPr>
            <a:r>
              <a:rPr lang="uk-UA" sz="4000" b="1" dirty="0" smtClean="0">
                <a:solidFill>
                  <a:srgbClr val="0000FF"/>
                </a:solidFill>
              </a:rPr>
              <a:t>Методи дослідження</a:t>
            </a:r>
            <a:r>
              <a:rPr lang="uk-UA" sz="4000" dirty="0" smtClean="0">
                <a:solidFill>
                  <a:srgbClr val="0000FF"/>
                </a:solidFill>
              </a:rPr>
              <a:t>:</a:t>
            </a:r>
            <a:r>
              <a:rPr lang="uk-UA" sz="4000" dirty="0" smtClean="0"/>
              <a:t> </a:t>
            </a:r>
          </a:p>
          <a:p>
            <a:pPr marL="0" indent="0">
              <a:buNone/>
            </a:pPr>
            <a:r>
              <a:rPr lang="uk-UA" sz="4000" dirty="0" smtClean="0"/>
              <a:t>польові методи, індекс </a:t>
            </a:r>
            <a:r>
              <a:rPr lang="uk-UA" sz="4000" dirty="0" err="1" smtClean="0"/>
              <a:t>Майєра</a:t>
            </a:r>
            <a:r>
              <a:rPr lang="uk-UA" sz="40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1306"/>
            <a:ext cx="3452648" cy="25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783724"/>
            <a:ext cx="3452648" cy="258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50" y="484909"/>
            <a:ext cx="10843560" cy="626117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4000" b="1" u="sng" dirty="0">
                <a:solidFill>
                  <a:srgbClr val="0000FF"/>
                </a:solidFill>
              </a:rPr>
              <a:t>Актуальність </a:t>
            </a:r>
            <a:r>
              <a:rPr lang="uk-UA" sz="4000" b="1" u="sng" dirty="0" smtClean="0">
                <a:solidFill>
                  <a:srgbClr val="0000FF"/>
                </a:solidFill>
              </a:rPr>
              <a:t>теми:</a:t>
            </a:r>
            <a:r>
              <a:rPr lang="uk-UA" sz="4000" dirty="0" smtClean="0"/>
              <a:t> </a:t>
            </a:r>
            <a:r>
              <a:rPr lang="uk-UA" sz="4000" dirty="0" smtClean="0"/>
              <a:t>На стан всього навколишнього середовища впливає якість води у водоймах. Тому потрібно визначити якість водойми, щоб оцінити стан середовища і планувати природоохоронні заходи</a:t>
            </a:r>
            <a:r>
              <a:rPr lang="uk-UA" sz="4000" dirty="0" smtClean="0"/>
              <a:t>.</a:t>
            </a:r>
          </a:p>
          <a:p>
            <a:pPr marL="0" indent="0" algn="just">
              <a:buNone/>
            </a:pPr>
            <a:r>
              <a:rPr lang="uk-UA" sz="4000" b="1" dirty="0" smtClean="0">
                <a:solidFill>
                  <a:srgbClr val="0000FF"/>
                </a:solidFill>
              </a:rPr>
              <a:t>Новизна </a:t>
            </a:r>
            <a:r>
              <a:rPr lang="uk-UA" sz="4000" b="1" dirty="0">
                <a:solidFill>
                  <a:srgbClr val="0000FF"/>
                </a:solidFill>
              </a:rPr>
              <a:t>роботи</a:t>
            </a:r>
            <a:r>
              <a:rPr lang="uk-UA" sz="4000" b="1" dirty="0" smtClean="0"/>
              <a:t>:</a:t>
            </a:r>
            <a:r>
              <a:rPr lang="uk-UA" sz="4000" dirty="0" smtClean="0"/>
              <a:t> Подібне дослідження в межах села проведено вперше.</a:t>
            </a:r>
            <a:endParaRPr lang="uk-UA" sz="4000" dirty="0"/>
          </a:p>
          <a:p>
            <a:pPr marL="0" indent="0" algn="just">
              <a:buNone/>
            </a:pPr>
            <a:r>
              <a:rPr lang="uk-UA" sz="4000" b="1" dirty="0" smtClean="0">
                <a:solidFill>
                  <a:srgbClr val="0000FF"/>
                </a:solidFill>
              </a:rPr>
              <a:t>Практичне значення</a:t>
            </a:r>
            <a:r>
              <a:rPr lang="uk-UA" sz="4000" dirty="0" smtClean="0">
                <a:solidFill>
                  <a:srgbClr val="0000FF"/>
                </a:solidFill>
              </a:rPr>
              <a:t>: </a:t>
            </a:r>
            <a:r>
              <a:rPr lang="uk-UA" sz="4000" dirty="0" smtClean="0"/>
              <a:t>Результати роботи можуть бути використані науковцями НПП «Пирятинський» для здійснення моніторингу водойм.</a:t>
            </a:r>
          </a:p>
        </p:txBody>
      </p:sp>
    </p:spTree>
    <p:extLst>
      <p:ext uri="{BB962C8B-B14F-4D97-AF65-F5344CB8AC3E}">
        <p14:creationId xmlns:p14="http://schemas.microsoft.com/office/powerpoint/2010/main" val="24382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579" y="124691"/>
            <a:ext cx="10823222" cy="374073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        </a:t>
            </a:r>
            <a:r>
              <a:rPr lang="uk-UA" sz="4000" b="1" dirty="0" smtClean="0">
                <a:solidFill>
                  <a:srgbClr val="0000FF"/>
                </a:solidFill>
              </a:rPr>
              <a:t>Час та місце проведення дослідження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1" y="817417"/>
            <a:ext cx="7789650" cy="4871643"/>
          </a:xfrm>
        </p:spPr>
      </p:pic>
      <p:sp>
        <p:nvSpPr>
          <p:cNvPr id="5" name="TextBox 4"/>
          <p:cNvSpPr txBox="1"/>
          <p:nvPr/>
        </p:nvSpPr>
        <p:spPr>
          <a:xfrm>
            <a:off x="8603673" y="918524"/>
            <a:ext cx="29233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Село </a:t>
            </a:r>
            <a:r>
              <a:rPr lang="ru-RU" sz="2200" dirty="0" err="1" smtClean="0"/>
              <a:t>Сасинівка</a:t>
            </a:r>
            <a:endParaRPr lang="ru-RU" sz="2200" dirty="0" smtClean="0"/>
          </a:p>
          <a:p>
            <a:r>
              <a:rPr lang="ru-RU" sz="2200" dirty="0" err="1" smtClean="0"/>
              <a:t>Пирятинський</a:t>
            </a:r>
            <a:r>
              <a:rPr lang="ru-RU" sz="2200" dirty="0" smtClean="0"/>
              <a:t> район</a:t>
            </a:r>
          </a:p>
          <a:p>
            <a:r>
              <a:rPr lang="ru-RU" sz="2200" dirty="0" err="1" smtClean="0"/>
              <a:t>Полтавська</a:t>
            </a:r>
            <a:r>
              <a:rPr lang="ru-RU" sz="2200" dirty="0" smtClean="0"/>
              <a:t> область</a:t>
            </a:r>
          </a:p>
          <a:p>
            <a:endParaRPr lang="ru-RU" sz="2200" dirty="0" smtClean="0"/>
          </a:p>
          <a:p>
            <a:endParaRPr lang="ru-RU" sz="2200" dirty="0"/>
          </a:p>
          <a:p>
            <a:pPr algn="ctr"/>
            <a:r>
              <a:rPr lang="ru-RU" sz="2200" b="1" dirty="0" err="1" smtClean="0">
                <a:solidFill>
                  <a:srgbClr val="0000FF"/>
                </a:solidFill>
              </a:rPr>
              <a:t>Місця</a:t>
            </a:r>
            <a:r>
              <a:rPr lang="ru-RU" sz="2200" b="1" dirty="0" smtClean="0">
                <a:solidFill>
                  <a:srgbClr val="0000FF"/>
                </a:solidFill>
              </a:rPr>
              <a:t> для </a:t>
            </a:r>
            <a:r>
              <a:rPr lang="ru-RU" sz="2200" b="1" dirty="0" err="1" smtClean="0">
                <a:solidFill>
                  <a:srgbClr val="0000FF"/>
                </a:solidFill>
              </a:rPr>
              <a:t>взяття</a:t>
            </a:r>
            <a:r>
              <a:rPr lang="ru-RU" sz="2200" b="1" dirty="0" smtClean="0">
                <a:solidFill>
                  <a:srgbClr val="0000FF"/>
                </a:solidFill>
              </a:rPr>
              <a:t> проб</a:t>
            </a:r>
            <a:r>
              <a:rPr lang="ru-RU" sz="2200" b="1" dirty="0" smtClean="0"/>
              <a:t>:</a:t>
            </a:r>
          </a:p>
          <a:p>
            <a:r>
              <a:rPr lang="ru-RU" sz="2200" b="1" dirty="0" smtClean="0"/>
              <a:t>Пункт №1</a:t>
            </a:r>
            <a:r>
              <a:rPr lang="ru-RU" sz="2200" dirty="0" smtClean="0"/>
              <a:t> -  </a:t>
            </a:r>
            <a:r>
              <a:rPr lang="ru-RU" sz="2200" dirty="0" err="1" smtClean="0"/>
              <a:t>Річка</a:t>
            </a:r>
            <a:r>
              <a:rPr lang="ru-RU" sz="2200" dirty="0" smtClean="0"/>
              <a:t> Перевод</a:t>
            </a:r>
          </a:p>
          <a:p>
            <a:r>
              <a:rPr lang="ru-RU" sz="2200" b="1" dirty="0" smtClean="0"/>
              <a:t>Пункт №2</a:t>
            </a:r>
            <a:r>
              <a:rPr lang="ru-RU" sz="2200" dirty="0" smtClean="0"/>
              <a:t> – </a:t>
            </a:r>
            <a:r>
              <a:rPr lang="ru-RU" sz="2200" dirty="0" err="1" smtClean="0"/>
              <a:t>Річка</a:t>
            </a:r>
            <a:r>
              <a:rPr lang="ru-RU" sz="2200" dirty="0" smtClean="0"/>
              <a:t> Руда</a:t>
            </a:r>
          </a:p>
          <a:p>
            <a:r>
              <a:rPr lang="ru-RU" sz="2200" b="1" dirty="0" smtClean="0"/>
              <a:t>Пункт №3</a:t>
            </a:r>
            <a:r>
              <a:rPr lang="ru-RU" sz="2200" dirty="0" smtClean="0"/>
              <a:t> – </a:t>
            </a:r>
            <a:r>
              <a:rPr lang="ru-RU" sz="2200" dirty="0" err="1" smtClean="0"/>
              <a:t>Річка</a:t>
            </a:r>
            <a:r>
              <a:rPr lang="ru-RU" sz="2200" dirty="0" smtClean="0"/>
              <a:t> Перевод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впадання</a:t>
            </a:r>
            <a:r>
              <a:rPr lang="ru-RU" sz="2200" dirty="0" smtClean="0"/>
              <a:t> в </a:t>
            </a:r>
            <a:r>
              <a:rPr lang="ru-RU" sz="2200" dirty="0" err="1" smtClean="0"/>
              <a:t>неї</a:t>
            </a:r>
            <a:r>
              <a:rPr lang="ru-RU" sz="2200" dirty="0" smtClean="0"/>
              <a:t> </a:t>
            </a:r>
            <a:r>
              <a:rPr lang="ru-RU" sz="2200" dirty="0" err="1" smtClean="0"/>
              <a:t>річки</a:t>
            </a:r>
            <a:r>
              <a:rPr lang="ru-RU" sz="2200" dirty="0" smtClean="0"/>
              <a:t> </a:t>
            </a:r>
            <a:r>
              <a:rPr lang="ru-RU" sz="2200" dirty="0" err="1" smtClean="0"/>
              <a:t>Рудої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25214" y="5689060"/>
            <a:ext cx="775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Час: о 17:00 годині 13 серпня  і о 18:00 годині 14 серпня 2017 року.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59820" y="918921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П.№2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75792" y="479198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П.№1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31420" y="244817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П.№3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580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06311" y="-891823"/>
            <a:ext cx="1024748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554182"/>
            <a:ext cx="7841323" cy="615141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4000" dirty="0" smtClean="0"/>
              <a:t>   В межах села </a:t>
            </a:r>
            <a:r>
              <a:rPr lang="uk-UA" sz="4000" dirty="0" err="1" smtClean="0"/>
              <a:t>Сасинівка</a:t>
            </a:r>
            <a:r>
              <a:rPr lang="uk-UA" sz="4000" dirty="0" smtClean="0"/>
              <a:t> протікають 2 річки: це Руда і </a:t>
            </a:r>
            <a:r>
              <a:rPr lang="uk-UA" sz="4000" dirty="0" err="1" smtClean="0"/>
              <a:t>Перевод</a:t>
            </a:r>
            <a:r>
              <a:rPr lang="uk-UA" sz="4000" dirty="0" smtClean="0"/>
              <a:t>. Дана територія належить до НПП «Пирятинський». Парк створено з метою зберегти, відтворити й ефективно використовувати природні комплекси та об'єкти, що мають особливу природоохоронну, оздоровчу, історико-культурну, наукову, освітню і естетичну цінність.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341" y="294452"/>
            <a:ext cx="3685659" cy="276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341" y="3844269"/>
            <a:ext cx="3661205" cy="274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4" y="498764"/>
            <a:ext cx="10972801" cy="102710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Методика виконання роботи – індекс </a:t>
            </a:r>
            <a:r>
              <a:rPr lang="uk-UA" b="1" dirty="0" err="1" smtClean="0">
                <a:solidFill>
                  <a:srgbClr val="0000FF"/>
                </a:solidFill>
              </a:rPr>
              <a:t>Майєра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75693"/>
            <a:ext cx="12192000" cy="925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сумою балів визначаємо якість води: 1-11 –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етверт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забру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днена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водойма)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11-16 – Третій клас.  17-21 – Другий клас.   22 і більше – Перший клас (чисті водойми)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139106"/>
              </p:ext>
            </p:extLst>
          </p:nvPr>
        </p:nvGraphicFramePr>
        <p:xfrm>
          <a:off x="1358462" y="1705822"/>
          <a:ext cx="9212634" cy="376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8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0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08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744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8000"/>
                          </a:solidFill>
                        </a:rPr>
                        <a:t>1. Мешканці</a:t>
                      </a:r>
                      <a:r>
                        <a:rPr lang="uk-UA" sz="2400" baseline="0" dirty="0" smtClean="0">
                          <a:solidFill>
                            <a:srgbClr val="008000"/>
                          </a:solidFill>
                        </a:rPr>
                        <a:t> чистих</a:t>
                      </a:r>
                    </a:p>
                    <a:p>
                      <a:pPr algn="ctr"/>
                      <a:r>
                        <a:rPr lang="uk-UA" sz="2400" baseline="0" dirty="0" smtClean="0">
                          <a:solidFill>
                            <a:srgbClr val="008000"/>
                          </a:solidFill>
                        </a:rPr>
                        <a:t>водойм</a:t>
                      </a:r>
                      <a:endParaRPr lang="ru-RU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uk-UA" sz="2400" baseline="0" dirty="0" smtClean="0">
                          <a:solidFill>
                            <a:srgbClr val="0000FF"/>
                          </a:solidFill>
                        </a:rPr>
                        <a:t> Організми середньої чутливості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uk-UA" sz="2400" baseline="0" dirty="0" smtClean="0">
                          <a:solidFill>
                            <a:srgbClr val="FF0000"/>
                          </a:solidFill>
                        </a:rPr>
                        <a:t> Мешканці забруднених водойм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557">
                <a:tc>
                  <a:txBody>
                    <a:bodyPr/>
                    <a:lstStyle/>
                    <a:p>
                      <a:r>
                        <a:rPr lang="uk-UA" dirty="0" smtClean="0"/>
                        <a:t>Личинки веснянок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Бокоплави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Личинки комарів-дзвінців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557">
                <a:tc>
                  <a:txBody>
                    <a:bodyPr/>
                    <a:lstStyle/>
                    <a:p>
                      <a:r>
                        <a:rPr lang="uk-UA" dirty="0" smtClean="0"/>
                        <a:t>Личинки одноденок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Рак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smtClean="0"/>
                        <a:t>явки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557">
                <a:tc>
                  <a:txBody>
                    <a:bodyPr/>
                    <a:lstStyle/>
                    <a:p>
                      <a:r>
                        <a:rPr lang="uk-UA" dirty="0" smtClean="0"/>
                        <a:t>Личинки </a:t>
                      </a:r>
                      <a:r>
                        <a:rPr lang="uk-UA" dirty="0" err="1" smtClean="0"/>
                        <a:t>волохокрильців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Личинки бабок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Водяні ослики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7085">
                <a:tc>
                  <a:txBody>
                    <a:bodyPr/>
                    <a:lstStyle/>
                    <a:p>
                      <a:r>
                        <a:rPr lang="uk-UA" dirty="0" smtClean="0"/>
                        <a:t>Личинки </a:t>
                      </a:r>
                      <a:r>
                        <a:rPr lang="uk-UA" dirty="0" err="1" smtClean="0"/>
                        <a:t>вислокрилок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Личинки комарів-довгоніжок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Ставковики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557">
                <a:tc>
                  <a:txBody>
                    <a:bodyPr/>
                    <a:lstStyle/>
                    <a:p>
                      <a:r>
                        <a:rPr lang="uk-UA" dirty="0" smtClean="0"/>
                        <a:t>Двостулкові молюски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Молюски-</a:t>
                      </a:r>
                      <a:r>
                        <a:rPr lang="uk-UA" dirty="0" err="1" smtClean="0"/>
                        <a:t>катушки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Личинки мошок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5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Молюски-живородки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Малощетинкові черви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25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8000"/>
                          </a:solidFill>
                        </a:rPr>
                        <a:t>По 3 </a:t>
                      </a:r>
                      <a:r>
                        <a:rPr lang="ru-RU" dirty="0" err="1" smtClean="0">
                          <a:solidFill>
                            <a:srgbClr val="008000"/>
                          </a:solidFill>
                        </a:rPr>
                        <a:t>бали</a:t>
                      </a:r>
                      <a:r>
                        <a:rPr lang="ru-RU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8000"/>
                          </a:solidFill>
                        </a:rPr>
                        <a:t>кожен</a:t>
                      </a:r>
                      <a:r>
                        <a:rPr lang="ru-RU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8000"/>
                          </a:solidFill>
                        </a:rPr>
                        <a:t>представник</a:t>
                      </a:r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</a:rPr>
                        <a:t>По 2 </a:t>
                      </a:r>
                      <a:r>
                        <a:rPr lang="ru-RU" dirty="0" err="1" smtClean="0">
                          <a:solidFill>
                            <a:srgbClr val="0000FF"/>
                          </a:solidFill>
                        </a:rPr>
                        <a:t>бали</a:t>
                      </a:r>
                      <a:r>
                        <a:rPr lang="ru-RU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00FF"/>
                          </a:solidFill>
                        </a:rPr>
                        <a:t>кожен</a:t>
                      </a:r>
                      <a:r>
                        <a:rPr lang="ru-RU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00FF"/>
                          </a:solidFill>
                        </a:rPr>
                        <a:t>представник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 1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балу 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кожен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представник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6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53" y="392705"/>
            <a:ext cx="7046036" cy="8292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Пункт №1 – р</a:t>
            </a:r>
            <a:r>
              <a:rPr lang="uk-UA" b="1" dirty="0" err="1" smtClean="0">
                <a:solidFill>
                  <a:srgbClr val="0000FF"/>
                </a:solidFill>
              </a:rPr>
              <a:t>ічка</a:t>
            </a:r>
            <a:r>
              <a:rPr lang="uk-UA" b="1" dirty="0" smtClean="0">
                <a:solidFill>
                  <a:srgbClr val="0000FF"/>
                </a:solidFill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</a:rPr>
              <a:t>Перевод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255" y="1166649"/>
            <a:ext cx="10665178" cy="52814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200" dirty="0" smtClean="0"/>
              <a:t> </a:t>
            </a:r>
            <a:r>
              <a:rPr lang="uk-UA" sz="3200" u="sng" dirty="0" smtClean="0"/>
              <a:t>Нами знайдено:</a:t>
            </a:r>
          </a:p>
          <a:p>
            <a:pPr>
              <a:buFontTx/>
              <a:buChar char="-"/>
            </a:pPr>
            <a:r>
              <a:rPr lang="uk-UA" sz="3200" dirty="0" smtClean="0"/>
              <a:t>Личинки одноденок</a:t>
            </a:r>
          </a:p>
          <a:p>
            <a:pPr>
              <a:buFontTx/>
              <a:buChar char="-"/>
            </a:pPr>
            <a:r>
              <a:rPr lang="uk-UA" sz="3200" dirty="0" smtClean="0"/>
              <a:t>Личинки </a:t>
            </a:r>
            <a:r>
              <a:rPr lang="uk-UA" sz="3200" dirty="0" err="1" smtClean="0"/>
              <a:t>волохокрильців</a:t>
            </a:r>
            <a:r>
              <a:rPr lang="uk-UA" sz="3200" dirty="0" smtClean="0"/>
              <a:t> у будиночках</a:t>
            </a:r>
          </a:p>
          <a:p>
            <a:pPr>
              <a:buFontTx/>
              <a:buChar char="-"/>
            </a:pPr>
            <a:r>
              <a:rPr lang="uk-UA" sz="3200" dirty="0" smtClean="0"/>
              <a:t>Личинки </a:t>
            </a:r>
            <a:r>
              <a:rPr lang="uk-UA" sz="3200" dirty="0" err="1" smtClean="0"/>
              <a:t>вислокрилок</a:t>
            </a:r>
            <a:endParaRPr lang="uk-UA" sz="3200" dirty="0" smtClean="0"/>
          </a:p>
          <a:p>
            <a:pPr>
              <a:buFontTx/>
              <a:buChar char="-"/>
            </a:pPr>
            <a:r>
              <a:rPr lang="uk-UA" sz="3200" dirty="0" smtClean="0"/>
              <a:t>Двостулкові молюски</a:t>
            </a:r>
          </a:p>
          <a:p>
            <a:pPr>
              <a:buFontTx/>
              <a:buChar char="-"/>
            </a:pPr>
            <a:r>
              <a:rPr lang="uk-UA" sz="3200" dirty="0" err="1" smtClean="0"/>
              <a:t>Бокоплав</a:t>
            </a:r>
            <a:endParaRPr lang="uk-UA" sz="3200" dirty="0" smtClean="0"/>
          </a:p>
          <a:p>
            <a:pPr>
              <a:buFontTx/>
              <a:buChar char="-"/>
            </a:pPr>
            <a:r>
              <a:rPr lang="uk-UA" sz="3200" dirty="0" smtClean="0"/>
              <a:t>Молюски-котушки</a:t>
            </a:r>
          </a:p>
          <a:p>
            <a:pPr>
              <a:buFontTx/>
              <a:buChar char="-"/>
            </a:pPr>
            <a:r>
              <a:rPr lang="uk-UA" sz="3200" dirty="0" smtClean="0"/>
              <a:t>Молюски живородки</a:t>
            </a:r>
          </a:p>
          <a:p>
            <a:pPr>
              <a:buFontTx/>
              <a:buChar char="-"/>
            </a:pPr>
            <a:r>
              <a:rPr lang="uk-UA" sz="3200" dirty="0"/>
              <a:t>Личинки комарів-дзвінців</a:t>
            </a:r>
          </a:p>
          <a:p>
            <a:pPr>
              <a:buFontTx/>
              <a:buChar char="-"/>
            </a:pPr>
            <a:r>
              <a:rPr lang="uk-UA" sz="3200" dirty="0" smtClean="0"/>
              <a:t>П</a:t>
            </a:r>
            <a:r>
              <a:rPr lang="en-US" sz="3200" dirty="0" smtClean="0"/>
              <a:t>’</a:t>
            </a:r>
            <a:r>
              <a:rPr lang="uk-UA" sz="3200" dirty="0" smtClean="0"/>
              <a:t>явки</a:t>
            </a:r>
          </a:p>
          <a:p>
            <a:pPr>
              <a:buFontTx/>
              <a:buChar char="-"/>
            </a:pPr>
            <a:r>
              <a:rPr lang="uk-UA" sz="3200" dirty="0" smtClean="0"/>
              <a:t>Ставковик</a:t>
            </a:r>
          </a:p>
          <a:p>
            <a:pPr>
              <a:buFontTx/>
              <a:buChar char="-"/>
            </a:pPr>
            <a:r>
              <a:rPr lang="uk-UA" sz="3200" dirty="0" smtClean="0"/>
              <a:t>Водяний </a:t>
            </a:r>
            <a:r>
              <a:rPr lang="uk-UA" sz="3200" dirty="0" err="1" smtClean="0"/>
              <a:t>віслючок</a:t>
            </a:r>
            <a:endParaRPr lang="uk-UA" sz="3200" dirty="0" smtClean="0"/>
          </a:p>
          <a:p>
            <a:pPr>
              <a:buFontTx/>
              <a:buChar char="-"/>
            </a:pPr>
            <a:r>
              <a:rPr lang="uk-UA" sz="3200" b="1" dirty="0" smtClean="0">
                <a:solidFill>
                  <a:srgbClr val="0000FF"/>
                </a:solidFill>
              </a:rPr>
              <a:t>Сума – 23 бали.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83" y="1486466"/>
            <a:ext cx="6244348" cy="46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9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4" y="621914"/>
            <a:ext cx="10952016" cy="458741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Безхребетні річки </a:t>
            </a:r>
            <a:r>
              <a:rPr lang="uk-UA" b="1" i="1" dirty="0" err="1" smtClean="0">
                <a:solidFill>
                  <a:srgbClr val="0070C0"/>
                </a:solidFill>
              </a:rPr>
              <a:t>Перевод</a:t>
            </a:r>
            <a:r>
              <a:rPr lang="uk-UA" b="1" i="1" dirty="0" smtClean="0">
                <a:solidFill>
                  <a:srgbClr val="0070C0"/>
                </a:solidFill>
              </a:rPr>
              <a:t> (п.№1)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26943" y="1132597"/>
            <a:ext cx="11051830" cy="5093942"/>
            <a:chOff x="626943" y="1132597"/>
            <a:chExt cx="11051830" cy="509394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78" y="2845360"/>
              <a:ext cx="1912777" cy="1221143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179" y="1132597"/>
              <a:ext cx="2047167" cy="3071703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447" y="2884113"/>
              <a:ext cx="3203648" cy="165417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152" y="1144473"/>
              <a:ext cx="2351866" cy="1301730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43" y="1144473"/>
              <a:ext cx="2012232" cy="1535851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754" y="1149243"/>
              <a:ext cx="2341813" cy="1758159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4216" y="1132597"/>
              <a:ext cx="1844675" cy="165417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449" y="3795613"/>
              <a:ext cx="1825324" cy="243092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78" y="4216176"/>
              <a:ext cx="1810762" cy="2008454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791" y="2845360"/>
              <a:ext cx="1818658" cy="1984887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605" y="4710477"/>
              <a:ext cx="6057900" cy="151606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2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283</TotalTime>
  <Words>530</Words>
  <Application>Microsoft Office PowerPoint</Application>
  <PresentationFormat>Произвольный</PresentationFormat>
  <Paragraphs>117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Міністерство освіти і науки України Національний центр «Мала академія наук України» Всеукраїнський інтерактивний конкурс «МАН-Юніор Дослідник» Номінація «Еколог»      2018 р.</vt:lpstr>
      <vt:lpstr>Мета роботи: Визначити стан водойм села Сасинівка Пирятинського району Полтавської області </vt:lpstr>
      <vt:lpstr>Презентация PowerPoint</vt:lpstr>
      <vt:lpstr>Презентация PowerPoint</vt:lpstr>
      <vt:lpstr>        Час та місце проведення дослідження</vt:lpstr>
      <vt:lpstr>Презентация PowerPoint</vt:lpstr>
      <vt:lpstr>Методика виконання роботи – індекс Майєра</vt:lpstr>
      <vt:lpstr>Пункт №1 – річка Перевод</vt:lpstr>
      <vt:lpstr>Безхребетні річки Перевод (п.№1)</vt:lpstr>
      <vt:lpstr>Пункт №2 – річка Руда</vt:lpstr>
      <vt:lpstr>Безхребетні річки Руда (п.№2)</vt:lpstr>
      <vt:lpstr>Пункт №3 – річка Перевод після впадання річки Рудої</vt:lpstr>
      <vt:lpstr>Презентация PowerPoint</vt:lpstr>
      <vt:lpstr>Висновки: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 України Всеукраїнський конкурс «МАН-Юніор Дослідник-Екології 2018р»</dc:title>
  <dc:creator>Женя</dc:creator>
  <cp:lastModifiedBy>Rogova</cp:lastModifiedBy>
  <cp:revision>67</cp:revision>
  <dcterms:created xsi:type="dcterms:W3CDTF">2017-08-29T09:53:05Z</dcterms:created>
  <dcterms:modified xsi:type="dcterms:W3CDTF">2018-04-11T21:45:07Z</dcterms:modified>
</cp:coreProperties>
</file>