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0" r:id="rId2"/>
  </p:sldMasterIdLst>
  <p:notesMasterIdLst>
    <p:notesMasterId r:id="rId16"/>
  </p:notesMasterIdLst>
  <p:sldIdLst>
    <p:sldId id="256" r:id="rId3"/>
    <p:sldId id="271" r:id="rId4"/>
    <p:sldId id="266" r:id="rId5"/>
    <p:sldId id="275" r:id="rId6"/>
    <p:sldId id="258" r:id="rId7"/>
    <p:sldId id="259" r:id="rId8"/>
    <p:sldId id="264" r:id="rId9"/>
    <p:sldId id="260" r:id="rId10"/>
    <p:sldId id="261" r:id="rId11"/>
    <p:sldId id="270" r:id="rId12"/>
    <p:sldId id="262" r:id="rId13"/>
    <p:sldId id="263" r:id="rId14"/>
    <p:sldId id="273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1D715"/>
    <a:srgbClr val="3333CC"/>
    <a:srgbClr val="7099CA"/>
    <a:srgbClr val="F3D88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1452" autoAdjust="0"/>
  </p:normalViewPr>
  <p:slideViewPr>
    <p:cSldViewPr>
      <p:cViewPr>
        <p:scale>
          <a:sx n="70" d="100"/>
          <a:sy n="70" d="100"/>
        </p:scale>
        <p:origin x="-1110" y="-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A90B2E-34C5-4001-8DD0-DD59B4864EC2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EE607-FC2B-4A90-B5A7-A1B8774029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442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b="0" noProof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xmlns="" val="3587897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b="0" noProof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xmlns="" val="1117875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1834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3570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8951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6991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735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1776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7845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2569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4827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4113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3518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809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1.jpe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0D7DE"/>
            </a:gs>
            <a:gs pos="30000">
              <a:schemeClr val="bg1"/>
            </a:gs>
            <a:gs pos="70000">
              <a:schemeClr val="bg1"/>
            </a:gs>
            <a:gs pos="100000">
              <a:srgbClr val="A7B9C5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/>
          <p:cNvSpPr/>
          <p:nvPr/>
        </p:nvSpPr>
        <p:spPr>
          <a:xfrm>
            <a:off x="-3429000" y="0"/>
            <a:ext cx="6858000" cy="6858000"/>
          </a:xfrm>
          <a:prstGeom prst="arc">
            <a:avLst>
              <a:gd name="adj1" fmla="val 16200000"/>
              <a:gd name="adj2" fmla="val 5392005"/>
            </a:avLst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innerShdw blurRad="254000" dist="254000" dir="18900000">
              <a:prstClr val="black">
                <a:alpha val="3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Arc 7"/>
          <p:cNvSpPr/>
          <p:nvPr/>
        </p:nvSpPr>
        <p:spPr>
          <a:xfrm>
            <a:off x="-4584810" y="441434"/>
            <a:ext cx="9169620" cy="6211614"/>
          </a:xfrm>
          <a:prstGeom prst="arc">
            <a:avLst>
              <a:gd name="adj1" fmla="val 16200000"/>
              <a:gd name="adj2" fmla="val 5392005"/>
            </a:avLst>
          </a:prstGeom>
          <a:noFill/>
          <a:ln w="19050">
            <a:solidFill>
              <a:schemeClr val="bg1">
                <a:alpha val="50196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Arc 8"/>
          <p:cNvSpPr/>
          <p:nvPr/>
        </p:nvSpPr>
        <p:spPr>
          <a:xfrm>
            <a:off x="-4562639" y="-110362"/>
            <a:ext cx="9125278" cy="6274672"/>
          </a:xfrm>
          <a:prstGeom prst="arc">
            <a:avLst>
              <a:gd name="adj1" fmla="val 16200000"/>
              <a:gd name="adj2" fmla="val 5392005"/>
            </a:avLst>
          </a:prstGeom>
          <a:noFill/>
          <a:ln w="53975">
            <a:gradFill flip="none" rotWithShape="1">
              <a:gsLst>
                <a:gs pos="0">
                  <a:schemeClr val="accent1">
                    <a:lumMod val="60000"/>
                    <a:lumOff val="40000"/>
                    <a:alpha val="23000"/>
                  </a:schemeClr>
                </a:gs>
                <a:gs pos="100000">
                  <a:srgbClr val="D0D7DE">
                    <a:alpha val="10000"/>
                  </a:srgb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536504" y="3929066"/>
            <a:ext cx="5607496" cy="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143240" y="4000504"/>
            <a:ext cx="58579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solidFill>
                  <a:srgbClr val="3333CC"/>
                </a:solidFill>
                <a:latin typeface="Cambria" panose="02040503050406030204" pitchFamily="18" charset="0"/>
              </a:rPr>
              <a:t>Виконав: учень 7 класу Рівненської спеціалізованої школи І-ІІІ ступенів №15, Рівненська Мала академія наук</a:t>
            </a:r>
          </a:p>
          <a:p>
            <a:r>
              <a:rPr lang="uk-UA" sz="1600" b="1" dirty="0" smtClean="0">
                <a:solidFill>
                  <a:srgbClr val="3333CC"/>
                </a:solidFill>
                <a:latin typeface="Cambria" panose="02040503050406030204" pitchFamily="18" charset="0"/>
              </a:rPr>
              <a:t>Денисюк Роман Олександрович.</a:t>
            </a:r>
          </a:p>
          <a:p>
            <a:endParaRPr lang="uk-UA" sz="1600" b="1" dirty="0" smtClean="0">
              <a:solidFill>
                <a:srgbClr val="3333CC"/>
              </a:solidFill>
              <a:latin typeface="Cambria" panose="02040503050406030204" pitchFamily="18" charset="0"/>
            </a:endParaRPr>
          </a:p>
          <a:p>
            <a:r>
              <a:rPr lang="uk-UA" sz="1600" b="1" dirty="0" smtClean="0">
                <a:solidFill>
                  <a:srgbClr val="3333CC"/>
                </a:solidFill>
                <a:latin typeface="Cambria" panose="02040503050406030204" pitchFamily="18" charset="0"/>
              </a:rPr>
              <a:t>Наукові керівники: Малиновський Євгеній Вікторович, завідувач лабораторії космічних досліджень, Рівненська Мала академія наук;</a:t>
            </a:r>
          </a:p>
          <a:p>
            <a:r>
              <a:rPr lang="uk-UA" sz="1600" b="1" dirty="0" err="1" smtClean="0">
                <a:solidFill>
                  <a:srgbClr val="3333CC"/>
                </a:solidFill>
                <a:latin typeface="Cambria" panose="02040503050406030204" pitchFamily="18" charset="0"/>
              </a:rPr>
              <a:t>Луцюк</a:t>
            </a:r>
            <a:r>
              <a:rPr lang="uk-UA" sz="1600" b="1" dirty="0" smtClean="0">
                <a:solidFill>
                  <a:srgbClr val="3333CC"/>
                </a:solidFill>
                <a:latin typeface="Cambria" panose="02040503050406030204" pitchFamily="18" charset="0"/>
              </a:rPr>
              <a:t> Тетяна Валеріївна, вчитель фізики Рівненської спеціалізованої школи І-ІІІ ступенів №15</a:t>
            </a:r>
            <a:endParaRPr lang="en-US" sz="1600" b="1" dirty="0" smtClean="0">
              <a:solidFill>
                <a:srgbClr val="3333CC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86116" y="0"/>
            <a:ext cx="5611833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 Cond" panose="020B0706030402020204" pitchFamily="34" charset="0"/>
              </a:rPr>
              <a:t>Застосування інфрачервоного пірометра для </a:t>
            </a:r>
            <a:r>
              <a:rPr lang="uk-UA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 Cond" panose="020B0706030402020204" pitchFamily="34" charset="0"/>
              </a:rPr>
              <a:t>визначенняпрозорості</a:t>
            </a:r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 Cond" panose="020B0706030402020204" pitchFamily="34" charset="0"/>
              </a:rPr>
              <a:t> атмосфери під час астрономічних спостережень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39410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72918565"/>
              </p:ext>
            </p:extLst>
          </p:nvPr>
        </p:nvGraphicFramePr>
        <p:xfrm>
          <a:off x="179512" y="1737654"/>
          <a:ext cx="8784976" cy="46403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0200"/>
                <a:gridCol w="4824536"/>
                <a:gridCol w="2160240"/>
              </a:tblGrid>
              <a:tr h="40248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700" dirty="0">
                          <a:effectLst/>
                        </a:rPr>
                        <a:t>Температура</a:t>
                      </a:r>
                      <a:r>
                        <a:rPr lang="en-US" sz="1700" dirty="0">
                          <a:effectLst/>
                        </a:rPr>
                        <a:t>, °C</a:t>
                      </a:r>
                      <a:endParaRPr lang="uk-UA" sz="17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183" marR="461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700" dirty="0">
                          <a:effectLst/>
                        </a:rPr>
                        <a:t>Тип хмар</a:t>
                      </a:r>
                      <a:endParaRPr lang="uk-UA" sz="17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183" marR="461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700" dirty="0">
                          <a:effectLst/>
                        </a:rPr>
                        <a:t>Приклади з додатку 2</a:t>
                      </a:r>
                      <a:endParaRPr lang="uk-UA" sz="17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183" marR="46183" marT="0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&lt;</a:t>
                      </a:r>
                      <a:r>
                        <a:rPr lang="uk-UA" sz="1700" dirty="0">
                          <a:effectLst/>
                        </a:rPr>
                        <a:t>–</a:t>
                      </a:r>
                      <a:r>
                        <a:rPr lang="en-US" sz="1700" dirty="0">
                          <a:effectLst/>
                        </a:rPr>
                        <a:t>50</a:t>
                      </a:r>
                      <a:endParaRPr lang="uk-UA" sz="17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183" marR="4618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Безхмарно, чисте небо.</a:t>
                      </a:r>
                      <a:endParaRPr lang="uk-UA" sz="1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183" marR="4618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№ 1</a:t>
                      </a:r>
                      <a:endParaRPr lang="uk-UA" sz="1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183" marR="46183" marT="0" marB="0"/>
                </a:tc>
              </a:tr>
              <a:tr h="864096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uk-UA" sz="1700" dirty="0">
                          <a:effectLst/>
                        </a:rPr>
                        <a:t>–49,9…–45 </a:t>
                      </a:r>
                      <a:endParaRPr lang="uk-UA" sz="17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183" marR="4618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uk-UA" sz="1700" dirty="0">
                          <a:effectLst/>
                        </a:rPr>
                        <a:t>Високо-купчасті хмари серед­нього ярусу. З приблизно 50% перекриттям зони чутливості пірометра.</a:t>
                      </a:r>
                      <a:endParaRPr lang="uk-UA" sz="17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183" marR="4618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uk-UA" sz="1700" dirty="0">
                          <a:effectLst/>
                        </a:rPr>
                        <a:t>№ 2,3,4,5</a:t>
                      </a:r>
                      <a:endParaRPr lang="uk-UA" sz="17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183" marR="46183" marT="0" marB="0"/>
                </a:tc>
              </a:tr>
              <a:tr h="648072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uk-UA" sz="1700" dirty="0">
                          <a:effectLst/>
                        </a:rPr>
                        <a:t>–44,9…–38</a:t>
                      </a:r>
                      <a:endParaRPr lang="uk-UA" sz="17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183" marR="4618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uk-UA" sz="1700" dirty="0">
                          <a:effectLst/>
                        </a:rPr>
                        <a:t>Високо-купчасті хмари серед­нього ярусу. З близьким до повного перекриттям зони чут­ливості пірометра.</a:t>
                      </a:r>
                      <a:endParaRPr lang="uk-UA" sz="17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183" marR="4618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№ 6</a:t>
                      </a:r>
                      <a:endParaRPr lang="uk-UA" sz="1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183" marR="46183" marT="0" marB="0"/>
                </a:tc>
              </a:tr>
              <a:tr h="862088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uk-UA" sz="1700" dirty="0">
                          <a:effectLst/>
                        </a:rPr>
                        <a:t>–37,9…–25</a:t>
                      </a:r>
                      <a:endParaRPr lang="uk-UA" sz="17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183" marR="4618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uk-UA" sz="1700" dirty="0">
                          <a:effectLst/>
                        </a:rPr>
                        <a:t>Високо-шаруваті хмари серед­нього ярусу. З повним, або близьким до повного перекрит­тям зони чутливості пірометра. </a:t>
                      </a:r>
                      <a:endParaRPr lang="uk-UA" sz="17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183" marR="4618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№ 7</a:t>
                      </a:r>
                      <a:endParaRPr lang="uk-UA" sz="1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183" marR="46183" marT="0" marB="0"/>
                </a:tc>
              </a:tr>
              <a:tr h="362048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–24,9…–10</a:t>
                      </a:r>
                      <a:endParaRPr lang="uk-UA" sz="1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183" marR="4618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uk-UA" sz="1700" dirty="0">
                          <a:effectLst/>
                        </a:rPr>
                        <a:t>Шарувато-купчасті хмари </a:t>
                      </a:r>
                      <a:r>
                        <a:rPr lang="uk-UA" sz="1700" dirty="0" smtClean="0">
                          <a:effectLst/>
                        </a:rPr>
                        <a:t>нижнього </a:t>
                      </a:r>
                      <a:r>
                        <a:rPr lang="uk-UA" sz="1700" dirty="0">
                          <a:effectLst/>
                        </a:rPr>
                        <a:t>ярусу.</a:t>
                      </a:r>
                      <a:endParaRPr lang="uk-UA" sz="17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183" marR="4618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№ 8,9</a:t>
                      </a:r>
                      <a:endParaRPr lang="uk-UA" sz="1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183" marR="46183" marT="0" marB="0"/>
                </a:tc>
              </a:tr>
              <a:tr h="360040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–9,9…–4,9</a:t>
                      </a:r>
                      <a:endParaRPr lang="uk-UA" sz="1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183" marR="4618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uk-UA" sz="1700" dirty="0">
                          <a:effectLst/>
                        </a:rPr>
                        <a:t>Шарувато-дощові хмари </a:t>
                      </a:r>
                      <a:r>
                        <a:rPr lang="uk-UA" sz="1700" dirty="0" smtClean="0">
                          <a:effectLst/>
                        </a:rPr>
                        <a:t>нижнього </a:t>
                      </a:r>
                      <a:r>
                        <a:rPr lang="uk-UA" sz="1700" dirty="0">
                          <a:effectLst/>
                        </a:rPr>
                        <a:t>ярусу.</a:t>
                      </a:r>
                      <a:endParaRPr lang="uk-UA" sz="17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183" marR="4618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№ 10÷18</a:t>
                      </a:r>
                      <a:endParaRPr lang="uk-UA" sz="1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183" marR="46183" marT="0" marB="0"/>
                </a:tc>
              </a:tr>
              <a:tr h="646566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uk-UA" sz="1700" dirty="0">
                          <a:effectLst/>
                        </a:rPr>
                        <a:t>–3,8 та вище</a:t>
                      </a:r>
                      <a:endParaRPr lang="uk-UA" sz="17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183" marR="4618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uk-UA" sz="1700" dirty="0">
                          <a:effectLst/>
                        </a:rPr>
                        <a:t>Шарувато-дощові хмари </a:t>
                      </a:r>
                      <a:r>
                        <a:rPr lang="uk-UA" sz="1700" dirty="0" smtClean="0">
                          <a:effectLst/>
                        </a:rPr>
                        <a:t>нижнього </a:t>
                      </a:r>
                      <a:r>
                        <a:rPr lang="uk-UA" sz="1700" dirty="0">
                          <a:effectLst/>
                        </a:rPr>
                        <a:t>ярусу та </a:t>
                      </a:r>
                      <a:r>
                        <a:rPr lang="uk-UA" sz="1700" dirty="0" smtClean="0">
                          <a:effectLst/>
                        </a:rPr>
                        <a:t>випадіння </a:t>
                      </a:r>
                      <a:r>
                        <a:rPr lang="uk-UA" sz="1700" dirty="0" smtClean="0">
                          <a:effectLst/>
                        </a:rPr>
                        <a:t>опадів </a:t>
                      </a:r>
                      <a:r>
                        <a:rPr lang="uk-UA" sz="1700" dirty="0">
                          <a:effectLst/>
                        </a:rPr>
                        <a:t>(дощ).</a:t>
                      </a:r>
                      <a:endParaRPr lang="uk-UA" sz="17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183" marR="4618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uk-UA" sz="1700" dirty="0">
                          <a:effectLst/>
                        </a:rPr>
                        <a:t>№ 19</a:t>
                      </a:r>
                      <a:endParaRPr lang="uk-UA" sz="17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183" marR="46183" marT="0" marB="0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8656693" y="6379076"/>
            <a:ext cx="508376" cy="507831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 Cond" panose="020B0706030402020204" pitchFamily="34" charset="0"/>
              </a:rPr>
              <a:t>10</a:t>
            </a:r>
            <a:endParaRPr lang="ru-RU" sz="3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77677" y="1282278"/>
            <a:ext cx="7388645" cy="4350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20000"/>
              </a:lnSpc>
              <a:spcAft>
                <a:spcPts val="300"/>
              </a:spcAft>
            </a:pP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</a:rPr>
              <a:t>Таблиця 2. Температурний каталог хмар</a:t>
            </a:r>
            <a:endParaRPr lang="uk-UA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330" b="44828"/>
          <a:stretch/>
        </p:blipFill>
        <p:spPr>
          <a:xfrm>
            <a:off x="0" y="-2"/>
            <a:ext cx="9144000" cy="134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76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19" y="4293096"/>
            <a:ext cx="4215681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631055" y="6387622"/>
            <a:ext cx="508376" cy="507831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 Cond" panose="020B0706030402020204" pitchFamily="34" charset="0"/>
              </a:rPr>
              <a:t>11</a:t>
            </a:r>
            <a:endParaRPr lang="ru-RU" sz="3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Demi Cond" panose="020B0706030402020204" pitchFamily="34" charset="0"/>
            </a:endParaRPr>
          </a:p>
        </p:txBody>
      </p:sp>
      <p:pic>
        <p:nvPicPr>
          <p:cNvPr id="8" name="Рисунок 7" descr="D:\RMANUM\Роботи 2015-2016\Хмари\3.5.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4739" y="188640"/>
            <a:ext cx="3148965" cy="3564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80384" y="168544"/>
            <a:ext cx="5407165" cy="101720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20000"/>
              </a:lnSpc>
            </a:pP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</a:rPr>
              <a:t>Рис. 1. Кільцева діаграма наявності</a:t>
            </a:r>
          </a:p>
          <a:p>
            <a:pPr algn="ctr">
              <a:lnSpc>
                <a:spcPct val="120000"/>
              </a:lnSpc>
              <a:spcAft>
                <a:spcPts val="300"/>
              </a:spcAft>
            </a:pP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</a:rPr>
              <a:t>хмар на небесній сфері</a:t>
            </a:r>
            <a:endParaRPr lang="uk-U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088040" y="4402784"/>
            <a:ext cx="5076056" cy="14219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20000"/>
              </a:lnSpc>
            </a:pP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</a:rPr>
              <a:t>Рис. 2. Ілюстрація методики отримання кільцевої діаграми наявності хмар</a:t>
            </a:r>
            <a:endParaRPr lang="uk-U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191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0D7DE"/>
            </a:gs>
            <a:gs pos="30000">
              <a:schemeClr val="bg1"/>
            </a:gs>
            <a:gs pos="70000">
              <a:schemeClr val="bg1"/>
            </a:gs>
            <a:gs pos="100000">
              <a:srgbClr val="A7B9C5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/>
          <p:cNvSpPr/>
          <p:nvPr/>
        </p:nvSpPr>
        <p:spPr>
          <a:xfrm>
            <a:off x="-3429000" y="0"/>
            <a:ext cx="6858000" cy="6858000"/>
          </a:xfrm>
          <a:prstGeom prst="arc">
            <a:avLst>
              <a:gd name="adj1" fmla="val 16200000"/>
              <a:gd name="adj2" fmla="val 5392005"/>
            </a:avLst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innerShdw blurRad="254000" dist="254000" dir="18900000">
              <a:prstClr val="black">
                <a:alpha val="3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Arc 7"/>
          <p:cNvSpPr/>
          <p:nvPr/>
        </p:nvSpPr>
        <p:spPr>
          <a:xfrm>
            <a:off x="-4584810" y="441434"/>
            <a:ext cx="9169620" cy="6211614"/>
          </a:xfrm>
          <a:prstGeom prst="arc">
            <a:avLst>
              <a:gd name="adj1" fmla="val 16200000"/>
              <a:gd name="adj2" fmla="val 5392005"/>
            </a:avLst>
          </a:prstGeom>
          <a:noFill/>
          <a:ln w="19050">
            <a:solidFill>
              <a:schemeClr val="bg1">
                <a:alpha val="50196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Arc 8"/>
          <p:cNvSpPr/>
          <p:nvPr/>
        </p:nvSpPr>
        <p:spPr>
          <a:xfrm>
            <a:off x="-4562639" y="-110362"/>
            <a:ext cx="9125278" cy="6274672"/>
          </a:xfrm>
          <a:prstGeom prst="arc">
            <a:avLst>
              <a:gd name="adj1" fmla="val 16200000"/>
              <a:gd name="adj2" fmla="val 5392005"/>
            </a:avLst>
          </a:prstGeom>
          <a:noFill/>
          <a:ln w="53975">
            <a:gradFill flip="none" rotWithShape="1">
              <a:gsLst>
                <a:gs pos="0">
                  <a:schemeClr val="accent1">
                    <a:lumMod val="60000"/>
                    <a:lumOff val="40000"/>
                    <a:alpha val="23000"/>
                  </a:schemeClr>
                </a:gs>
                <a:gs pos="100000">
                  <a:srgbClr val="D0D7DE">
                    <a:alpha val="10000"/>
                  </a:srgb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01654" y="448878"/>
            <a:ext cx="5706562" cy="5373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400"/>
              </a:spcAft>
              <a:buFont typeface="+mj-lt"/>
              <a:buAutoNum type="arabicPeriod"/>
            </a:pPr>
            <a:r>
              <a:rPr lang="uk-UA" b="1" dirty="0" smtClean="0">
                <a:solidFill>
                  <a:srgbClr val="3333CC"/>
                </a:solidFill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Розглянута природа хмар та опрацьована міжнародна система їх класифікації.</a:t>
            </a:r>
          </a:p>
          <a:p>
            <a:pPr marL="342900" indent="-342900" algn="just">
              <a:spcAft>
                <a:spcPts val="400"/>
              </a:spcAft>
              <a:buFont typeface="+mj-lt"/>
              <a:buAutoNum type="arabicPeriod"/>
            </a:pPr>
            <a:r>
              <a:rPr lang="uk-UA" b="1" dirty="0" smtClean="0">
                <a:solidFill>
                  <a:srgbClr val="3333CC"/>
                </a:solidFill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Вивчено принцип дії пірометра та отримані практичні навики вимірювання температури пірометром типу  </a:t>
            </a:r>
            <a:r>
              <a:rPr lang="en-US" b="1" dirty="0">
                <a:solidFill>
                  <a:srgbClr val="3333CC"/>
                </a:solidFill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INFRARED </a:t>
            </a:r>
            <a:r>
              <a:rPr lang="uk-UA" b="1" dirty="0" smtClean="0">
                <a:solidFill>
                  <a:srgbClr val="3333CC"/>
                </a:solidFill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3333CC"/>
                </a:solidFill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DT</a:t>
            </a:r>
            <a:r>
              <a:rPr lang="uk-UA" b="1" dirty="0">
                <a:solidFill>
                  <a:srgbClr val="3333CC"/>
                </a:solidFill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-8380.</a:t>
            </a:r>
          </a:p>
          <a:p>
            <a:pPr marL="342900" indent="-342900" algn="just">
              <a:spcAft>
                <a:spcPts val="400"/>
              </a:spcAft>
              <a:buFont typeface="+mj-lt"/>
              <a:buAutoNum type="arabicPeriod"/>
            </a:pPr>
            <a:r>
              <a:rPr lang="uk-UA" b="1" dirty="0" smtClean="0">
                <a:solidFill>
                  <a:srgbClr val="3333CC"/>
                </a:solidFill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Побудовано пристрій, який складається з цифрового фотоапарату та ІЧ-пірометра, синхронізовані їх оптичні осі та створено методику обробки отриманих фотознімків. </a:t>
            </a:r>
            <a:endParaRPr lang="uk-UA" b="1" dirty="0">
              <a:solidFill>
                <a:srgbClr val="3333CC"/>
              </a:solidFill>
              <a:latin typeface="Century" panose="020406040505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400"/>
              </a:spcAft>
              <a:buFont typeface="+mj-lt"/>
              <a:buAutoNum type="arabicPeriod"/>
            </a:pPr>
            <a:r>
              <a:rPr lang="uk-UA" b="1" dirty="0" smtClean="0">
                <a:solidFill>
                  <a:srgbClr val="3333CC"/>
                </a:solidFill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Створено температурний каталог хмар.</a:t>
            </a:r>
          </a:p>
          <a:p>
            <a:pPr marL="342900" indent="-342900">
              <a:spcAft>
                <a:spcPts val="400"/>
              </a:spcAft>
              <a:buFont typeface="+mj-lt"/>
              <a:buAutoNum type="arabicPeriod"/>
            </a:pPr>
            <a:r>
              <a:rPr lang="uk-UA" b="1" dirty="0" smtClean="0">
                <a:solidFill>
                  <a:srgbClr val="3333CC"/>
                </a:solidFill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Показано, що температура хмар тим вища, чим більша їх густина. 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uk-UA" b="1" dirty="0" smtClean="0">
                <a:solidFill>
                  <a:srgbClr val="3333CC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Проведені дослідження дозволяють використати температурні характеристики в якості інформативних ознак при об</a:t>
            </a:r>
            <a:r>
              <a:rPr lang="en-US" b="1" dirty="0" smtClean="0">
                <a:solidFill>
                  <a:srgbClr val="3333CC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’</a:t>
            </a:r>
            <a:r>
              <a:rPr lang="uk-UA" b="1" dirty="0" err="1" smtClean="0">
                <a:solidFill>
                  <a:srgbClr val="3333CC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єктивному</a:t>
            </a:r>
            <a:r>
              <a:rPr lang="uk-UA" b="1" dirty="0" smtClean="0">
                <a:solidFill>
                  <a:srgbClr val="3333CC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 аналізі хмарності.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uk-UA" b="1" dirty="0" smtClean="0">
                <a:solidFill>
                  <a:srgbClr val="3333CC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Перевірено ефективність вимірювання температури хмар вночі.</a:t>
            </a:r>
            <a:endParaRPr lang="uk-UA" b="1" dirty="0">
              <a:solidFill>
                <a:srgbClr val="3333CC"/>
              </a:solidFill>
              <a:latin typeface="Century" panose="020406040505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631055" y="6404714"/>
            <a:ext cx="508376" cy="507831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 Cond" panose="020B0706030402020204" pitchFamily="34" charset="0"/>
              </a:rPr>
              <a:t>12</a:t>
            </a:r>
            <a:endParaRPr lang="ru-RU" sz="3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89264" y="-114476"/>
            <a:ext cx="2822978" cy="5720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20000"/>
              </a:lnSpc>
            </a:pPr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</a:rPr>
              <a:t>Висновки:</a:t>
            </a:r>
            <a:endParaRPr lang="uk-UA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30156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7655" y="-99392"/>
            <a:ext cx="9459310" cy="705678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02518" y="2492896"/>
            <a:ext cx="6538970" cy="120032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Дякую</a:t>
            </a:r>
            <a:r>
              <a:rPr lang="ru-RU" sz="7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за </a:t>
            </a:r>
            <a:r>
              <a:rPr lang="ru-RU" sz="7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увагу</a:t>
            </a:r>
            <a:r>
              <a:rPr lang="ru-RU" sz="7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95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5352" y="4164480"/>
            <a:ext cx="4550400" cy="2700000"/>
          </a:xfrm>
          <a:prstGeom prst="rect">
            <a:avLst/>
          </a:prstGeom>
        </p:spPr>
      </p:pic>
      <p:pic>
        <p:nvPicPr>
          <p:cNvPr id="7" name="Рисунок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368" y="-3"/>
            <a:ext cx="4550400" cy="2700000"/>
          </a:xfrm>
          <a:prstGeom prst="rect">
            <a:avLst/>
          </a:prstGeom>
        </p:spPr>
      </p:pic>
      <p:pic>
        <p:nvPicPr>
          <p:cNvPr id="8" name="Рисунок 7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" b="13019"/>
          <a:stretch/>
        </p:blipFill>
        <p:spPr>
          <a:xfrm>
            <a:off x="4603808" y="-1"/>
            <a:ext cx="4550400" cy="2700000"/>
          </a:xfrm>
          <a:prstGeom prst="rect">
            <a:avLst/>
          </a:prstGeom>
        </p:spPr>
      </p:pic>
      <p:pic>
        <p:nvPicPr>
          <p:cNvPr id="5" name="Рисунок 4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78" b="7399"/>
          <a:stretch/>
        </p:blipFill>
        <p:spPr>
          <a:xfrm>
            <a:off x="0" y="4159725"/>
            <a:ext cx="4550400" cy="2700000"/>
          </a:xfrm>
          <a:prstGeom prst="rect">
            <a:avLst/>
          </a:prstGeom>
        </p:spPr>
      </p:pic>
      <p:pic>
        <p:nvPicPr>
          <p:cNvPr id="6" name="Рисунок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3760" y="1844824"/>
            <a:ext cx="4550400" cy="2700000"/>
          </a:xfrm>
          <a:prstGeom prst="rect">
            <a:avLst/>
          </a:prstGeom>
        </p:spPr>
      </p:pic>
      <p:pic>
        <p:nvPicPr>
          <p:cNvPr id="13" name="Рисунок 12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47007"/>
            <a:ext cx="4550400" cy="2700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665239" y="6387622"/>
            <a:ext cx="508376" cy="507831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uk-UA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 Cond" panose="020B0706030402020204" pitchFamily="34" charset="0"/>
              </a:rPr>
              <a:t>2</a:t>
            </a:r>
            <a:endParaRPr lang="ru-RU" sz="3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0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25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7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14287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8965" y="431251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3333CC"/>
                </a:solidFill>
              </a:rPr>
              <a:t>дослідити придатність побутового пірометра для визначення хмарності неба вночі.</a:t>
            </a:r>
            <a:endParaRPr lang="uk-UA" sz="2400" b="1" dirty="0">
              <a:solidFill>
                <a:srgbClr val="3333CC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26895" y="3939690"/>
            <a:ext cx="3158735" cy="452432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uk-UA" sz="2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</a:rPr>
              <a:t>Мета  досліджень:</a:t>
            </a:r>
            <a:endParaRPr lang="ru-RU" sz="2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anose="0204050305040603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665239" y="6387622"/>
            <a:ext cx="508376" cy="507831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uk-UA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 Cond" panose="020B0706030402020204" pitchFamily="34" charset="0"/>
              </a:rPr>
              <a:t>4</a:t>
            </a:r>
            <a:endParaRPr lang="ru-RU" sz="3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857364"/>
            <a:ext cx="4143372" cy="452432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uk-UA" sz="2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</a:rPr>
              <a:t>Постановка проблеми:</a:t>
            </a:r>
            <a:endParaRPr lang="ru-RU" sz="2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214554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3333CC"/>
                </a:solidFill>
              </a:rPr>
              <a:t>під час проведення нічних оптичних спостережень буває важко визначити прозорість атмосфери, особливо в умовах міської </a:t>
            </a:r>
            <a:r>
              <a:rPr lang="uk-UA" sz="2400" b="1" dirty="0" err="1" smtClean="0">
                <a:solidFill>
                  <a:srgbClr val="3333CC"/>
                </a:solidFill>
              </a:rPr>
              <a:t>засвітки</a:t>
            </a:r>
            <a:r>
              <a:rPr lang="uk-UA" sz="2400" b="1" dirty="0" smtClean="0">
                <a:solidFill>
                  <a:srgbClr val="3333CC"/>
                </a:solidFill>
              </a:rPr>
              <a:t>.</a:t>
            </a:r>
            <a:endParaRPr lang="uk-UA" sz="2400" b="1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320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17859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0486" y="2928934"/>
            <a:ext cx="88835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uk-UA" sz="2400" b="1" dirty="0" smtClean="0">
                <a:solidFill>
                  <a:srgbClr val="3333CC"/>
                </a:solidFill>
              </a:rPr>
              <a:t>ознайомитися з міжнародною системою класифікації хмар;</a:t>
            </a:r>
          </a:p>
          <a:p>
            <a:pPr marL="342900" indent="-342900">
              <a:buFontTx/>
              <a:buChar char="-"/>
            </a:pPr>
            <a:r>
              <a:rPr lang="uk-UA" sz="2400" b="1" dirty="0" smtClean="0">
                <a:solidFill>
                  <a:srgbClr val="3333CC"/>
                </a:solidFill>
              </a:rPr>
              <a:t>ознайомитися з будовою та принципом дії ІЧ-пірометра;</a:t>
            </a:r>
          </a:p>
          <a:p>
            <a:pPr marL="342900" indent="-342900">
              <a:buFontTx/>
              <a:buChar char="-"/>
            </a:pPr>
            <a:r>
              <a:rPr lang="uk-UA" sz="2400" b="1" dirty="0" smtClean="0">
                <a:solidFill>
                  <a:srgbClr val="3333CC"/>
                </a:solidFill>
              </a:rPr>
              <a:t>скласти прилад для вимірювання температури хмар з їх фотофіксацією;</a:t>
            </a:r>
          </a:p>
          <a:p>
            <a:pPr marL="342900" indent="-342900">
              <a:buFontTx/>
              <a:buChar char="-"/>
            </a:pPr>
            <a:r>
              <a:rPr lang="uk-UA" sz="2400" b="1" dirty="0" smtClean="0">
                <a:solidFill>
                  <a:srgbClr val="3333CC"/>
                </a:solidFill>
              </a:rPr>
              <a:t>провести вимірювання температури різних типів хмар;</a:t>
            </a:r>
          </a:p>
          <a:p>
            <a:pPr marL="342900" indent="-342900">
              <a:buFontTx/>
              <a:buChar char="-"/>
            </a:pPr>
            <a:r>
              <a:rPr lang="uk-UA" sz="2400" b="1" dirty="0" smtClean="0">
                <a:solidFill>
                  <a:srgbClr val="3333CC"/>
                </a:solidFill>
              </a:rPr>
              <a:t>перевірити ефективність вимірювання температури вночі.</a:t>
            </a:r>
            <a:endParaRPr lang="uk-UA" sz="2400" b="1" dirty="0">
              <a:solidFill>
                <a:srgbClr val="3333CC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2428868"/>
            <a:ext cx="3735126" cy="452432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uk-UA" sz="2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</a:rPr>
              <a:t>Завдання  досліджень:</a:t>
            </a:r>
            <a:endParaRPr lang="ru-RU" sz="2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anose="0204050305040603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665239" y="6387622"/>
            <a:ext cx="508376" cy="507831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uk-UA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 Cond" panose="020B0706030402020204" pitchFamily="34" charset="0"/>
              </a:rPr>
              <a:t>3</a:t>
            </a:r>
            <a:endParaRPr lang="ru-RU" sz="3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320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RMANUM\Роботи 2015-2016\Хмари\2.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6" y="9374"/>
            <a:ext cx="5040000" cy="68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8665239" y="6387622"/>
            <a:ext cx="508376" cy="507831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 Cond" panose="020B0706030402020204" pitchFamily="34" charset="0"/>
              </a:rPr>
              <a:t>5</a:t>
            </a:r>
            <a:endParaRPr lang="ru-RU" sz="3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47110" y="1268760"/>
            <a:ext cx="3689199" cy="1381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20000"/>
              </a:lnSpc>
              <a:spcAft>
                <a:spcPts val="300"/>
              </a:spcAft>
            </a:pP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</a:rPr>
              <a:t>Зовнішній вигляд пірометра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</a:rPr>
              <a:t>INFRARED DT8380</a:t>
            </a:r>
            <a:endParaRPr lang="uk-UA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86380" y="2714621"/>
            <a:ext cx="364333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Технічні характеристики:</a:t>
            </a:r>
          </a:p>
          <a:p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°C / °F (Цельсія / Фаренгейта) шкала</a:t>
            </a:r>
          </a:p>
          <a:p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автономне живлення, час роботи від батареї — до 12 міс.</a:t>
            </a:r>
          </a:p>
          <a:p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час </a:t>
            </a:r>
            <a:r>
              <a:rPr lang="uk-UA" sz="1200" dirty="0" err="1" smtClean="0">
                <a:latin typeface="Times New Roman" pitchFamily="18" charset="0"/>
                <a:cs typeface="Times New Roman" pitchFamily="18" charset="0"/>
              </a:rPr>
              <a:t>вимірювання-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200" dirty="0" err="1" smtClean="0">
                <a:latin typeface="Times New Roman" pitchFamily="18" charset="0"/>
                <a:cs typeface="Times New Roman" pitchFamily="18" charset="0"/>
              </a:rPr>
              <a:t>около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 0,8 с</a:t>
            </a:r>
          </a:p>
          <a:p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температура експлуатації: від 0 °C до 50 °C</a:t>
            </a:r>
          </a:p>
          <a:p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температура зберігання: от -20 °C до 50 °C</a:t>
            </a:r>
          </a:p>
          <a:p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випромінювана здатність (</a:t>
            </a:r>
            <a:r>
              <a:rPr lang="uk-UA" sz="1200" dirty="0" err="1" smtClean="0">
                <a:latin typeface="Times New Roman" pitchFamily="18" charset="0"/>
                <a:cs typeface="Times New Roman" pitchFamily="18" charset="0"/>
              </a:rPr>
              <a:t>emissivity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): 0,95</a:t>
            </a:r>
          </a:p>
          <a:p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показник  візування (</a:t>
            </a:r>
            <a:r>
              <a:rPr lang="uk-UA" sz="1200" dirty="0" err="1" smtClean="0">
                <a:latin typeface="Times New Roman" pitchFamily="18" charset="0"/>
                <a:cs typeface="Times New Roman" pitchFamily="18" charset="0"/>
              </a:rPr>
              <a:t>Distance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200" dirty="0" err="1" smtClean="0"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200" dirty="0" err="1" smtClean="0">
                <a:latin typeface="Times New Roman" pitchFamily="18" charset="0"/>
                <a:cs typeface="Times New Roman" pitchFamily="18" charset="0"/>
              </a:rPr>
              <a:t>Spot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200" dirty="0" err="1" smtClean="0">
                <a:latin typeface="Times New Roman" pitchFamily="18" charset="0"/>
                <a:cs typeface="Times New Roman" pitchFamily="18" charset="0"/>
              </a:rPr>
              <a:t>size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): </a:t>
            </a:r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8:1</a:t>
            </a:r>
            <a:endParaRPr lang="uk-UA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діапазон вимірювання температури: </a:t>
            </a:r>
            <a:br>
              <a:rPr lang="uk-UA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  - от </a:t>
            </a:r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-50 °C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 до </a:t>
            </a:r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380 °C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uk-UA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роздільна здатність: 0,1 °C.</a:t>
            </a:r>
            <a:br>
              <a:rPr lang="uk-UA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точність ± 2% або 2 °C</a:t>
            </a:r>
          </a:p>
          <a:p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живлення: 1 батарея 9V, типу "Крона"/6LR61/6F22 - 9V.</a:t>
            </a:r>
          </a:p>
          <a:p>
            <a:r>
              <a:rPr lang="uk-UA" sz="1200" dirty="0" err="1" smtClean="0">
                <a:latin typeface="Times New Roman" pitchFamily="18" charset="0"/>
                <a:cs typeface="Times New Roman" pitchFamily="18" charset="0"/>
              </a:rPr>
              <a:t>разміри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 (мм): 150х90х38, вага 140 г (без батареї)</a:t>
            </a:r>
          </a:p>
          <a:p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50748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RMANUM\Роботи 2015-2016\Хмари\2.2.1jpg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36" b="2397"/>
          <a:stretch/>
        </p:blipFill>
        <p:spPr bwMode="auto">
          <a:xfrm>
            <a:off x="1115616" y="8476"/>
            <a:ext cx="7177759" cy="57833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665239" y="6387622"/>
            <a:ext cx="508376" cy="507831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 Cond" panose="020B0706030402020204" pitchFamily="34" charset="0"/>
              </a:rPr>
              <a:t>6</a:t>
            </a:r>
            <a:endParaRPr lang="ru-RU" sz="3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72792" y="5773217"/>
            <a:ext cx="7460653" cy="88210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10000"/>
              </a:lnSpc>
              <a:spcAft>
                <a:spcPts val="300"/>
              </a:spcAft>
            </a:pP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</a:rPr>
              <a:t>Схема контролю паралельності оптичних осей фотоапарата і пірометра</a:t>
            </a:r>
            <a:endParaRPr lang="uk-U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016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RMANUM\Роботи 2015-2016\Хмари\Новая папка\1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144" y="-20096"/>
            <a:ext cx="9216000" cy="69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8651151" y="6078213"/>
            <a:ext cx="508376" cy="507831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 Cond" panose="020B0706030402020204" pitchFamily="34" charset="0"/>
              </a:rPr>
              <a:t>7</a:t>
            </a:r>
            <a:endParaRPr lang="ru-RU" sz="3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188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RMANUM\Роботи 2015-2016\Хмари\Новая папка\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135" y="108000"/>
            <a:ext cx="288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:\RMANUM\Роботи 2015-2016\Хмари\Новая папка\1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6106" y="108000"/>
            <a:ext cx="288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RMANUM\Роботи 2015-2016\Хмари\Новая папка\1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9808" y="108000"/>
            <a:ext cx="2879090" cy="2159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RMANUM\Роботи 2015-2016\Хмари\Новая папка\1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760" y="2358443"/>
            <a:ext cx="2880000" cy="2158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RMANUM\Роботи 2015-2016\Хмари\Новая папка\2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0854" y="2354633"/>
            <a:ext cx="288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RMANUM\Роботи 2015-2016\Хмари\Новая папка\1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9808" y="2360131"/>
            <a:ext cx="288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RMANUM\Роботи 2015-2016\Хмари\Новая папка\1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8760" y="4608000"/>
            <a:ext cx="2880000" cy="2158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RMANUM\Роботи 2015-2016\Хмари\Новая папка\8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34636" y="4608000"/>
            <a:ext cx="288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RMANUM\Роботи 2015-2016\Хмари\Новая папка\12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49269" y="4608000"/>
            <a:ext cx="288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8665239" y="6387622"/>
            <a:ext cx="508376" cy="507831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uk-UA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 Cond" panose="020B0706030402020204" pitchFamily="34" charset="0"/>
              </a:rPr>
              <a:t>8</a:t>
            </a:r>
            <a:endParaRPr lang="ru-RU" sz="3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837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RMANUM\Роботи 2015-2016\Хмари\Новая папка\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288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:\RMANUM\Роботи 2015-2016\Хмари\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16632"/>
            <a:ext cx="288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RMANUM\Роботи 2015-2016\Хмари\Новая папка\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5" y="120172"/>
            <a:ext cx="288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RMANUM\Роботи 2015-2016\Хмари\Новая папка\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2360506"/>
            <a:ext cx="288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RMANUM\Роботи 2015-2016\Хмари\Новая папка\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6740" y="2360547"/>
            <a:ext cx="288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RMANUM\Роботи 2015-2016\Хмари\Новая папка\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65975" y="2360547"/>
            <a:ext cx="288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RMANUM\Роботи 2015-2016\Хмари\Новая папка\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684" y="4598181"/>
            <a:ext cx="2880000" cy="2158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RMANUM\Роботи 2015-2016\Хмари\2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31840" y="4606317"/>
            <a:ext cx="288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RMANUM\Роботи 2015-2016\Хмари\Новая папка\21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53910" y="4606317"/>
            <a:ext cx="2880000" cy="2161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8665239" y="6387622"/>
            <a:ext cx="508376" cy="507831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uk-UA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 Cond" panose="020B0706030402020204" pitchFamily="34" charset="0"/>
              </a:rPr>
              <a:t>9</a:t>
            </a:r>
            <a:endParaRPr lang="ru-RU" sz="3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817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0FF3CB8-411A-4EA4-8D99-958C0B097FD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Изображение в полукруге с дугами</Template>
  <TotalTime>0</TotalTime>
  <Words>426</Words>
  <Application>Microsoft Office PowerPoint</Application>
  <PresentationFormat>Экран (4:3)</PresentationFormat>
  <Paragraphs>78</Paragraphs>
  <Slides>13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2016-02-18T16:22:26Z</dcterms:created>
  <dcterms:modified xsi:type="dcterms:W3CDTF">2018-04-20T09:25:22Z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TC020116429991</vt:lpwstr>
  </property>
</Properties>
</file>