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8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DAD6EEE-3ADD-43E0-93C2-7E41347EC7F8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7C4181-CE78-4121-99F8-06D8C6D89D4F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DAD6EEE-3ADD-43E0-93C2-7E41347EC7F8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7C4181-CE78-4121-99F8-06D8C6D89D4F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DAD6EEE-3ADD-43E0-93C2-7E41347EC7F8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7C4181-CE78-4121-99F8-06D8C6D89D4F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2C74614-1BEC-4411-B02D-7FF5F7506C5A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A3209AF-3B80-4FD3-BD3A-84B4F08D4610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2C74614-1BEC-4411-B02D-7FF5F7506C5A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A3209AF-3B80-4FD3-BD3A-84B4F08D4610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2C74614-1BEC-4411-B02D-7FF5F7506C5A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A3209AF-3B80-4FD3-BD3A-84B4F08D4610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2C74614-1BEC-4411-B02D-7FF5F7506C5A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A3209AF-3B80-4FD3-BD3A-84B4F08D4610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2C74614-1BEC-4411-B02D-7FF5F7506C5A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A3209AF-3B80-4FD3-BD3A-84B4F08D4610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2C74614-1BEC-4411-B02D-7FF5F7506C5A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A3209AF-3B80-4FD3-BD3A-84B4F08D4610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2C74614-1BEC-4411-B02D-7FF5F7506C5A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A3209AF-3B80-4FD3-BD3A-84B4F08D4610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2C74614-1BEC-4411-B02D-7FF5F7506C5A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A3209AF-3B80-4FD3-BD3A-84B4F08D4610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DAD6EEE-3ADD-43E0-93C2-7E41347EC7F8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7C4181-CE78-4121-99F8-06D8C6D89D4F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2C74614-1BEC-4411-B02D-7FF5F7506C5A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A3209AF-3B80-4FD3-BD3A-84B4F08D4610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2C74614-1BEC-4411-B02D-7FF5F7506C5A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A3209AF-3B80-4FD3-BD3A-84B4F08D4610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2C74614-1BEC-4411-B02D-7FF5F7506C5A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A3209AF-3B80-4FD3-BD3A-84B4F08D4610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DAD6EEE-3ADD-43E0-93C2-7E41347EC7F8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7C4181-CE78-4121-99F8-06D8C6D89D4F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DAD6EEE-3ADD-43E0-93C2-7E41347EC7F8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7C4181-CE78-4121-99F8-06D8C6D89D4F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DAD6EEE-3ADD-43E0-93C2-7E41347EC7F8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7C4181-CE78-4121-99F8-06D8C6D89D4F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DAD6EEE-3ADD-43E0-93C2-7E41347EC7F8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7C4181-CE78-4121-99F8-06D8C6D89D4F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DAD6EEE-3ADD-43E0-93C2-7E41347EC7F8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7C4181-CE78-4121-99F8-06D8C6D89D4F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DAD6EEE-3ADD-43E0-93C2-7E41347EC7F8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7C4181-CE78-4121-99F8-06D8C6D89D4F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DAD6EEE-3ADD-43E0-93C2-7E41347EC7F8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7C4181-CE78-4121-99F8-06D8C6D89D4F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fld id="{9DAD6EEE-3ADD-43E0-93C2-7E41347EC7F8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algn="r">
              <a:lnSpc>
                <a:spcPct val="100000"/>
              </a:lnSpc>
            </a:pPr>
            <a:fld id="{2F7C4181-CE78-4121-99F8-06D8C6D89D4F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fld id="{E2C74614-1BEC-4411-B02D-7FF5F7506C5A}" type="datetime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12.04.2017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algn="r">
              <a:lnSpc>
                <a:spcPct val="100000"/>
              </a:lnSpc>
            </a:pPr>
            <a:fld id="{EA3209AF-3B80-4FD3-BD3A-84B4F08D4610}" type="slidenum">
              <a:rPr lang="ru-RU" sz="1200" b="0" strike="noStrike" spc="-1" smtClean="0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683640" y="476640"/>
            <a:ext cx="7848360" cy="936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</a:rPr>
              <a:t>Всеукраїнський</a:t>
            </a:r>
            <a:r>
              <a:rPr lang="ru-RU" sz="24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</a:rPr>
              <a:t>відкритий</a:t>
            </a:r>
            <a:r>
              <a:rPr lang="ru-RU" sz="24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</a:rPr>
              <a:t>інтерактивний</a:t>
            </a:r>
            <a:r>
              <a:rPr lang="ru-RU" sz="24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конкурс
“МАН−</a:t>
            </a:r>
            <a:r>
              <a:rPr lang="ru-RU" sz="2400" b="1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</a:rPr>
              <a:t>Юніор</a:t>
            </a:r>
            <a:r>
              <a:rPr lang="ru-RU" sz="24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</a:rPr>
              <a:t>Дослідник</a:t>
            </a:r>
            <a:r>
              <a:rPr lang="ru-RU" sz="24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” </a:t>
            </a:r>
            <a:endParaRPr lang="ru-RU" sz="2400" b="1" strike="noStrike" spc="-1" dirty="0" smtClean="0"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287460" y="1412776"/>
            <a:ext cx="8640720" cy="52229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73960" algn="ctr"/>
            <a:r>
              <a:rPr lang="ru-RU" sz="4000" b="1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Номінація</a:t>
            </a:r>
            <a:r>
              <a:rPr lang="ru-RU" sz="4000" b="1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 “</a:t>
            </a:r>
            <a:r>
              <a:rPr lang="ru-RU" sz="4000" b="1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Технік−Юніор</a:t>
            </a:r>
            <a:r>
              <a:rPr lang="ru-RU" sz="4000" b="1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”</a:t>
            </a:r>
            <a:endParaRPr lang="ru-RU" sz="3200" spc="-1" dirty="0">
              <a:solidFill>
                <a:schemeClr val="accent5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 algn="ctr">
              <a:lnSpc>
                <a:spcPct val="100000"/>
              </a:lnSpc>
            </a:pPr>
            <a:r>
              <a:rPr lang="ru-RU" sz="4000" b="1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Оригінальні</a:t>
            </a:r>
            <a:r>
              <a:rPr lang="ru-RU" sz="4000" b="1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4000" b="1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досліди-фокуси</a:t>
            </a:r>
            <a:endParaRPr lang="uk-UA" sz="4000" b="1" spc="-1" dirty="0" smtClean="0">
              <a:solidFill>
                <a:schemeClr val="accent5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74320" indent="-273960" algn="ctr">
              <a:lnSpc>
                <a:spcPct val="100000"/>
              </a:lnSpc>
            </a:pPr>
            <a:endParaRPr lang="uk-UA" sz="3200" b="1" strike="noStrike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74320" indent="-273960" algn="ctr">
              <a:lnSpc>
                <a:spcPct val="100000"/>
              </a:lnSpc>
            </a:pPr>
            <a:r>
              <a:rPr lang="uk-UA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Нікопольський професійний ліцей</a:t>
            </a:r>
          </a:p>
          <a:p>
            <a:pPr marL="274320" indent="-273960"/>
            <a:r>
              <a:rPr lang="uk-UA" sz="3000" b="1" i="1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Дослідники</a:t>
            </a:r>
            <a:r>
              <a:rPr lang="en-US" sz="3000" b="1" i="1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uk-UA" sz="3000" b="1" i="1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учні </a:t>
            </a:r>
            <a:r>
              <a:rPr lang="uk-UA" sz="3000" b="1" i="1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І курсу (10 клас</a:t>
            </a:r>
            <a:r>
              <a:rPr lang="uk-UA" sz="3000" b="1" i="1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r>
              <a:rPr lang="en-US" sz="3000" b="1" i="1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</a:t>
            </a:r>
          </a:p>
          <a:p>
            <a:pPr marL="274320" indent="-273960">
              <a:lnSpc>
                <a:spcPct val="100000"/>
              </a:lnSpc>
            </a:pPr>
            <a:r>
              <a:rPr lang="uk-UA" sz="3000" b="1" i="1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Наливайко </a:t>
            </a:r>
            <a:r>
              <a:rPr lang="uk-UA" sz="3000" b="1" i="1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Максим, </a:t>
            </a:r>
            <a:r>
              <a:rPr lang="uk-UA" sz="3000" b="1" i="1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Телюк</a:t>
            </a:r>
            <a:r>
              <a:rPr lang="uk-UA" sz="3000" b="1" i="1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Тарас, </a:t>
            </a:r>
            <a:r>
              <a:rPr lang="uk-UA" sz="3000" b="1" i="1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Назиров</a:t>
            </a:r>
            <a:r>
              <a:rPr lang="uk-UA" sz="3000" b="1" i="1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uk-UA" sz="3000" b="1" i="1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Давид</a:t>
            </a:r>
            <a:endParaRPr lang="en-US" sz="3000" b="1" i="1" spc="-1" dirty="0">
              <a:solidFill>
                <a:schemeClr val="accent5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74320" indent="-273960">
              <a:lnSpc>
                <a:spcPct val="100000"/>
              </a:lnSpc>
            </a:pPr>
            <a:endParaRPr lang="en-US" sz="3000" b="1" i="1" strike="noStrike" spc="-1" dirty="0" smtClean="0">
              <a:solidFill>
                <a:schemeClr val="accent5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74320" indent="-273960">
              <a:lnSpc>
                <a:spcPct val="100000"/>
              </a:lnSpc>
            </a:pPr>
            <a:r>
              <a:rPr lang="ru-RU" sz="3000" b="1" i="1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Науковий</a:t>
            </a:r>
            <a:r>
              <a:rPr lang="ru-RU" sz="3000" b="1" i="1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000" b="1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керівник</a:t>
            </a:r>
            <a:r>
              <a:rPr lang="ru-RU" sz="3000" b="1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 </a:t>
            </a:r>
            <a:endParaRPr lang="en-US" sz="3000" i="1" spc="-1" dirty="0">
              <a:solidFill>
                <a:schemeClr val="accent5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>
              <a:lnSpc>
                <a:spcPct val="100000"/>
              </a:lnSpc>
            </a:pPr>
            <a:r>
              <a:rPr lang="ru-RU" sz="3000" b="1" i="1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Корж </a:t>
            </a:r>
            <a:r>
              <a:rPr lang="ru-RU" sz="3000" b="1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Олена</a:t>
            </a:r>
            <a:r>
              <a:rPr lang="ru-RU" sz="3000" b="1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000" b="1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Федорівна</a:t>
            </a:r>
            <a:r>
              <a:rPr lang="ru-RU" sz="3000" b="1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uk-UA" sz="3000" b="1" i="1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викладач</a:t>
            </a:r>
            <a:r>
              <a:rPr lang="ru-RU" sz="3000" b="1" i="1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ru-RU" sz="3000" b="1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фізики</a:t>
            </a:r>
            <a:endParaRPr lang="ru-RU" sz="3000" b="0" i="1" strike="noStrike" spc="-1" dirty="0">
              <a:solidFill>
                <a:schemeClr val="accent5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 algn="ctr">
              <a:lnSpc>
                <a:spcPct val="100000"/>
              </a:lnSpc>
            </a:pPr>
            <a:endParaRPr lang="en-US" sz="1200" b="1" i="1" strike="noStrike" spc="-1" dirty="0" smtClean="0"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74320" indent="-273960" algn="ctr">
              <a:lnSpc>
                <a:spcPct val="100000"/>
              </a:lnSpc>
            </a:pPr>
            <a:r>
              <a:rPr lang="ru-RU" sz="2600" b="1" i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2017р</a:t>
            </a:r>
            <a:r>
              <a:rPr lang="ru-RU" sz="2600" b="1" i="1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51640" y="332640"/>
            <a:ext cx="6048360" cy="292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ru-RU" sz="2400" b="1" i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Дослід3.Підставка </a:t>
            </a:r>
            <a:r>
              <a:rPr lang="ru-RU" sz="24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для </a:t>
            </a:r>
            <a:r>
              <a:rPr lang="ru-RU" sz="24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каструлі</a:t>
            </a:r>
            <a:endParaRPr lang="ru-RU" sz="24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0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Прилади</a:t>
            </a:r>
            <a:r>
              <a:rPr lang="ru-RU" sz="20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й </a:t>
            </a:r>
            <a:r>
              <a:rPr lang="ru-RU" sz="20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матеріали</a:t>
            </a:r>
            <a:r>
              <a:rPr lang="ru-RU" sz="20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: </a:t>
            </a:r>
            <a:r>
              <a:rPr lang="ru-RU" sz="20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тарілка</a:t>
            </a:r>
            <a:r>
              <a:rPr lang="ru-RU" sz="20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, 3 </a:t>
            </a:r>
            <a:r>
              <a:rPr lang="ru-RU" sz="2000" strike="noStrike" spc="-1" dirty="0" err="1" smtClean="0">
                <a:uFill>
                  <a:solidFill>
                    <a:srgbClr val="FFFFFF"/>
                  </a:solidFill>
                </a:uFill>
                <a:ea typeface="Times New Roman"/>
              </a:rPr>
              <a:t>виделки</a:t>
            </a:r>
            <a:r>
              <a:rPr lang="ru-RU" sz="2000" strike="noStrike" spc="-1" dirty="0" smtClean="0">
                <a:uFill>
                  <a:solidFill>
                    <a:srgbClr val="FFFFFF"/>
                  </a:solidFill>
                </a:uFill>
                <a:ea typeface="Times New Roman"/>
              </a:rPr>
              <a:t>, </a:t>
            </a:r>
            <a:r>
              <a:rPr lang="ru-RU" sz="20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кільце</a:t>
            </a:r>
            <a:r>
              <a:rPr lang="ru-RU" sz="20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для </a:t>
            </a:r>
            <a:r>
              <a:rPr lang="ru-RU" sz="20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серветки</a:t>
            </a:r>
            <a:r>
              <a:rPr lang="ru-RU" sz="20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, </a:t>
            </a:r>
            <a:r>
              <a:rPr lang="ru-RU" sz="20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каструля</a:t>
            </a:r>
            <a:r>
              <a:rPr lang="ru-RU" sz="20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.</a:t>
            </a:r>
            <a:endParaRPr lang="ru-RU" sz="2000" strike="noStrike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15000"/>
              </a:lnSpc>
            </a:pPr>
            <a:r>
              <a:rPr lang="ru-RU" sz="20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Етапи</a:t>
            </a:r>
            <a:r>
              <a:rPr lang="ru-RU" sz="20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0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проведення</a:t>
            </a:r>
            <a:r>
              <a:rPr lang="ru-RU" sz="20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000" b="1" i="1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дос</a:t>
            </a:r>
            <a:r>
              <a:rPr lang="uk-UA" sz="20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л</a:t>
            </a:r>
            <a:r>
              <a:rPr lang="ru-RU" sz="2000" b="1" i="1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іду</a:t>
            </a:r>
            <a:r>
              <a:rPr lang="en-US" sz="20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:</a:t>
            </a:r>
            <a:endParaRPr lang="ru-RU" sz="18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ru-RU" sz="20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Поставити</a:t>
            </a:r>
            <a:r>
              <a:rPr lang="ru-RU" sz="20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три </a:t>
            </a:r>
            <a:r>
              <a:rPr lang="ru-RU" sz="2000" strike="noStrike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виделки</a:t>
            </a:r>
            <a:r>
              <a:rPr lang="ru-RU" sz="20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0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 </a:t>
            </a:r>
            <a:r>
              <a:rPr lang="ru-RU" sz="20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кільце</a:t>
            </a:r>
            <a:r>
              <a:rPr lang="ru-RU" sz="20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</a:t>
            </a:r>
            <a:endParaRPr lang="ru-RU" sz="20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ru-RU" sz="20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Поставити</a:t>
            </a:r>
            <a:r>
              <a:rPr lang="ru-RU" sz="20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на </a:t>
            </a:r>
            <a:r>
              <a:rPr lang="ru-RU" sz="20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дану</a:t>
            </a:r>
            <a:r>
              <a:rPr lang="ru-RU" sz="20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0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конструкцію</a:t>
            </a:r>
            <a:r>
              <a:rPr lang="ru-RU" sz="20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0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тарілку</a:t>
            </a:r>
            <a:r>
              <a:rPr lang="ru-RU" sz="20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</a:t>
            </a:r>
            <a:endParaRPr lang="ru-RU" sz="20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ru-RU" sz="20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 </a:t>
            </a:r>
            <a:r>
              <a:rPr lang="ru-RU" sz="20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підставку</a:t>
            </a:r>
            <a:r>
              <a:rPr lang="ru-RU" sz="20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0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поставити</a:t>
            </a:r>
            <a:r>
              <a:rPr lang="ru-RU" sz="20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0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каструлю</a:t>
            </a:r>
            <a:r>
              <a:rPr lang="ru-RU" sz="20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з водою</a:t>
            </a:r>
            <a:r>
              <a:rPr lang="ru-RU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</a:t>
            </a:r>
            <a:endParaRPr lang="ru-RU" sz="20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Picture 2"/>
          <p:cNvPicPr/>
          <p:nvPr/>
        </p:nvPicPr>
        <p:blipFill>
          <a:blip r:embed="rId2"/>
          <a:stretch/>
        </p:blipFill>
        <p:spPr>
          <a:xfrm rot="5400000">
            <a:off x="5996773" y="1054082"/>
            <a:ext cx="2982454" cy="2115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" name="Picture 3"/>
          <p:cNvPicPr/>
          <p:nvPr/>
        </p:nvPicPr>
        <p:blipFill>
          <a:blip r:embed="rId3"/>
          <a:stretch/>
        </p:blipFill>
        <p:spPr>
          <a:xfrm>
            <a:off x="611560" y="3255480"/>
            <a:ext cx="2232000" cy="2837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9" name="Picture 4"/>
          <p:cNvPicPr/>
          <p:nvPr/>
        </p:nvPicPr>
        <p:blipFill>
          <a:blip r:embed="rId4"/>
          <a:stretch/>
        </p:blipFill>
        <p:spPr>
          <a:xfrm>
            <a:off x="3473724" y="3255480"/>
            <a:ext cx="2232000" cy="2837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0" name="CustomShape 2"/>
          <p:cNvSpPr/>
          <p:nvPr/>
        </p:nvSpPr>
        <p:spPr>
          <a:xfrm>
            <a:off x="6012000" y="3619202"/>
            <a:ext cx="2952000" cy="188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ru-RU" sz="24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</a:t>
            </a:r>
            <a:r>
              <a:rPr lang="ru-RU" sz="2400" b="1" i="1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ояснення</a:t>
            </a:r>
            <a:r>
              <a:rPr lang="ru-RU" sz="2400" b="1" i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b="1" i="1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досліду</a:t>
            </a:r>
            <a:endParaRPr lang="ru-RU" sz="2000" b="0" i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Даний </a:t>
            </a:r>
            <a:r>
              <a:rPr lang="ru-RU" sz="2400" strike="noStrike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дослід</a:t>
            </a:r>
            <a:r>
              <a:rPr lang="ru-RU" sz="24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пояснюється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правилом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важеля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і </a:t>
            </a:r>
            <a:r>
              <a:rPr lang="ru-RU" sz="2400" strike="noStrike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стійкою</a:t>
            </a:r>
            <a:r>
              <a:rPr lang="ru-RU" sz="24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рівновагою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</a:t>
            </a:r>
            <a:endParaRPr lang="ru-RU" sz="24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353906" y="513270"/>
            <a:ext cx="4968552" cy="5760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ru-RU" sz="2400" b="1" i="1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Дослід</a:t>
            </a:r>
            <a:r>
              <a:rPr lang="ru-RU" sz="2400" b="1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 4.П</a:t>
            </a:r>
            <a:r>
              <a:rPr lang="ru-RU" sz="2400" b="1" i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арафіновий </a:t>
            </a:r>
            <a:r>
              <a:rPr lang="ru-RU" sz="2400" b="1" i="1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двигун</a:t>
            </a:r>
            <a:endParaRPr lang="ru-RU" sz="24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15000"/>
              </a:lnSpc>
            </a:pPr>
            <a:r>
              <a:rPr lang="ru-RU" sz="24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Прилади</a:t>
            </a:r>
            <a:r>
              <a:rPr lang="ru-RU" sz="24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 й </a:t>
            </a:r>
            <a:r>
              <a:rPr lang="ru-RU" sz="24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матеріали</a:t>
            </a:r>
            <a:r>
              <a:rPr lang="ru-RU" sz="24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: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свічка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,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спиця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, 2 склянки, 2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тарілки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,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сірники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.</a:t>
            </a:r>
            <a:endParaRPr lang="ru-RU" sz="2400" strike="noStrike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15000"/>
              </a:lnSpc>
            </a:pPr>
            <a:r>
              <a:rPr lang="ru-RU" sz="24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Етапи</a:t>
            </a:r>
            <a:r>
              <a:rPr lang="ru-RU" sz="24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проведення</a:t>
            </a:r>
            <a:r>
              <a:rPr lang="ru-RU" sz="24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sz="2400" b="1" i="1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досвіду</a:t>
            </a:r>
            <a:r>
              <a:rPr lang="en-US" sz="2400" b="1" i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:</a:t>
            </a:r>
            <a:endParaRPr lang="ru-RU" sz="24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Щоб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зробити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sz="2400" strike="noStrike" spc="-1" dirty="0" err="1" smtClean="0">
                <a:uFill>
                  <a:solidFill>
                    <a:srgbClr val="FFFFFF"/>
                  </a:solidFill>
                </a:uFill>
                <a:ea typeface="Times New Roman"/>
              </a:rPr>
              <a:t>це</a:t>
            </a:r>
            <a:r>
              <a:rPr lang="ru-RU" sz="2400" spc="-1" dirty="0" err="1" smtClean="0">
                <a:uFill>
                  <a:solidFill>
                    <a:srgbClr val="FFFFFF"/>
                  </a:solidFill>
                </a:uFill>
                <a:ea typeface="Times New Roman"/>
              </a:rPr>
              <a:t>й</a:t>
            </a:r>
            <a:r>
              <a:rPr lang="ru-RU" sz="2400" spc="-1" dirty="0" smtClean="0"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sz="2400" strike="noStrike" spc="-1" dirty="0" err="1" smtClean="0">
                <a:uFill>
                  <a:solidFill>
                    <a:srgbClr val="FFFFFF"/>
                  </a:solidFill>
                </a:uFill>
                <a:ea typeface="Times New Roman"/>
              </a:rPr>
              <a:t>двигун</a:t>
            </a:r>
            <a:r>
              <a:rPr lang="ru-RU" sz="2400" strike="noStrike" spc="-1" dirty="0" smtClean="0">
                <a:uFill>
                  <a:solidFill>
                    <a:srgbClr val="FFFFFF"/>
                  </a:solidFill>
                </a:uFill>
                <a:ea typeface="Times New Roman"/>
              </a:rPr>
              <a:t>, 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нам не </a:t>
            </a:r>
            <a:r>
              <a:rPr lang="ru-RU" sz="2400" strike="noStrike" spc="-1" dirty="0" err="1" smtClean="0">
                <a:uFill>
                  <a:solidFill>
                    <a:srgbClr val="FFFFFF"/>
                  </a:solidFill>
                </a:uFill>
                <a:ea typeface="Times New Roman"/>
              </a:rPr>
              <a:t>потрібні</a:t>
            </a:r>
            <a:r>
              <a:rPr lang="ru-RU" sz="2400" strike="noStrike" spc="-1" dirty="0" smtClean="0"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sz="2400" strike="noStrike" spc="-1" dirty="0" err="1" smtClean="0">
                <a:uFill>
                  <a:solidFill>
                    <a:srgbClr val="FFFFFF"/>
                  </a:solidFill>
                </a:uFill>
                <a:ea typeface="Times New Roman"/>
              </a:rPr>
              <a:t>ані</a:t>
            </a:r>
            <a:r>
              <a:rPr lang="ru-RU" sz="2400" strike="noStrike" spc="-1" dirty="0" smtClean="0"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sz="2400" strike="noStrike" spc="-1" dirty="0" err="1" smtClean="0">
                <a:uFill>
                  <a:solidFill>
                    <a:srgbClr val="FFFFFF"/>
                  </a:solidFill>
                </a:uFill>
                <a:ea typeface="Times New Roman"/>
              </a:rPr>
              <a:t>електрика</a:t>
            </a:r>
            <a:r>
              <a:rPr lang="ru-RU" sz="2400" strike="noStrike" spc="-1" dirty="0" smtClean="0">
                <a:uFill>
                  <a:solidFill>
                    <a:srgbClr val="FFFFFF"/>
                  </a:solidFill>
                </a:uFill>
                <a:ea typeface="Times New Roman"/>
              </a:rPr>
              <a:t>, </a:t>
            </a:r>
            <a:r>
              <a:rPr lang="ru-RU" sz="2400" strike="noStrike" spc="-1" dirty="0" err="1" smtClean="0">
                <a:uFill>
                  <a:solidFill>
                    <a:srgbClr val="FFFFFF"/>
                  </a:solidFill>
                </a:uFill>
                <a:ea typeface="Times New Roman"/>
              </a:rPr>
              <a:t>ані</a:t>
            </a:r>
            <a:r>
              <a:rPr lang="ru-RU" sz="2400" strike="noStrike" spc="-1" dirty="0" smtClean="0">
                <a:uFill>
                  <a:solidFill>
                    <a:srgbClr val="FFFFFF"/>
                  </a:solidFill>
                </a:uFill>
                <a:ea typeface="Times New Roman"/>
              </a:rPr>
              <a:t> бензин. 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Нам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потрібно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для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цього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тільки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...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свічка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.</a:t>
            </a:r>
            <a:endParaRPr lang="ru-RU" sz="24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Розжарити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спицю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і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увіткнути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її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наскрізь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в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свічку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.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Це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буде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вісь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нашого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двигуна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.</a:t>
            </a:r>
            <a:endParaRPr lang="ru-RU" sz="24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Покласти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свічку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спицею на краю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двох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склянок і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врівноважити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.</a:t>
            </a:r>
            <a:endParaRPr lang="ru-RU" sz="24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Запалити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свічку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з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обох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кінців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.</a:t>
            </a:r>
            <a:endParaRPr lang="ru-RU" sz="2400" strike="noStrike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12" name="Picture 2"/>
          <p:cNvPicPr/>
          <p:nvPr/>
        </p:nvPicPr>
        <p:blipFill>
          <a:blip r:embed="rId2"/>
          <a:stretch/>
        </p:blipFill>
        <p:spPr>
          <a:xfrm>
            <a:off x="6660232" y="573872"/>
            <a:ext cx="2232248" cy="343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3" name="Picture 3"/>
          <p:cNvPicPr/>
          <p:nvPr/>
        </p:nvPicPr>
        <p:blipFill>
          <a:blip r:embed="rId3"/>
          <a:stretch/>
        </p:blipFill>
        <p:spPr>
          <a:xfrm>
            <a:off x="5291698" y="3577923"/>
            <a:ext cx="2160240" cy="3280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/>
          <p:cNvPicPr/>
          <p:nvPr/>
        </p:nvPicPr>
        <p:blipFill>
          <a:blip r:embed="rId2"/>
          <a:stretch/>
        </p:blipFill>
        <p:spPr>
          <a:xfrm>
            <a:off x="251520" y="955014"/>
            <a:ext cx="3240360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5" name="CustomShape 1"/>
          <p:cNvSpPr/>
          <p:nvPr/>
        </p:nvSpPr>
        <p:spPr>
          <a:xfrm>
            <a:off x="3635896" y="476672"/>
            <a:ext cx="5256584" cy="45159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ru-RU" sz="30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</a:t>
            </a:r>
            <a:r>
              <a:rPr lang="ru-RU" sz="3000" b="1" i="1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ояснення</a:t>
            </a:r>
            <a:r>
              <a:rPr lang="ru-RU" sz="3000" b="1" i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3000" b="1" i="1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дос</a:t>
            </a:r>
            <a:r>
              <a:rPr lang="uk-UA" sz="3000" b="1" i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лід</a:t>
            </a:r>
            <a:r>
              <a:rPr lang="ru-RU" sz="3000" b="1" i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</a:t>
            </a:r>
            <a:endParaRPr lang="ru-RU" sz="30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Крапля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парафіну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впаде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в одну з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тарілок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підставлених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під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кінці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свічки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Рівновага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порушиться,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інший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кінець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свічки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перетягне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і опуститься; при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цьому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з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нього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стече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кілька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крапель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парафіну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і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він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стане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легше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першого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кінця</a:t>
            </a:r>
            <a:r>
              <a:rPr lang="ru-RU" sz="24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ru-RU" sz="2400" strike="noStrike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піднімиться</a:t>
            </a:r>
            <a:r>
              <a:rPr lang="ru-RU" sz="24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 верху, перший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кінець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опуститься, упустить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краплю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стане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легше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і наш </a:t>
            </a:r>
            <a:r>
              <a:rPr lang="ru-RU" sz="2400" strike="noStrike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двигун</a:t>
            </a:r>
            <a:r>
              <a:rPr lang="ru-RU" sz="24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почне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працювати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на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повну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силу;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поступово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коливання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свічки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будуть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збільшуватися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все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більше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і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більше</a:t>
            </a:r>
            <a:r>
              <a:rPr lang="ru-RU" sz="2400" b="1" i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</a:t>
            </a:r>
            <a:endParaRPr lang="ru-RU" sz="24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12390" y="404640"/>
            <a:ext cx="6203826" cy="244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ru-RU" sz="2400" b="1" i="1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Дослід</a:t>
            </a:r>
            <a:r>
              <a:rPr lang="ru-RU" sz="2400" b="1" i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 5.Вода </a:t>
            </a:r>
            <a:r>
              <a:rPr lang="ru-RU" sz="24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в </a:t>
            </a:r>
            <a:r>
              <a:rPr lang="ru-RU" sz="24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решеті</a:t>
            </a:r>
            <a:endParaRPr lang="ru-RU" sz="24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 algn="just">
              <a:lnSpc>
                <a:spcPct val="115000"/>
              </a:lnSpc>
            </a:pPr>
            <a:r>
              <a:rPr lang="ru-RU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Прилади</a:t>
            </a:r>
            <a:r>
              <a:rPr lang="ru-RU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 й </a:t>
            </a:r>
            <a:r>
              <a:rPr lang="ru-RU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матеріали</a:t>
            </a:r>
            <a:r>
              <a:rPr lang="ru-RU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: 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стакан,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шматочок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марлі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, вода.</a:t>
            </a:r>
            <a:endParaRPr lang="ru-RU" strike="noStrike" spc="-1" dirty="0"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 algn="just">
              <a:lnSpc>
                <a:spcPct val="115000"/>
              </a:lnSpc>
            </a:pPr>
            <a:r>
              <a:rPr lang="ru-RU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Етапи</a:t>
            </a:r>
            <a:r>
              <a:rPr lang="ru-RU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проведення</a:t>
            </a:r>
            <a:r>
              <a:rPr lang="ru-RU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b="1" i="1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досліду</a:t>
            </a:r>
            <a:r>
              <a:rPr lang="en-US" b="1" i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:</a:t>
            </a:r>
            <a:endParaRPr lang="ru-RU" b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 marL="228600" indent="-228600" algn="just">
              <a:lnSpc>
                <a:spcPct val="115000"/>
              </a:lnSpc>
              <a:buFont typeface="+mj-lt"/>
              <a:buAutoNum type="arabicPeriod"/>
            </a:pP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Наливаємо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воду в стакан</a:t>
            </a:r>
            <a:endParaRPr lang="ru-RU" strike="noStrike" spc="-1" dirty="0"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 marL="228600" indent="-228600" algn="just">
              <a:lnSpc>
                <a:spcPct val="115000"/>
              </a:lnSpc>
              <a:buFont typeface="+mj-lt"/>
              <a:buAutoNum type="arabicPeriod"/>
            </a:pP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Обертаємо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бинтом стакан</a:t>
            </a:r>
            <a:endParaRPr lang="ru-RU" strike="noStrike" spc="-1" dirty="0"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 marL="228600" indent="-228600" algn="just">
              <a:lnSpc>
                <a:spcPct val="115000"/>
              </a:lnSpc>
              <a:buFont typeface="+mj-lt"/>
              <a:buAutoNum type="arabicPeriod"/>
            </a:pP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Перевертаємо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 стакан - вода не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ea typeface="Times New Roman"/>
              </a:rPr>
              <a:t>виливається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ea typeface="Times New Roman"/>
              </a:rPr>
              <a:t>!</a:t>
            </a:r>
            <a:endParaRPr lang="ru-RU" strike="noStrike" spc="-1" dirty="0"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 algn="just">
              <a:lnSpc>
                <a:spcPct val="115000"/>
              </a:lnSpc>
            </a:pP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</p:txBody>
      </p:sp>
      <p:pic>
        <p:nvPicPr>
          <p:cNvPr id="117" name="Picture 2"/>
          <p:cNvPicPr/>
          <p:nvPr/>
        </p:nvPicPr>
        <p:blipFill>
          <a:blip r:embed="rId2"/>
          <a:stretch/>
        </p:blipFill>
        <p:spPr>
          <a:xfrm>
            <a:off x="6732240" y="548680"/>
            <a:ext cx="2088232" cy="290732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8" name="Picture 3"/>
          <p:cNvPicPr/>
          <p:nvPr/>
        </p:nvPicPr>
        <p:blipFill>
          <a:blip r:embed="rId3"/>
          <a:stretch/>
        </p:blipFill>
        <p:spPr>
          <a:xfrm>
            <a:off x="467640" y="2854440"/>
            <a:ext cx="2016128" cy="2952296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9" name="Picture 4"/>
          <p:cNvPicPr/>
          <p:nvPr/>
        </p:nvPicPr>
        <p:blipFill>
          <a:blip r:embed="rId4"/>
          <a:stretch/>
        </p:blipFill>
        <p:spPr>
          <a:xfrm>
            <a:off x="2627784" y="2854440"/>
            <a:ext cx="2016224" cy="2952296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0" name="CustomShape 2"/>
          <p:cNvSpPr/>
          <p:nvPr/>
        </p:nvSpPr>
        <p:spPr>
          <a:xfrm>
            <a:off x="4788024" y="3856110"/>
            <a:ext cx="4230456" cy="22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5000"/>
              </a:lnSpc>
            </a:pP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Завдяки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такій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властивості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води, як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поверхневий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натяг,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молекули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води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хочуть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весь час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перебувати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разом і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їх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не так просто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розлучити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(ось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такі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вони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чудові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подружки!). І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якщо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розмір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отворів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невеликий (як в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нашому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випадку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), то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плівка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не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рветься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навіть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під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вагою води!</a:t>
            </a:r>
            <a:endParaRPr lang="ru-RU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5147640" y="3456000"/>
            <a:ext cx="3888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7844" y="345600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Пояснення</a:t>
            </a:r>
            <a:r>
              <a:rPr lang="ru-RU" sz="24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 </a:t>
            </a:r>
            <a:r>
              <a:rPr lang="ru-RU" sz="24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дос</a:t>
            </a:r>
            <a:r>
              <a:rPr lang="uk-UA" sz="24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лід</a:t>
            </a:r>
            <a:r>
              <a:rPr lang="ru-RU" sz="2400" b="1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Times New Roman"/>
              </a:rPr>
              <a:t>у</a:t>
            </a:r>
            <a:endParaRPr lang="ru-RU" sz="2400" b="0" strike="noStrike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1268760"/>
            <a:ext cx="8856984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ru-RU" sz="40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Список </a:t>
            </a:r>
            <a:r>
              <a:rPr lang="ru-RU" sz="40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використаних</a:t>
            </a:r>
            <a:r>
              <a:rPr lang="ru-RU" sz="40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40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джерел</a:t>
            </a:r>
            <a:r>
              <a:rPr lang="ru-RU" sz="40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lang="ru-RU" sz="4000" b="1" i="1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http://www.diagram.com.ua/tests/fizika/</a:t>
            </a:r>
            <a:endParaRPr lang="ru-RU" sz="40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1326904" y="3313450"/>
            <a:ext cx="6870648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i="1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http://www.nik-show.ru/</a:t>
            </a:r>
            <a:endParaRPr lang="ru-RU" sz="4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1326904" y="4293096"/>
            <a:ext cx="6888487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i="1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http://bigpicture.ru/?p=604965</a:t>
            </a:r>
            <a:endParaRPr lang="ru-RU" sz="4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07504" y="116632"/>
            <a:ext cx="8784976" cy="5112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680" indent="-4320" algn="just">
              <a:lnSpc>
                <a:spcPct val="150000"/>
              </a:lnSpc>
            </a:pPr>
            <a:r>
              <a:rPr lang="uk-UA" sz="3500" b="1" i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	</a:t>
            </a:r>
            <a:r>
              <a:rPr lang="uk-UA" sz="4500" b="1" i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 Е Т А:</a:t>
            </a:r>
            <a:endParaRPr lang="uk-UA" sz="45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56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500" b="1" i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3500" b="1" i="1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ктивізувати пізнавальну діяльність учнів шляхом демонстрації оригінальних дослідів-фокусів;</a:t>
            </a:r>
            <a:endParaRPr lang="uk-UA" sz="3500" b="0" strike="noStrike" spc="-1" dirty="0" smtClean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56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500" b="1" i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3500" b="1" i="1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ацікавити учнів фізикою, прищепити певні експериментальні вміння та навички, прагнення до самоосвіти</a:t>
            </a:r>
            <a:endParaRPr lang="uk-UA" sz="3500" b="0" strike="noStrike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79460" y="116280"/>
            <a:ext cx="8784720" cy="107964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b"/>
          <a:lstStyle/>
          <a:p>
            <a:pPr algn="ctr">
              <a:lnSpc>
                <a:spcPct val="100000"/>
              </a:lnSpc>
            </a:pPr>
            <a:r>
              <a:rPr lang="ru-RU" sz="4800" b="1" strike="noStrike" cap="all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Учасники</a:t>
            </a:r>
            <a:r>
              <a:rPr lang="ru-RU" sz="4800" b="1" strike="noStrike" cap="all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 конкурсу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1371600" y="33318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Picture 2"/>
          <p:cNvPicPr/>
          <p:nvPr/>
        </p:nvPicPr>
        <p:blipFill>
          <a:blip r:embed="rId2"/>
          <a:stretch/>
        </p:blipFill>
        <p:spPr>
          <a:xfrm>
            <a:off x="539552" y="1387800"/>
            <a:ext cx="8064896" cy="434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251520" y="569172"/>
            <a:ext cx="5364152" cy="18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uk-UA" sz="2200" b="0" strike="noStrike" spc="-1" dirty="0" smtClean="0">
              <a:solidFill>
                <a:srgbClr val="99FFC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200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проведення досвіду вам будуть потрібні:</a:t>
            </a:r>
            <a:endParaRPr lang="uk-UA" sz="2200" strike="noStrike" spc="-1" dirty="0" smtClean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uk-UA" sz="2200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два дзеркала</a:t>
            </a:r>
            <a:endParaRPr lang="uk-UA" sz="2200" strike="noStrike" spc="-1" dirty="0" smtClean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uk-UA" sz="2200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транспортир</a:t>
            </a:r>
            <a:endParaRPr lang="uk-UA" sz="2200" strike="noStrike" spc="-1" dirty="0" smtClean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uk-UA" sz="2200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чашка</a:t>
            </a:r>
            <a:endParaRPr lang="uk-UA" sz="2200" strike="noStrike" spc="-1" dirty="0" smtClean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uk-UA" sz="2200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свічка</a:t>
            </a:r>
            <a:endParaRPr lang="uk-UA" sz="2200" strike="noStrike" spc="-1" dirty="0" smtClean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uk-UA" sz="2200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сірники</a:t>
            </a:r>
            <a:endParaRPr lang="uk-UA" sz="2200" strike="noStrike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Picture 3"/>
          <p:cNvPicPr/>
          <p:nvPr/>
        </p:nvPicPr>
        <p:blipFill>
          <a:blip r:embed="rId2"/>
          <a:stretch/>
        </p:blipFill>
        <p:spPr>
          <a:xfrm>
            <a:off x="1678515" y="2492896"/>
            <a:ext cx="2381964" cy="3285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7" name="Picture 4"/>
          <p:cNvPicPr/>
          <p:nvPr/>
        </p:nvPicPr>
        <p:blipFill>
          <a:blip r:embed="rId3"/>
          <a:stretch/>
        </p:blipFill>
        <p:spPr>
          <a:xfrm>
            <a:off x="6065944" y="1007294"/>
            <a:ext cx="2088232" cy="3285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8" name="CustomShape 2"/>
          <p:cNvSpPr/>
          <p:nvPr/>
        </p:nvSpPr>
        <p:spPr>
          <a:xfrm>
            <a:off x="4082175" y="4179622"/>
            <a:ext cx="5097173" cy="19207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uk-UA" sz="22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Розташувати дзеркала на транспортирі так, як показано на фото, щоб вони утворювали кут в 180 градусів. Ви можете спостерігати одне відображення чашки в дзеркалах.</a:t>
            </a:r>
            <a:endParaRPr lang="uk-UA" sz="22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TextShape 3"/>
          <p:cNvSpPr txBox="1"/>
          <p:nvPr/>
        </p:nvSpPr>
        <p:spPr>
          <a:xfrm>
            <a:off x="827584" y="301680"/>
            <a:ext cx="7776864" cy="58209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ru-RU" sz="2400" b="1" i="1" u="sng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Дослід</a:t>
            </a:r>
            <a:r>
              <a:rPr lang="ru-RU" sz="2400" b="1" i="1" u="sng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1. </a:t>
            </a:r>
            <a:r>
              <a:rPr lang="ru-RU" sz="2400" b="1" i="1" u="sng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Багаторазове</a:t>
            </a:r>
            <a:r>
              <a:rPr lang="ru-RU" sz="2400" b="1" i="1" u="sng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b="1" i="1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відображення</a:t>
            </a:r>
            <a:r>
              <a:rPr lang="ru-RU" sz="2400" b="1" i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 </a:t>
            </a:r>
            <a:r>
              <a:rPr lang="ru-RU" sz="2400" b="1" i="1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Оптичні</a:t>
            </a:r>
            <a:r>
              <a:rPr lang="ru-RU" sz="2400" b="1" i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400" b="1" i="1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ілюзії</a:t>
            </a:r>
            <a:r>
              <a:rPr lang="ru-RU" sz="30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</a:t>
            </a:r>
            <a:endParaRPr lang="ru-RU" sz="30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2"/>
          <a:stretch/>
        </p:blipFill>
        <p:spPr>
          <a:xfrm>
            <a:off x="395536" y="485800"/>
            <a:ext cx="3168352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1" name="Picture 3"/>
          <p:cNvPicPr/>
          <p:nvPr/>
        </p:nvPicPr>
        <p:blipFill>
          <a:blip r:embed="rId3"/>
          <a:stretch/>
        </p:blipFill>
        <p:spPr>
          <a:xfrm>
            <a:off x="5220072" y="476672"/>
            <a:ext cx="3240048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" name="CustomShape 1"/>
          <p:cNvSpPr/>
          <p:nvPr/>
        </p:nvSpPr>
        <p:spPr>
          <a:xfrm>
            <a:off x="428491" y="5100409"/>
            <a:ext cx="8568952" cy="68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uk-UA" sz="3000" strike="noStrike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Зменшіть</a:t>
            </a:r>
            <a:r>
              <a:rPr lang="uk-UA" sz="30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кут між дзеркалами. Зі зменшенням кута між дзеркалами, збільшується кількість відображень в них.</a:t>
            </a:r>
            <a:endParaRPr lang="uk-UA" sz="30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/>
          <p:cNvPicPr/>
          <p:nvPr/>
        </p:nvPicPr>
        <p:blipFill>
          <a:blip r:embed="rId2"/>
          <a:stretch/>
        </p:blipFill>
        <p:spPr>
          <a:xfrm rot="5400000">
            <a:off x="108000" y="980672"/>
            <a:ext cx="3456000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4" name="CustomShape 1"/>
          <p:cNvSpPr/>
          <p:nvPr/>
        </p:nvSpPr>
        <p:spPr>
          <a:xfrm>
            <a:off x="287160" y="4027292"/>
            <a:ext cx="8640960" cy="19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uk-UA" sz="20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Можна поставити дзеркала одне проти одного, а між ними запалити свічку. У кожному з дзеркал буде відображатися сама свічка, і її відображення, і відображення </a:t>
            </a:r>
            <a:r>
              <a:rPr lang="uk-UA" sz="2000" strike="noStrike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відображення</a:t>
            </a:r>
            <a:r>
              <a:rPr lang="uk-UA" sz="20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... Такий ефект використовували в ворожіннях на Різдво)</a:t>
            </a:r>
          </a:p>
          <a:p>
            <a:pPr algn="ctr">
              <a:lnSpc>
                <a:spcPct val="115000"/>
              </a:lnSpc>
            </a:pPr>
            <a:r>
              <a:rPr lang="uk-UA" sz="20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Свічки вишикуються нескінченною низкою, що йде в обидві сторони. Найближчі до середини будуть горіти яскраво, а чим далі, тим все слабше, слабше... </a:t>
            </a:r>
          </a:p>
          <a:p>
            <a:pPr algn="ctr">
              <a:lnSpc>
                <a:spcPct val="115000"/>
              </a:lnSpc>
            </a:pPr>
            <a:r>
              <a:rPr lang="uk-UA" sz="20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Це тому, що якась частина світла поглинається дзеркалами.</a:t>
            </a:r>
            <a:endParaRPr lang="uk-UA" sz="20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Picture 3"/>
          <p:cNvPicPr/>
          <p:nvPr/>
        </p:nvPicPr>
        <p:blipFill>
          <a:blip r:embed="rId3"/>
          <a:stretch/>
        </p:blipFill>
        <p:spPr>
          <a:xfrm>
            <a:off x="6156000" y="476671"/>
            <a:ext cx="2520000" cy="34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" name="Picture 4"/>
          <p:cNvPicPr/>
          <p:nvPr/>
        </p:nvPicPr>
        <p:blipFill>
          <a:blip r:embed="rId4"/>
          <a:stretch/>
        </p:blipFill>
        <p:spPr>
          <a:xfrm rot="5400000">
            <a:off x="2879640" y="1016671"/>
            <a:ext cx="3456000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23528" y="332656"/>
            <a:ext cx="8568952" cy="342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uk-UA" sz="22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</a:t>
            </a:r>
            <a:r>
              <a:rPr lang="ru-RU" sz="2200" b="1" i="1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ояснення</a:t>
            </a:r>
            <a:r>
              <a:rPr lang="ru-RU" sz="2200" b="1" i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b="1" i="1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досліду</a:t>
            </a:r>
            <a:endParaRPr lang="ru-RU" sz="2200" b="1" i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trike="noStrike" spc="-1" dirty="0" err="1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Кількість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видимих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​​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зображень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предмета для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випадку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двох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перпендикулярно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розташованих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дзеркал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дорівнює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трьом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Можна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сказати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що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така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система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дзеркал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учетверяется предмет (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або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коефіцієнт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множення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дорівнює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чотирьом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 В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системі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двох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перпендикулярних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дзеркал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будь-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який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промінь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може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випробувати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не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більш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двох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відображень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після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чого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вийде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 </a:t>
            </a:r>
            <a:r>
              <a:rPr lang="ru-RU" strike="noStrike" spc="-1" dirty="0" err="1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системи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Якщо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зменшити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кут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між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дзеркалами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то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світло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буде,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відбиваючись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«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бігати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між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ними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більшу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кількість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разів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формуючи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більше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зображень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Так, для </a:t>
            </a:r>
            <a:r>
              <a:rPr lang="ru-RU" strike="noStrike" spc="-1" dirty="0" err="1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випадку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коли кут </a:t>
            </a:r>
            <a:r>
              <a:rPr lang="ru-RU" strike="noStrike" spc="-1" dirty="0" err="1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між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дзеркалами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60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градусів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кількість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отриманих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зображень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дорівнює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п'яти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(шести). Чим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менше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кут,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тим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важче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променям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покинути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простір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між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дзеркалами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тим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довше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він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буде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відображатися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тим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більше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вийде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зображень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ru-RU" strike="noStrike" spc="-1" dirty="0" smtClean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Нехай 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два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дзеркала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розташовані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паралельно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один одному,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тобто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кут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між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ними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дорівнює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нулю. З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малюнка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видно,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що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кількість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зображень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буде </a:t>
            </a:r>
            <a:r>
              <a:rPr lang="ru-RU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нескінченним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trike="noStrike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b="0" strike="noStrike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" name="Рисунок 2"/>
          <p:cNvPicPr/>
          <p:nvPr/>
        </p:nvPicPr>
        <p:blipFill>
          <a:blip r:embed="rId2"/>
          <a:stretch/>
        </p:blipFill>
        <p:spPr>
          <a:xfrm>
            <a:off x="323528" y="4149080"/>
            <a:ext cx="2646984" cy="2450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9" name="CustomShape 2"/>
          <p:cNvSpPr/>
          <p:nvPr/>
        </p:nvSpPr>
        <p:spPr>
          <a:xfrm>
            <a:off x="3131840" y="3984809"/>
            <a:ext cx="5760640" cy="2088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ми не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побачимо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нескінченної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відображень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дзеркала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ідеальні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деяку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падаючого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них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поглинають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розсіюють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в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зменшуватися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перестанемо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розрізняти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помітити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далекі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зеленіють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), тому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дзеркало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поглинає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різної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довжини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b="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1294448" y="310176"/>
            <a:ext cx="6264696" cy="76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ru-RU" sz="2400" b="1" i="1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Дослід</a:t>
            </a:r>
            <a:r>
              <a:rPr lang="ru-RU" sz="2400" b="1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2. </a:t>
            </a:r>
            <a:r>
              <a:rPr lang="ru-RU" sz="2400" b="1" i="1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Д</a:t>
            </a:r>
            <a:r>
              <a:rPr lang="ru-RU" sz="2400" b="1" i="1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ивовижний</a:t>
            </a:r>
            <a:r>
              <a:rPr lang="ru-RU" sz="2400" b="1" i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свічник</a:t>
            </a:r>
            <a:endParaRPr lang="ru-RU" sz="2400" b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lang="ru-RU" sz="3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251520" y="908720"/>
            <a:ext cx="6126520" cy="792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ru-RU" sz="24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Прилади</a:t>
            </a:r>
            <a:r>
              <a:rPr lang="ru-RU" sz="24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й </a:t>
            </a:r>
            <a:r>
              <a:rPr lang="ru-RU" sz="24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матеріали</a:t>
            </a:r>
            <a:r>
              <a:rPr lang="ru-RU" sz="24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: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свічка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цвях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стакан,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сірники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вода</a:t>
            </a:r>
            <a:r>
              <a:rPr lang="ru-RU" sz="24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uk-UA" sz="2400" b="1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Етапи проведення досліду:</a:t>
            </a:r>
            <a:endParaRPr lang="ru-RU" sz="24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251520" y="2175847"/>
            <a:ext cx="3410614" cy="432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ru-RU" sz="2200" spc="-1" dirty="0" err="1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Обтяжити</a:t>
            </a:r>
            <a:r>
              <a:rPr lang="ru-RU" sz="22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strike="noStrike" spc="-1" dirty="0" err="1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кінець</a:t>
            </a:r>
            <a:r>
              <a:rPr lang="ru-RU" sz="2200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свічки</a:t>
            </a: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strike="noStrike" spc="-1" dirty="0" err="1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цвяхом</a:t>
            </a:r>
            <a:r>
              <a:rPr lang="ru-RU" sz="22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</a:t>
            </a:r>
            <a:r>
              <a:rPr lang="ru-RU" sz="2200" spc="-1" dirty="0" err="1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рівноваги</a:t>
            </a:r>
            <a:r>
              <a:rPr lang="ru-RU" sz="22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200" strike="noStrike" spc="-1" dirty="0" smtClean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ru-RU" sz="2200" strike="noStrike" spc="-1" dirty="0" err="1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Розрахувати</a:t>
            </a:r>
            <a:r>
              <a:rPr lang="ru-RU" sz="2200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величину </a:t>
            </a:r>
            <a:r>
              <a:rPr lang="ru-RU" sz="22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цвяха</a:t>
            </a: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так, </a:t>
            </a:r>
            <a:r>
              <a:rPr lang="ru-RU" sz="22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щоб</a:t>
            </a: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свічка</a:t>
            </a: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вся </a:t>
            </a:r>
            <a:r>
              <a:rPr lang="ru-RU" sz="22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поринула</a:t>
            </a: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воду, </a:t>
            </a:r>
            <a:r>
              <a:rPr lang="ru-RU" sz="22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тільки</a:t>
            </a: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гніт</a:t>
            </a: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і </a:t>
            </a:r>
            <a:r>
              <a:rPr lang="ru-RU" sz="22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самий</a:t>
            </a: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кінчик</a:t>
            </a: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парафіну</a:t>
            </a: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повинні</a:t>
            </a: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виступати</a:t>
            </a: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над </a:t>
            </a:r>
            <a:r>
              <a:rPr lang="ru-RU" sz="2200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водою.</a:t>
            </a:r>
          </a:p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ru-RU" sz="2200" strike="noStrike" spc="-1" dirty="0" err="1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Запалити</a:t>
            </a:r>
            <a:r>
              <a:rPr lang="ru-RU" sz="2200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гніт</a:t>
            </a: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200" strike="noStrike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" name="Picture 2"/>
          <p:cNvPicPr/>
          <p:nvPr/>
        </p:nvPicPr>
        <p:blipFill>
          <a:blip r:embed="rId2"/>
          <a:stretch/>
        </p:blipFill>
        <p:spPr>
          <a:xfrm>
            <a:off x="3816607" y="2299520"/>
            <a:ext cx="2406960" cy="37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" name="Picture 3"/>
          <p:cNvPicPr/>
          <p:nvPr/>
        </p:nvPicPr>
        <p:blipFill>
          <a:blip r:embed="rId3"/>
          <a:stretch/>
        </p:blipFill>
        <p:spPr>
          <a:xfrm>
            <a:off x="6378040" y="1075896"/>
            <a:ext cx="2376000" cy="3583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611560" y="404664"/>
            <a:ext cx="8136904" cy="57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sz="3600" b="1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</a:t>
            </a:r>
            <a:r>
              <a:rPr lang="uk-UA" sz="3600" b="1" i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ояснення досліду</a:t>
            </a:r>
          </a:p>
          <a:p>
            <a:pPr algn="ctr"/>
            <a:endParaRPr lang="ru-RU" sz="2000" b="1" i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uk-UA" sz="2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 Дозволь, - скажуть тобі, - адже через хвилину свічка догорить до води і згасне!</a:t>
            </a:r>
            <a:endParaRPr lang="uk-UA" sz="2800" b="0" strike="noStrike" spc="-1" dirty="0" smtClean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uk-UA" sz="2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 У тому-то й справа, - відповіси ти, - що свічка з кожною хвилиною коротше. А раз коротше, значить і легше. Раз легше, значить, вона спливе.</a:t>
            </a:r>
            <a:endParaRPr lang="uk-UA" sz="2800" b="0" strike="noStrike" spc="-1" dirty="0" smtClean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uk-UA" sz="2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І, справді, свічка буде потрошку спливати, причому охолоджений водою парафін у краю свічки буде танути повільніше, ніж парафін, навколо гніту. Там утворюється досить глибока воронка. Ця порожнеча, в свою чергу, полегшує свічку, тому-то наша свічка і догорить до кінця.</a:t>
            </a:r>
            <a:endParaRPr lang="uk-UA" sz="2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408</TotalTime>
  <Words>728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NewsPrint</vt:lpstr>
      <vt:lpstr>1_NewsPrint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Елена</dc:creator>
  <dc:description/>
  <cp:lastModifiedBy>User</cp:lastModifiedBy>
  <cp:revision>47</cp:revision>
  <dcterms:created xsi:type="dcterms:W3CDTF">2017-04-10T18:37:58Z</dcterms:created>
  <dcterms:modified xsi:type="dcterms:W3CDTF">2017-04-12T12:07:52Z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