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9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69" r:id="rId16"/>
    <p:sldId id="270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4302112121200003"/>
          <c:y val="5.8342050654413932E-2"/>
          <c:w val="0.66210909400213991"/>
          <c:h val="0.81646780669138264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сподобалося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8 клас</c:v>
                </c:pt>
                <c:pt idx="1">
                  <c:v>9 клас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85</c:v>
                </c:pt>
                <c:pt idx="1">
                  <c:v>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5F9-4F98-BB9B-AB77D639F27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 сподобалося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8 клас</c:v>
                </c:pt>
                <c:pt idx="1">
                  <c:v>9 клас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15</c:v>
                </c:pt>
                <c:pt idx="1">
                  <c:v>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5F9-4F98-BB9B-AB77D639F27A}"/>
            </c:ext>
          </c:extLst>
        </c:ser>
        <c:axId val="77946880"/>
        <c:axId val="77950336"/>
      </c:barChart>
      <c:catAx>
        <c:axId val="77946880"/>
        <c:scaling>
          <c:orientation val="minMax"/>
        </c:scaling>
        <c:axPos val="b"/>
        <c:numFmt formatCode="General" sourceLinked="0"/>
        <c:tickLblPos val="nextTo"/>
        <c:crossAx val="77950336"/>
        <c:crosses val="autoZero"/>
        <c:auto val="1"/>
        <c:lblAlgn val="ctr"/>
        <c:lblOffset val="100"/>
      </c:catAx>
      <c:valAx>
        <c:axId val="77950336"/>
        <c:scaling>
          <c:orientation val="minMax"/>
        </c:scaling>
        <c:axPos val="l"/>
        <c:majorGridlines/>
        <c:numFmt formatCode="General" sourceLinked="1"/>
        <c:tickLblPos val="nextTo"/>
        <c:crossAx val="77946880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A1B018-7441-4795-B102-2977A50D5874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BE8953-8AC1-44B4-9744-4E15B4B2FB2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BE8953-8AC1-44B4-9744-4E15B4B2FB2E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BE8953-8AC1-44B4-9744-4E15B4B2FB2E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627FE19-9E47-4F6B-914B-FCE1D97ED6B8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9AABE99-488E-4235-A99E-020E282384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7FE19-9E47-4F6B-914B-FCE1D97ED6B8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ABE99-488E-4235-A99E-020E282384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7FE19-9E47-4F6B-914B-FCE1D97ED6B8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ABE99-488E-4235-A99E-020E282384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627FE19-9E47-4F6B-914B-FCE1D97ED6B8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9AABE99-488E-4235-A99E-020E282384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627FE19-9E47-4F6B-914B-FCE1D97ED6B8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9AABE99-488E-4235-A99E-020E282384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7FE19-9E47-4F6B-914B-FCE1D97ED6B8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ABE99-488E-4235-A99E-020E282384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7FE19-9E47-4F6B-914B-FCE1D97ED6B8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ABE99-488E-4235-A99E-020E282384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627FE19-9E47-4F6B-914B-FCE1D97ED6B8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9AABE99-488E-4235-A99E-020E282384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7FE19-9E47-4F6B-914B-FCE1D97ED6B8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ABE99-488E-4235-A99E-020E282384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627FE19-9E47-4F6B-914B-FCE1D97ED6B8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9AABE99-488E-4235-A99E-020E282384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627FE19-9E47-4F6B-914B-FCE1D97ED6B8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9AABE99-488E-4235-A99E-020E282384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627FE19-9E47-4F6B-914B-FCE1D97ED6B8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9AABE99-488E-4235-A99E-020E2823841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14290"/>
            <a:ext cx="7572428" cy="2428892"/>
          </a:xfrm>
        </p:spPr>
        <p:txBody>
          <a:bodyPr>
            <a:normAutofit/>
          </a:bodyPr>
          <a:lstStyle/>
          <a:p>
            <a:pPr algn="ctr"/>
            <a:r>
              <a:rPr lang="uk-UA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Всеукраїнський відкритий інтерактивний конкурс</a:t>
            </a:r>
            <a:br>
              <a:rPr lang="uk-UA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“МАН – Юніор Дослідник ”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Номінація “ Технік – Юніор ”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Тема: </a:t>
            </a:r>
            <a:r>
              <a:rPr lang="uk-UA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Фізика і магія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3000372"/>
            <a:ext cx="6400800" cy="2638428"/>
          </a:xfrm>
        </p:spPr>
        <p:txBody>
          <a:bodyPr>
            <a:normAutofit fontScale="85000" lnSpcReduction="10000"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                                  Виконав :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Алексюк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Юрій Михайлович 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                                   учень 8-го класу ЗОШ І-ІІ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ст.с.Муравище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                                   Ківерцівського району Волинської області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                                  Керівник: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Оліферчук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Мирослава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Миколаівна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                                   вчитель фізики ЗОШ І-ІІ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ст.с.Муравище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  <a:r>
              <a:rPr lang="uk-UA" smtClean="0">
                <a:latin typeface="Times New Roman" pitchFamily="18" charset="0"/>
                <a:cs typeface="Times New Roman" pitchFamily="18" charset="0"/>
              </a:rPr>
              <a:t>Ківерцівського району, Волинської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області</a:t>
            </a:r>
          </a:p>
          <a:p>
            <a:pPr algn="r"/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Пояснення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uk-UA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При терті вовняним шарфом лінійка електризується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поверхні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виникає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електричний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заряд. Коли ми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підносимо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uk-UA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паперового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кораблика , на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поверхні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миттєво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з’являється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електричний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заряд,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вже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протилежного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знаку. Як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наслідок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– кораблик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притягується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лінійки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прямує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за нею. </a:t>
            </a:r>
            <a:endParaRPr lang="uk-UA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Фокус </a:t>
            </a:r>
            <a:r>
              <a:rPr lang="uk-UA" sz="36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“Сніг</a:t>
            </a:r>
            <a:r>
              <a:rPr lang="uk-UA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що летить  знизу </a:t>
            </a:r>
            <a:r>
              <a:rPr lang="uk-UA" sz="36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вгору”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uk-UA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Нам потрібно:</a:t>
            </a:r>
            <a:endParaRPr lang="ru-RU" b="1" i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Рисунок 3" descr="http://poradumo.pp.ua/uploads/posts/2014-10/snzhki-z-vati_523.jpeg"/>
          <p:cNvPicPr/>
          <p:nvPr/>
        </p:nvPicPr>
        <p:blipFill>
          <a:blip r:embed="rId2"/>
          <a:srcRect l="18000" t="6000" r="3999"/>
          <a:stretch>
            <a:fillRect/>
          </a:stretch>
        </p:blipFill>
        <p:spPr bwMode="auto">
          <a:xfrm>
            <a:off x="285720" y="2071678"/>
            <a:ext cx="3714776" cy="3357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Результат пошуку зображень за запитом &quot;хлопець з гребінцем&quot;"/>
          <p:cNvPicPr/>
          <p:nvPr/>
        </p:nvPicPr>
        <p:blipFill>
          <a:blip r:embed="rId3"/>
          <a:srcRect l="12904" t="9870" r="5645" b="14545"/>
          <a:stretch>
            <a:fillRect/>
          </a:stretch>
        </p:blipFill>
        <p:spPr bwMode="auto">
          <a:xfrm>
            <a:off x="4333875" y="2143116"/>
            <a:ext cx="4167215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7467600" cy="611678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Візьмемо маленький пухкий шматочок гігроскопічної вати масою 3 – 5 мг. Добре наелектризуємо пластмасовий гребінець і опустимо на нього шматочок вати. Рвучко забравши гребінець вбік, відриваємо від нього вату і швидко підводимо  гребінець під ватку. </a:t>
            </a:r>
            <a:endParaRPr lang="ru-RU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Результат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ln>
            <a:noFill/>
          </a:ln>
          <a:scene3d>
            <a:camera prst="obliqueBottomRight"/>
            <a:lightRig rig="threePt" dir="t"/>
          </a:scene3d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uk-UA" sz="3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sz="3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</a:t>
            </a:r>
          </a:p>
          <a:p>
            <a:pPr algn="ctr">
              <a:buNone/>
            </a:pPr>
            <a:endParaRPr lang="uk-UA" sz="3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endParaRPr lang="uk-UA" sz="4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sz="4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sz="3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sz="3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sz="3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</a:t>
            </a:r>
          </a:p>
          <a:p>
            <a:pPr>
              <a:buNone/>
            </a:pPr>
            <a:endParaRPr lang="ru-RU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Результат пошуку зображень за запитом &quot;гребінець&quot;"/>
          <p:cNvPicPr/>
          <p:nvPr/>
        </p:nvPicPr>
        <p:blipFill>
          <a:blip r:embed="rId2"/>
          <a:srcRect l="23200" t="11339" r="24945" b="10583"/>
          <a:stretch>
            <a:fillRect/>
          </a:stretch>
        </p:blipFill>
        <p:spPr bwMode="auto">
          <a:xfrm rot="15120000" flipH="1">
            <a:off x="2084999" y="1304816"/>
            <a:ext cx="963142" cy="4945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4500562" y="3105835"/>
            <a:ext cx="335758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uk-UA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Ватка буде літати над гребінцем</a:t>
            </a:r>
          </a:p>
          <a:p>
            <a:pPr algn="ctr">
              <a:buNone/>
            </a:pPr>
            <a:r>
              <a:rPr lang="uk-UA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uk-U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endParaRPr lang="ru-RU" dirty="0"/>
          </a:p>
        </p:txBody>
      </p:sp>
      <p:pic>
        <p:nvPicPr>
          <p:cNvPr id="8" name="Рисунок 7" descr="Результат пошуку зображень за запитом &quot;пух&quot;"/>
          <p:cNvPicPr/>
          <p:nvPr/>
        </p:nvPicPr>
        <p:blipFill>
          <a:blip r:embed="rId3"/>
          <a:srcRect l="45377" t="41916" r="43880" b="34431"/>
          <a:stretch>
            <a:fillRect/>
          </a:stretch>
        </p:blipFill>
        <p:spPr bwMode="auto">
          <a:xfrm>
            <a:off x="2143108" y="1928802"/>
            <a:ext cx="1571636" cy="1109665"/>
          </a:xfrm>
          <a:prstGeom prst="cloudCallou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Пояснення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ctr">
              <a:buNone/>
            </a:pPr>
            <a:r>
              <a:rPr lang="uk-UA" dirty="0" smtClean="0"/>
              <a:t>   </a:t>
            </a:r>
            <a:r>
              <a:rPr lang="uk-UA" sz="4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Шматочок вати, знаходячись на гребінці, отримує від неї однойменний заряд, а однойменні заряди відштовхуються.</a:t>
            </a:r>
            <a:endParaRPr lang="ru-RU" sz="44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4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154230"/>
          </a:xfrm>
        </p:spPr>
        <p:txBody>
          <a:bodyPr>
            <a:normAutofit/>
          </a:bodyPr>
          <a:lstStyle/>
          <a:p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проведено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опитування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учн</a:t>
            </a:r>
            <a:r>
              <a:rPr lang="uk-UA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ів</a:t>
            </a:r>
            <a:r>
              <a:rPr lang="uk-UA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8</a:t>
            </a: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-9 класів. У 8-му демонструвались фокуси, в 9-му – ні.</a:t>
            </a:r>
            <a:br>
              <a:rPr lang="uk-UA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Питання :Чи сподобалося вам вивчати тему  «Електричне поле»?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1340075414"/>
              </p:ext>
            </p:extLst>
          </p:nvPr>
        </p:nvGraphicFramePr>
        <p:xfrm>
          <a:off x="285720" y="2500306"/>
          <a:ext cx="8001056" cy="414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Висновки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>
              <a:lnSpc>
                <a:spcPct val="150000"/>
              </a:lnSpc>
            </a:pP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проведено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та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з’ясовано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електричне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поле –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вид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матерії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існує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навколо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заряджених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частинок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спричиняє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електричну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взаємодію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природі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існує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зарядів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позитивний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негативний</a:t>
            </a:r>
            <a:r>
              <a:rPr lang="ru-RU" sz="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lnSpc>
                <a:spcPct val="150000"/>
              </a:lnSpc>
            </a:pPr>
            <a:r>
              <a:rPr lang="uk-UA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Продемонстровано декілька фокусів учням 8-го класу та проведено опитування, яке показало, що </a:t>
            </a:r>
            <a:r>
              <a:rPr lang="uk-UA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куси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сприяють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підвищенню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інтересу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фізики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uk-UA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розумінню і сприйняттю нової інформації.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Список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використаних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джерел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Головко М.В. </a:t>
            </a:r>
            <a:r>
              <a:rPr lang="ru-RU" dirty="0" err="1" smtClean="0"/>
              <a:t>Фізика</a:t>
            </a:r>
            <a:r>
              <a:rPr lang="ru-RU" dirty="0" smtClean="0"/>
              <a:t>. 8 </a:t>
            </a:r>
            <a:r>
              <a:rPr lang="ru-RU" dirty="0" err="1" smtClean="0"/>
              <a:t>клас</a:t>
            </a:r>
            <a:r>
              <a:rPr lang="ru-RU" dirty="0" smtClean="0"/>
              <a:t>: </a:t>
            </a:r>
            <a:r>
              <a:rPr lang="ru-RU" dirty="0" err="1" smtClean="0"/>
              <a:t>Підручник</a:t>
            </a:r>
            <a:r>
              <a:rPr lang="ru-RU" dirty="0" smtClean="0"/>
              <a:t> для 8 </a:t>
            </a:r>
            <a:r>
              <a:rPr lang="ru-RU" dirty="0" err="1" smtClean="0"/>
              <a:t>класу</a:t>
            </a:r>
            <a:r>
              <a:rPr lang="ru-RU" dirty="0" smtClean="0"/>
              <a:t> </a:t>
            </a:r>
            <a:r>
              <a:rPr lang="ru-RU" dirty="0" err="1" smtClean="0"/>
              <a:t>загальноосвітніх</a:t>
            </a:r>
            <a:r>
              <a:rPr lang="ru-RU" dirty="0" smtClean="0"/>
              <a:t> </a:t>
            </a:r>
            <a:r>
              <a:rPr lang="ru-RU" dirty="0" err="1" smtClean="0"/>
              <a:t>закладів</a:t>
            </a:r>
            <a:r>
              <a:rPr lang="ru-RU" dirty="0" smtClean="0"/>
              <a:t> /Головко М.В., </a:t>
            </a:r>
            <a:r>
              <a:rPr lang="ru-RU" dirty="0" err="1" smtClean="0"/>
              <a:t>Непорожня</a:t>
            </a:r>
            <a:r>
              <a:rPr lang="ru-RU" dirty="0" smtClean="0"/>
              <a:t> Л.В./ –  </a:t>
            </a:r>
            <a:r>
              <a:rPr lang="ru-RU" dirty="0" err="1" smtClean="0"/>
              <a:t>Київ</a:t>
            </a:r>
            <a:r>
              <a:rPr lang="ru-RU" dirty="0" smtClean="0"/>
              <a:t>, «</a:t>
            </a:r>
            <a:r>
              <a:rPr lang="ru-RU" dirty="0" err="1" smtClean="0"/>
              <a:t>Педагогічна</a:t>
            </a:r>
            <a:r>
              <a:rPr lang="ru-RU" dirty="0" smtClean="0"/>
              <a:t> думка» ., 2016.</a:t>
            </a:r>
          </a:p>
          <a:p>
            <a:r>
              <a:rPr lang="uk-UA" dirty="0" smtClean="0"/>
              <a:t>Старушок В. Цікаві демонстрації з фізики. Частина І. – Тернопіль: Навчальна книга – Богдан, 2002. – 104с.</a:t>
            </a:r>
            <a:endParaRPr lang="ru-RU" dirty="0" smtClean="0"/>
          </a:p>
          <a:p>
            <a:r>
              <a:rPr lang="ru-RU" dirty="0" smtClean="0"/>
              <a:t>Удивительные опыты с электричеством и магнитами / Артем </a:t>
            </a:r>
            <a:r>
              <a:rPr lang="ru-RU" dirty="0" err="1" smtClean="0"/>
              <a:t>Проневский</a:t>
            </a:r>
            <a:r>
              <a:rPr lang="ru-RU" dirty="0" smtClean="0"/>
              <a:t>. – М.: </a:t>
            </a:r>
            <a:r>
              <a:rPr lang="ru-RU" dirty="0" err="1" smtClean="0"/>
              <a:t>Эксмо</a:t>
            </a:r>
            <a:r>
              <a:rPr lang="ru-RU" dirty="0" smtClean="0"/>
              <a:t>, 2015. – (Опыты для детей и взрослых)</a:t>
            </a:r>
          </a:p>
          <a:p>
            <a:r>
              <a:rPr lang="en-US" dirty="0" smtClean="0"/>
              <a:t>http://dovidnyk.in.ua/ua/news/37 </a:t>
            </a:r>
            <a:endParaRPr lang="uk-UA" dirty="0" smtClean="0"/>
          </a:p>
          <a:p>
            <a:r>
              <a:rPr lang="en-US" dirty="0" smtClean="0"/>
              <a:t>www.youtube.com/watch?v=mutOUlEF_mw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15475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467600" cy="561672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uk-UA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Мета дослідження:</a:t>
            </a:r>
            <a:endParaRPr lang="ru-RU" sz="6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44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З’ясувати</a:t>
            </a: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роль </a:t>
            </a:r>
            <a:r>
              <a:rPr lang="ru-RU" sz="44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фізичних</a:t>
            </a: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фокусів</a:t>
            </a: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    </a:t>
            </a:r>
            <a:r>
              <a:rPr lang="ru-RU" sz="44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підвищенні</a:t>
            </a: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інтересу</a:t>
            </a: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44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фізики</a:t>
            </a:r>
            <a:endParaRPr lang="ru-RU" sz="44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928670"/>
          </a:xfrm>
        </p:spPr>
        <p:txBody>
          <a:bodyPr>
            <a:normAutofit/>
          </a:bodyPr>
          <a:lstStyle/>
          <a:p>
            <a:pPr algn="ctr"/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Фокус </a:t>
            </a:r>
            <a:r>
              <a:rPr lang="uk-UA" sz="36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“Дивний</a:t>
            </a:r>
            <a:r>
              <a:rPr lang="uk-UA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струмінь</a:t>
            </a:r>
            <a:r>
              <a:rPr lang="uk-UA" sz="4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ru-RU" sz="4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8043890" cy="56167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8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Нам потрібно:</a:t>
            </a:r>
            <a:endParaRPr lang="ru-RU" sz="2800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Результат пошуку зображень за запитом &quot;повітряна кулька притягує предмети&quot;"/>
          <p:cNvPicPr/>
          <p:nvPr/>
        </p:nvPicPr>
        <p:blipFill>
          <a:blip r:embed="rId2"/>
          <a:srcRect t="11628" r="21053"/>
          <a:stretch>
            <a:fillRect/>
          </a:stretch>
        </p:blipFill>
        <p:spPr bwMode="auto">
          <a:xfrm>
            <a:off x="4286248" y="1285860"/>
            <a:ext cx="4071966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Результат пошуку зображень за запитом &quot;синя кулька&quot;"/>
          <p:cNvPicPr/>
          <p:nvPr/>
        </p:nvPicPr>
        <p:blipFill>
          <a:blip r:embed="rId3"/>
          <a:srcRect l="23246" t="17500" r="25366" b="18750"/>
          <a:stretch>
            <a:fillRect/>
          </a:stretch>
        </p:blipFill>
        <p:spPr bwMode="auto">
          <a:xfrm>
            <a:off x="0" y="785794"/>
            <a:ext cx="3000396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Результат пошуку зображень за запитом &quot;шерстяна рукавичка на руці&quot;"/>
          <p:cNvPicPr/>
          <p:nvPr/>
        </p:nvPicPr>
        <p:blipFill>
          <a:blip r:embed="rId4"/>
          <a:srcRect l="1947" t="24528" r="24602"/>
          <a:stretch>
            <a:fillRect/>
          </a:stretch>
        </p:blipFill>
        <p:spPr bwMode="auto">
          <a:xfrm>
            <a:off x="2214546" y="4429132"/>
            <a:ext cx="39528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4290"/>
            <a:ext cx="7467600" cy="6259662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ru-RU" dirty="0" smtClean="0"/>
              <a:t>   </a:t>
            </a:r>
            <a:r>
              <a:rPr lang="ru-RU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Увімкнемо</a:t>
            </a: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воду маленьким напором, </a:t>
            </a:r>
            <a:r>
              <a:rPr lang="ru-RU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відрегулюємо</a:t>
            </a: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безупинний</a:t>
            </a: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струмінь</a:t>
            </a: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всього</a:t>
            </a: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кілька</a:t>
            </a: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міліметрів</a:t>
            </a: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завтовшки</a:t>
            </a: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Пот</a:t>
            </a:r>
            <a:r>
              <a:rPr lang="uk-UA" sz="3200" dirty="0" smtClean="0">
                <a:solidFill>
                  <a:srgbClr val="0070C0"/>
                </a:solidFill>
              </a:rPr>
              <a:t>ремо кульку об вовняну рукавичку</a:t>
            </a: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піднесемо</a:t>
            </a: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до </a:t>
            </a:r>
            <a:r>
              <a:rPr lang="ru-RU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струменя</a:t>
            </a: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води,  не </a:t>
            </a:r>
            <a:r>
              <a:rPr lang="ru-RU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торкаючись</a:t>
            </a: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pPr algn="ctr"/>
            <a: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Результат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" name="Содержимое 3" descr="Результат пошуку зображень за запитом &quot;повітряна кулька притягує предмети&quot;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1142984"/>
            <a:ext cx="7358114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>
            <a:noAutofit/>
          </a:bodyPr>
          <a:lstStyle/>
          <a:p>
            <a:pPr algn="ctr"/>
            <a:r>
              <a:rPr lang="uk-UA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Пояснення</a:t>
            </a:r>
            <a:endParaRPr lang="ru-RU" sz="48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467600" cy="547384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Статична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електрика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яку ми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створили,потираючи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повітряну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кульку рукавичкою,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притягує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струмінь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води,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згинаючи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допомогою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повітряної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кульки, як за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помахом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чарівної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палички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b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Вода 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нейтральною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характеризується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рівною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кількістю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позитивно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негативно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заряджених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частинок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Коли ми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підносимо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негативно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заряджену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повітряну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кулькудо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струменя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води, позитивно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заряджені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частинки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води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притягуються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до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повітряної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кульки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струмінь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згинається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Фокус </a:t>
            </a:r>
            <a:r>
              <a:rPr lang="uk-UA" sz="32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“Повний</a:t>
            </a:r>
            <a:r>
              <a:rPr lang="uk-UA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вперед!</a:t>
            </a:r>
            <a:r>
              <a:rPr lang="uk-UA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uk-UA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Нам потрібно:</a:t>
            </a:r>
            <a:endParaRPr lang="ru-RU" i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Рисунок 3" descr="Результат пошуку зображень за запитом &quot;лінійка&quot;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6501983" y="1856207"/>
            <a:ext cx="3429024" cy="573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Результат пошуку зображень за запитом &quot;Кувшин  з водою&quot;"/>
          <p:cNvPicPr/>
          <p:nvPr/>
        </p:nvPicPr>
        <p:blipFill>
          <a:blip r:embed="rId4" cstate="print"/>
          <a:srcRect l="17637" t="8800" r="4795" b="14400"/>
          <a:stretch>
            <a:fillRect/>
          </a:stretch>
        </p:blipFill>
        <p:spPr bwMode="auto">
          <a:xfrm>
            <a:off x="4929190" y="1857364"/>
            <a:ext cx="2428892" cy="2595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Результат пошуку зображень за запитом &quot;шарф&quot;"/>
          <p:cNvPicPr/>
          <p:nvPr/>
        </p:nvPicPr>
        <p:blipFill>
          <a:blip r:embed="rId5"/>
          <a:srcRect r="2352"/>
          <a:stretch>
            <a:fillRect/>
          </a:stretch>
        </p:blipFill>
        <p:spPr bwMode="auto">
          <a:xfrm>
            <a:off x="571472" y="4857752"/>
            <a:ext cx="4286280" cy="2000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Результат пошуку зображень за запитом &quot;пластикова миска&quot;"/>
          <p:cNvPicPr/>
          <p:nvPr/>
        </p:nvPicPr>
        <p:blipFill>
          <a:blip r:embed="rId6"/>
          <a:srcRect t="15000" b="14333"/>
          <a:stretch>
            <a:fillRect/>
          </a:stretch>
        </p:blipFill>
        <p:spPr bwMode="auto">
          <a:xfrm>
            <a:off x="928662" y="2143116"/>
            <a:ext cx="3857620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Пов’язане зображення"/>
          <p:cNvPicPr/>
          <p:nvPr/>
        </p:nvPicPr>
        <p:blipFill>
          <a:blip r:embed="rId7"/>
          <a:srcRect t="13043" r="7971" b="8696"/>
          <a:stretch>
            <a:fillRect/>
          </a:stretch>
        </p:blipFill>
        <p:spPr bwMode="auto">
          <a:xfrm>
            <a:off x="4929190" y="4429132"/>
            <a:ext cx="3714776" cy="2428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79756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7467600" cy="604534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uk-UA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Наповнимо миску водою . Зробимо з паперу декілька паперових корабликів і опустимо на воду. Після цього потремо лінійку вовняним шарфом і піднесемо її до одного з корабликів.</a:t>
            </a:r>
            <a:endParaRPr lang="ru-RU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Результат</a:t>
            </a:r>
            <a:endParaRPr lang="ru-RU" sz="3600" dirty="0">
              <a:solidFill>
                <a:srgbClr val="0070C0"/>
              </a:solidFill>
            </a:endParaRPr>
          </a:p>
        </p:txBody>
      </p:sp>
      <p:pic>
        <p:nvPicPr>
          <p:cNvPr id="4" name="Содержимое 3" descr="Результат пошуку зображень за запитом &quot;паперовий кораблик&quot;"/>
          <p:cNvPicPr>
            <a:picLocks noGrp="1"/>
          </p:cNvPicPr>
          <p:nvPr>
            <p:ph sz="quarter" idx="1"/>
          </p:nvPr>
        </p:nvPicPr>
        <p:blipFill>
          <a:blip r:embed="rId2"/>
          <a:srcRect l="3269" r="4231" b="7692"/>
          <a:stretch>
            <a:fillRect/>
          </a:stretch>
        </p:blipFill>
        <p:spPr bwMode="auto">
          <a:xfrm>
            <a:off x="0" y="1428736"/>
            <a:ext cx="8215338" cy="4643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Результат пошуку зображень за запитом &quot;лінійка&quot;"/>
          <p:cNvPicPr/>
          <p:nvPr/>
        </p:nvPicPr>
        <p:blipFill>
          <a:blip r:embed="rId3"/>
          <a:srcRect t="10774" b="21103"/>
          <a:stretch>
            <a:fillRect/>
          </a:stretch>
        </p:blipFill>
        <p:spPr bwMode="auto">
          <a:xfrm rot="-1320000">
            <a:off x="5361110" y="1705024"/>
            <a:ext cx="3844663" cy="417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752</TotalTime>
  <Words>378</Words>
  <Application>Microsoft Office PowerPoint</Application>
  <PresentationFormat>Экран (4:3)</PresentationFormat>
  <Paragraphs>55</Paragraphs>
  <Slides>17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Эркер</vt:lpstr>
      <vt:lpstr>Всеукраїнський відкритий інтерактивний конкурс “МАН – Юніор Дослідник ” Номінація “ Технік – Юніор ”  Тема: Фізика і магія</vt:lpstr>
      <vt:lpstr>Слайд 2</vt:lpstr>
      <vt:lpstr>Фокус “Дивний струмінь”</vt:lpstr>
      <vt:lpstr>Слайд 4</vt:lpstr>
      <vt:lpstr>Результат</vt:lpstr>
      <vt:lpstr>Пояснення</vt:lpstr>
      <vt:lpstr>Фокус “Повний вперед!”</vt:lpstr>
      <vt:lpstr>Слайд 8</vt:lpstr>
      <vt:lpstr>Результат</vt:lpstr>
      <vt:lpstr>Пояснення</vt:lpstr>
      <vt:lpstr>Фокус “Сніг, що летить  знизу вгору”</vt:lpstr>
      <vt:lpstr>Слайд 12</vt:lpstr>
      <vt:lpstr>Результат</vt:lpstr>
      <vt:lpstr>Пояснення</vt:lpstr>
      <vt:lpstr>Було проведено опитування серед учнів 8 -9 класів. У 8-му демонструвались фокуси, в 9-му – ні. Питання :Чи сподобалося вам вивчати тему  «Електричне поле»?</vt:lpstr>
      <vt:lpstr>Висновки</vt:lpstr>
      <vt:lpstr>Список використаних джерел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Загальноосвітня школа І-ІІ ст.с.Муравище Досліди-фокуси  на основі електромагнітних явищ</dc:title>
  <dc:creator>HP</dc:creator>
  <cp:lastModifiedBy>HP</cp:lastModifiedBy>
  <cp:revision>17</cp:revision>
  <dcterms:created xsi:type="dcterms:W3CDTF">2017-04-06T19:22:12Z</dcterms:created>
  <dcterms:modified xsi:type="dcterms:W3CDTF">2017-04-12T16:50:52Z</dcterms:modified>
</cp:coreProperties>
</file>