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6" r:id="rId3"/>
    <p:sldId id="259" r:id="rId4"/>
    <p:sldId id="267" r:id="rId5"/>
    <p:sldId id="260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2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0" autoAdjust="0"/>
    <p:restoredTop sz="99317" autoAdjust="0"/>
  </p:normalViewPr>
  <p:slideViewPr>
    <p:cSldViewPr>
      <p:cViewPr varScale="1">
        <p:scale>
          <a:sx n="117" d="100"/>
          <a:sy n="117" d="100"/>
        </p:scale>
        <p:origin x="-2184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82988F-452E-4CA4-B713-18EAF99B367F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95E334-04CF-47EE-A90C-DD1E9E5A9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365910" cy="148593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Всеукраїнськ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ий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інтерактивний конкурс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МАН-Юніор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Дослідник»</a:t>
            </a: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643050"/>
            <a:ext cx="4714908" cy="3214710"/>
          </a:xfrm>
        </p:spPr>
        <p:txBody>
          <a:bodyPr>
            <a:normAutofit fontScale="25000" lnSpcReduction="20000"/>
          </a:bodyPr>
          <a:lstStyle/>
          <a:p>
            <a:r>
              <a:rPr lang="uk-UA" b="1" dirty="0" smtClean="0"/>
              <a:t> </a:t>
            </a:r>
            <a:endParaRPr lang="ru-RU" dirty="0" smtClean="0"/>
          </a:p>
          <a:p>
            <a:pPr algn="l"/>
            <a:r>
              <a:rPr lang="ru-RU" sz="9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</a:t>
            </a:r>
            <a:r>
              <a:rPr lang="ru-RU" sz="9800" dirty="0" smtClean="0"/>
              <a:t>” Оригінальні досліди-фокуси.</a:t>
            </a:r>
            <a:r>
              <a:rPr lang="uk-UA" sz="9800" dirty="0" smtClean="0"/>
              <a:t>Тунель знань</a:t>
            </a:r>
            <a:r>
              <a:rPr lang="ru-RU" sz="9800" dirty="0" smtClean="0"/>
              <a:t>”</a:t>
            </a:r>
          </a:p>
          <a:p>
            <a:pPr algn="l"/>
            <a:r>
              <a:rPr lang="uk-UA" sz="9800" dirty="0" smtClean="0"/>
              <a:t> </a:t>
            </a:r>
            <a:endParaRPr lang="ru-RU" sz="9800" dirty="0" smtClean="0"/>
          </a:p>
          <a:p>
            <a:pPr algn="l"/>
            <a:r>
              <a:rPr lang="uk-UA" sz="9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Роботу виконав:</a:t>
            </a:r>
            <a:r>
              <a:rPr lang="uk-UA" sz="9800" dirty="0" smtClean="0"/>
              <a:t> </a:t>
            </a:r>
          </a:p>
          <a:p>
            <a:pPr algn="l"/>
            <a:r>
              <a:rPr lang="uk-UA" sz="9800" dirty="0" smtClean="0"/>
              <a:t>Ізотов Максим Сергійович,</a:t>
            </a:r>
          </a:p>
          <a:p>
            <a:pPr algn="l"/>
            <a:r>
              <a:rPr lang="uk-UA" sz="9800" dirty="0" smtClean="0"/>
              <a:t>учень 8 класу Старокостянтинівського ліцею ім. М.С.Рудяка</a:t>
            </a:r>
            <a:endParaRPr lang="ru-RU" sz="9800" dirty="0" smtClean="0"/>
          </a:p>
          <a:p>
            <a:r>
              <a:rPr lang="uk-UA" sz="9800" b="1" dirty="0" smtClean="0"/>
              <a:t> </a:t>
            </a:r>
            <a:endParaRPr lang="ru-RU" sz="9800" b="1" dirty="0" smtClean="0"/>
          </a:p>
          <a:p>
            <a:endParaRPr lang="en-US" dirty="0" smtClean="0"/>
          </a:p>
          <a:p>
            <a:endParaRPr lang="uk-UA" b="1" dirty="0" smtClean="0"/>
          </a:p>
        </p:txBody>
      </p:sp>
      <p:pic>
        <p:nvPicPr>
          <p:cNvPr id="5" name="Рисунок 4" descr="20170406_153500.jpg"/>
          <p:cNvPicPr>
            <a:picLocks noChangeAspect="1"/>
          </p:cNvPicPr>
          <p:nvPr/>
        </p:nvPicPr>
        <p:blipFill>
          <a:blip r:embed="rId2" cstate="print"/>
          <a:srcRect l="23529" r="11765"/>
          <a:stretch>
            <a:fillRect/>
          </a:stretch>
        </p:blipFill>
        <p:spPr>
          <a:xfrm>
            <a:off x="571472" y="1428736"/>
            <a:ext cx="2928958" cy="3394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57214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Керівник: Богатир Ольга Василівна, вчитель фізики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17859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 роботи:</a:t>
            </a:r>
          </a:p>
          <a:p>
            <a:pPr algn="ctr">
              <a:buNone/>
            </a:pPr>
            <a:r>
              <a:rPr lang="uk-UA" sz="5100" dirty="0" smtClean="0"/>
              <a:t> </a:t>
            </a:r>
            <a:r>
              <a:rPr lang="uk-UA" sz="3500" dirty="0" smtClean="0"/>
              <a:t>практичне застосування законів електрики та оптичних явищ.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http://www.uslugi-elektrika.com.ua/wp-content/uploads/2016/10/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714620"/>
            <a:ext cx="192773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357430"/>
            <a:ext cx="6929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авдання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зробити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пристрій</a:t>
            </a:r>
            <a:r>
              <a:rPr lang="ru-RU" sz="2400" dirty="0" smtClean="0"/>
              <a:t>-</a:t>
            </a:r>
            <a:r>
              <a:rPr lang="uk-UA" sz="2400" dirty="0" smtClean="0"/>
              <a:t>конструктор</a:t>
            </a:r>
            <a:r>
              <a:rPr lang="ru-RU" sz="2400" dirty="0" smtClean="0"/>
              <a:t> для  </a:t>
            </a:r>
            <a:r>
              <a:rPr lang="ru-RU" sz="2400" dirty="0" err="1" smtClean="0"/>
              <a:t>демонстраційного</a:t>
            </a:r>
            <a:r>
              <a:rPr lang="ru-RU" sz="2400" dirty="0" smtClean="0"/>
              <a:t> та практичного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 </a:t>
            </a:r>
            <a:r>
              <a:rPr lang="ru-RU" sz="2400" dirty="0" err="1" smtClean="0"/>
              <a:t>законів</a:t>
            </a:r>
            <a:r>
              <a:rPr lang="ru-RU" sz="2400" dirty="0" smtClean="0"/>
              <a:t> </a:t>
            </a:r>
            <a:r>
              <a:rPr lang="uk-UA" sz="2400" dirty="0" smtClean="0"/>
              <a:t>послідовного і  паралельного з</a:t>
            </a:r>
            <a:r>
              <a:rPr lang="ru-RU" sz="2400" dirty="0" smtClean="0"/>
              <a:t>’</a:t>
            </a:r>
            <a:r>
              <a:rPr lang="ru-RU" sz="2400" dirty="0" err="1" smtClean="0"/>
              <a:t>єднання</a:t>
            </a:r>
            <a:r>
              <a:rPr lang="ru-RU" sz="2400" dirty="0" smtClean="0"/>
              <a:t>  </a:t>
            </a:r>
            <a:r>
              <a:rPr lang="ru-RU" sz="2400" dirty="0" err="1" smtClean="0"/>
              <a:t>провідників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включити</a:t>
            </a:r>
            <a:r>
              <a:rPr lang="ru-RU" sz="2400" dirty="0" smtClean="0"/>
              <a:t> в систему </a:t>
            </a:r>
            <a:r>
              <a:rPr lang="ru-RU" sz="2400" dirty="0" err="1" smtClean="0"/>
              <a:t>оптичний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поєднати</a:t>
            </a:r>
            <a:r>
              <a:rPr lang="ru-RU" sz="2400" dirty="0" smtClean="0"/>
              <a:t>  </a:t>
            </a:r>
            <a:r>
              <a:rPr lang="ru-RU" sz="2400" dirty="0" err="1" smtClean="0"/>
              <a:t>активацію</a:t>
            </a:r>
            <a:r>
              <a:rPr lang="ru-RU" sz="2400" dirty="0" smtClean="0"/>
              <a:t> пристрою  через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</a:t>
            </a:r>
            <a:r>
              <a:rPr lang="ru-RU" sz="2400" dirty="0" smtClean="0"/>
              <a:t>. 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285728"/>
            <a:ext cx="4040188" cy="750887"/>
          </a:xfrm>
        </p:spPr>
        <p:txBody>
          <a:bodyPr>
            <a:normAutofit fontScale="92500"/>
          </a:bodyPr>
          <a:lstStyle/>
          <a:p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Обладнання: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5720" y="2571744"/>
            <a:ext cx="4143404" cy="3071834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вимикачі</a:t>
            </a:r>
            <a:r>
              <a:rPr lang="ru-RU" sz="2000" dirty="0" smtClean="0"/>
              <a:t>( 10 шт.);</a:t>
            </a:r>
          </a:p>
          <a:p>
            <a:r>
              <a:rPr lang="uk-UA" sz="2000" dirty="0" smtClean="0"/>
              <a:t>провідники;</a:t>
            </a:r>
            <a:endParaRPr lang="ru-RU" sz="2000" dirty="0" smtClean="0"/>
          </a:p>
          <a:p>
            <a:r>
              <a:rPr lang="ru-RU" sz="2000" dirty="0" err="1" smtClean="0"/>
              <a:t>світлодіодна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стрічка</a:t>
            </a:r>
            <a:r>
              <a:rPr lang="ru-RU" sz="2000" dirty="0" smtClean="0"/>
              <a:t>;</a:t>
            </a:r>
            <a:endParaRPr lang="uk-UA" sz="2000" dirty="0" smtClean="0"/>
          </a:p>
          <a:p>
            <a:r>
              <a:rPr lang="uk-UA" sz="2000" dirty="0" smtClean="0"/>
              <a:t>батарейка </a:t>
            </a:r>
            <a:r>
              <a:rPr lang="uk-UA" sz="2000" dirty="0" err="1" smtClean="0"/>
              <a:t>кр</a:t>
            </a:r>
            <a:r>
              <a:rPr lang="ru-RU" sz="2000" dirty="0"/>
              <a:t>о</a:t>
            </a:r>
            <a:r>
              <a:rPr lang="uk-UA" sz="2000" dirty="0" smtClean="0"/>
              <a:t>на </a:t>
            </a:r>
            <a:r>
              <a:rPr lang="uk-UA" sz="2000" dirty="0" err="1" smtClean="0"/>
              <a:t>на</a:t>
            </a:r>
            <a:r>
              <a:rPr lang="uk-UA" sz="2000" dirty="0" smtClean="0"/>
              <a:t> 9 В;</a:t>
            </a:r>
          </a:p>
          <a:p>
            <a:r>
              <a:rPr lang="uk-UA" sz="2000" dirty="0" smtClean="0"/>
              <a:t>скло;</a:t>
            </a:r>
          </a:p>
          <a:p>
            <a:r>
              <a:rPr lang="uk-UA" sz="2000" dirty="0" smtClean="0"/>
              <a:t>дзеркальна плівка;</a:t>
            </a:r>
          </a:p>
          <a:p>
            <a:r>
              <a:rPr lang="uk-UA" sz="2000" dirty="0" smtClean="0"/>
              <a:t>рамка;</a:t>
            </a:r>
          </a:p>
          <a:p>
            <a:r>
              <a:rPr lang="uk-UA" sz="2000" dirty="0" smtClean="0"/>
              <a:t>дзеркало.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643050"/>
            <a:ext cx="1650077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286124"/>
            <a:ext cx="1655396" cy="14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1" y="4929198"/>
            <a:ext cx="1636953" cy="12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929198"/>
            <a:ext cx="1714512" cy="12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transport delivery 3d human stock 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0"/>
            <a:ext cx="2000240" cy="2000240"/>
          </a:xfrm>
          <a:prstGeom prst="rect">
            <a:avLst/>
          </a:prstGeom>
        </p:spPr>
      </p:pic>
      <p:pic>
        <p:nvPicPr>
          <p:cNvPr id="11" name="Рисунок 10" descr="P7170585_en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1714488"/>
            <a:ext cx="1809763" cy="1357322"/>
          </a:xfrm>
          <a:prstGeom prst="rect">
            <a:avLst/>
          </a:prstGeom>
        </p:spPr>
      </p:pic>
      <p:pic>
        <p:nvPicPr>
          <p:cNvPr id="12" name="Рисунок 11" descr="h09111621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3357562"/>
            <a:ext cx="1714512" cy="1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44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Группа 265"/>
          <p:cNvGrpSpPr/>
          <p:nvPr/>
        </p:nvGrpSpPr>
        <p:grpSpPr>
          <a:xfrm>
            <a:off x="785786" y="2071678"/>
            <a:ext cx="2487508" cy="2861998"/>
            <a:chOff x="1500166" y="3286124"/>
            <a:chExt cx="2487508" cy="2861998"/>
          </a:xfrm>
        </p:grpSpPr>
        <p:grpSp>
          <p:nvGrpSpPr>
            <p:cNvPr id="255" name="Группа 254"/>
            <p:cNvGrpSpPr/>
            <p:nvPr/>
          </p:nvGrpSpPr>
          <p:grpSpPr>
            <a:xfrm>
              <a:off x="1500166" y="3286124"/>
              <a:ext cx="2487508" cy="2861998"/>
              <a:chOff x="2411760" y="1376772"/>
              <a:chExt cx="3201888" cy="4505072"/>
            </a:xfrm>
          </p:grpSpPr>
          <p:cxnSp>
            <p:nvCxnSpPr>
              <p:cNvPr id="166" name="Пряма сполучна лінія 34"/>
              <p:cNvCxnSpPr/>
              <p:nvPr/>
            </p:nvCxnSpPr>
            <p:spPr>
              <a:xfrm>
                <a:off x="2411760" y="3068960"/>
                <a:ext cx="0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Пряма сполучна лінія 5"/>
              <p:cNvCxnSpPr/>
              <p:nvPr/>
            </p:nvCxnSpPr>
            <p:spPr>
              <a:xfrm>
                <a:off x="2411760" y="1700808"/>
                <a:ext cx="122413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Пряма сполучна лінія 6"/>
              <p:cNvCxnSpPr/>
              <p:nvPr/>
            </p:nvCxnSpPr>
            <p:spPr>
              <a:xfrm>
                <a:off x="3779912" y="1700808"/>
                <a:ext cx="122413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Пряма сполучна лінія 8"/>
              <p:cNvCxnSpPr/>
              <p:nvPr/>
            </p:nvCxnSpPr>
            <p:spPr>
              <a:xfrm>
                <a:off x="3635896" y="1512608"/>
                <a:ext cx="0" cy="3600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Пряма сполучна лінія 10"/>
              <p:cNvCxnSpPr/>
              <p:nvPr/>
            </p:nvCxnSpPr>
            <p:spPr>
              <a:xfrm>
                <a:off x="3779912" y="1376772"/>
                <a:ext cx="0" cy="64807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Пряма сполучна лінія 12"/>
              <p:cNvCxnSpPr/>
              <p:nvPr/>
            </p:nvCxnSpPr>
            <p:spPr>
              <a:xfrm>
                <a:off x="2411760" y="1700808"/>
                <a:ext cx="0" cy="13681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Пряма сполучна лінія 13"/>
              <p:cNvCxnSpPr/>
              <p:nvPr/>
            </p:nvCxnSpPr>
            <p:spPr>
              <a:xfrm>
                <a:off x="5004048" y="1700808"/>
                <a:ext cx="0" cy="64807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Овал 172"/>
              <p:cNvSpPr/>
              <p:nvPr/>
            </p:nvSpPr>
            <p:spPr>
              <a:xfrm>
                <a:off x="4788024" y="234888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4" name="Рівнобедрений трикутник 15"/>
              <p:cNvSpPr/>
              <p:nvPr/>
            </p:nvSpPr>
            <p:spPr>
              <a:xfrm rot="10800000">
                <a:off x="4860032" y="2456899"/>
                <a:ext cx="288032" cy="216025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75" name="Пряма сполучна лінія 17"/>
              <p:cNvCxnSpPr/>
              <p:nvPr/>
            </p:nvCxnSpPr>
            <p:spPr>
              <a:xfrm>
                <a:off x="4860032" y="2672925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Пряма сполучна лінія 21"/>
              <p:cNvCxnSpPr/>
              <p:nvPr/>
            </p:nvCxnSpPr>
            <p:spPr>
              <a:xfrm>
                <a:off x="2411760" y="306896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Пряма сполучна лінія 23"/>
              <p:cNvCxnSpPr>
                <a:stCxn id="173" idx="4"/>
              </p:cNvCxnSpPr>
              <p:nvPr/>
            </p:nvCxnSpPr>
            <p:spPr>
              <a:xfrm>
                <a:off x="5004048" y="2780936"/>
                <a:ext cx="0" cy="28802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Пряма сполучна лінія 26"/>
              <p:cNvCxnSpPr/>
              <p:nvPr/>
            </p:nvCxnSpPr>
            <p:spPr>
              <a:xfrm flipV="1">
                <a:off x="2843808" y="2924948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Пряма сполучна лінія 28"/>
              <p:cNvCxnSpPr/>
              <p:nvPr/>
            </p:nvCxnSpPr>
            <p:spPr>
              <a:xfrm flipH="1">
                <a:off x="4572000" y="3068960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Пряма сполучна лінія 30"/>
              <p:cNvCxnSpPr/>
              <p:nvPr/>
            </p:nvCxnSpPr>
            <p:spPr>
              <a:xfrm>
                <a:off x="3087165" y="3068960"/>
                <a:ext cx="116079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Пряма сполучна лінія 31"/>
              <p:cNvCxnSpPr/>
              <p:nvPr/>
            </p:nvCxnSpPr>
            <p:spPr>
              <a:xfrm flipV="1">
                <a:off x="4229300" y="2924948"/>
                <a:ext cx="288032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Пряма сполучна лінія 41"/>
              <p:cNvCxnSpPr/>
              <p:nvPr/>
            </p:nvCxnSpPr>
            <p:spPr>
              <a:xfrm>
                <a:off x="2412168" y="4479034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Пряма сполучна лінія 42"/>
              <p:cNvCxnSpPr/>
              <p:nvPr/>
            </p:nvCxnSpPr>
            <p:spPr>
              <a:xfrm>
                <a:off x="2411760" y="519569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Пряма сполучна лінія 43"/>
              <p:cNvCxnSpPr/>
              <p:nvPr/>
            </p:nvCxnSpPr>
            <p:spPr>
              <a:xfrm>
                <a:off x="2411760" y="5881844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Пряма сполучна лінія 44"/>
              <p:cNvCxnSpPr/>
              <p:nvPr/>
            </p:nvCxnSpPr>
            <p:spPr>
              <a:xfrm>
                <a:off x="2411760" y="3785616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Пряма сполучна лінія 45"/>
              <p:cNvCxnSpPr/>
              <p:nvPr/>
            </p:nvCxnSpPr>
            <p:spPr>
              <a:xfrm flipV="1">
                <a:off x="2837977" y="3643315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Пряма сполучна лінія 47"/>
              <p:cNvCxnSpPr/>
              <p:nvPr/>
            </p:nvCxnSpPr>
            <p:spPr>
              <a:xfrm flipV="1">
                <a:off x="2847647" y="5051579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Пряма сполучна лінія 48"/>
              <p:cNvCxnSpPr/>
              <p:nvPr/>
            </p:nvCxnSpPr>
            <p:spPr>
              <a:xfrm flipV="1">
                <a:off x="4277164" y="3644530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Пряма сполучна лінія 49"/>
              <p:cNvCxnSpPr/>
              <p:nvPr/>
            </p:nvCxnSpPr>
            <p:spPr>
              <a:xfrm flipV="1">
                <a:off x="4312739" y="4350982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Пряма сполучна лінія 50"/>
              <p:cNvCxnSpPr/>
              <p:nvPr/>
            </p:nvCxnSpPr>
            <p:spPr>
              <a:xfrm flipV="1">
                <a:off x="2830020" y="5734309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Пряма сполучна лінія 51"/>
              <p:cNvCxnSpPr/>
              <p:nvPr/>
            </p:nvCxnSpPr>
            <p:spPr>
              <a:xfrm>
                <a:off x="2411760" y="3758954"/>
                <a:ext cx="0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Пряма сполучна лінія 54"/>
              <p:cNvCxnSpPr/>
              <p:nvPr/>
            </p:nvCxnSpPr>
            <p:spPr>
              <a:xfrm flipV="1">
                <a:off x="2847647" y="4331600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Пряма сполучна лінія 55"/>
              <p:cNvCxnSpPr/>
              <p:nvPr/>
            </p:nvCxnSpPr>
            <p:spPr>
              <a:xfrm>
                <a:off x="2411760" y="4479034"/>
                <a:ext cx="0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Пряма сполучна лінія 56"/>
              <p:cNvCxnSpPr/>
              <p:nvPr/>
            </p:nvCxnSpPr>
            <p:spPr>
              <a:xfrm>
                <a:off x="2414873" y="5200995"/>
                <a:ext cx="3295" cy="67732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Пряма сполучна лінія 33"/>
              <p:cNvCxnSpPr/>
              <p:nvPr/>
            </p:nvCxnSpPr>
            <p:spPr>
              <a:xfrm>
                <a:off x="3116365" y="3785616"/>
                <a:ext cx="116079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Пряма сполучна лінія 35"/>
              <p:cNvCxnSpPr/>
              <p:nvPr/>
            </p:nvCxnSpPr>
            <p:spPr>
              <a:xfrm>
                <a:off x="5004048" y="3065536"/>
                <a:ext cx="0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Пряма сполучна лінія 37"/>
              <p:cNvCxnSpPr/>
              <p:nvPr/>
            </p:nvCxnSpPr>
            <p:spPr>
              <a:xfrm flipH="1">
                <a:off x="4572000" y="3785616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Пряма сполучна лінія 38"/>
              <p:cNvCxnSpPr/>
              <p:nvPr/>
            </p:nvCxnSpPr>
            <p:spPr>
              <a:xfrm>
                <a:off x="5004048" y="3758954"/>
                <a:ext cx="0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Пряма сполучна лінія 39"/>
              <p:cNvCxnSpPr/>
              <p:nvPr/>
            </p:nvCxnSpPr>
            <p:spPr>
              <a:xfrm>
                <a:off x="5004048" y="4454274"/>
                <a:ext cx="0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Пряма сполучна лінія 40"/>
              <p:cNvCxnSpPr/>
              <p:nvPr/>
            </p:nvCxnSpPr>
            <p:spPr>
              <a:xfrm>
                <a:off x="5004048" y="5123585"/>
                <a:ext cx="0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Пряма сполучна лінія 53"/>
              <p:cNvCxnSpPr/>
              <p:nvPr/>
            </p:nvCxnSpPr>
            <p:spPr>
              <a:xfrm flipH="1">
                <a:off x="4572000" y="4475612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Пряма сполучна лінія 57"/>
              <p:cNvCxnSpPr/>
              <p:nvPr/>
            </p:nvCxnSpPr>
            <p:spPr>
              <a:xfrm flipH="1">
                <a:off x="4572000" y="5174354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Пряма сполучна лінія 58"/>
              <p:cNvCxnSpPr/>
              <p:nvPr/>
            </p:nvCxnSpPr>
            <p:spPr>
              <a:xfrm flipH="1">
                <a:off x="4561328" y="5843665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Пряма сполучна лінія 59"/>
              <p:cNvCxnSpPr/>
              <p:nvPr/>
            </p:nvCxnSpPr>
            <p:spPr>
              <a:xfrm>
                <a:off x="5613648" y="4395216"/>
                <a:ext cx="0" cy="839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Пряма сполучна лінія 60"/>
              <p:cNvCxnSpPr/>
              <p:nvPr/>
            </p:nvCxnSpPr>
            <p:spPr>
              <a:xfrm>
                <a:off x="3147086" y="4491998"/>
                <a:ext cx="116079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Пряма сполучна лінія 61"/>
              <p:cNvCxnSpPr/>
              <p:nvPr/>
            </p:nvCxnSpPr>
            <p:spPr>
              <a:xfrm>
                <a:off x="3147085" y="5195591"/>
                <a:ext cx="116079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Пряма сполучна лінія 62"/>
              <p:cNvCxnSpPr/>
              <p:nvPr/>
            </p:nvCxnSpPr>
            <p:spPr>
              <a:xfrm>
                <a:off x="3167722" y="5843665"/>
                <a:ext cx="116079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Пряма сполучна лінія 63"/>
              <p:cNvCxnSpPr/>
              <p:nvPr/>
            </p:nvCxnSpPr>
            <p:spPr>
              <a:xfrm flipV="1">
                <a:off x="4312739" y="5685469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Пряма сполучна лінія 64"/>
              <p:cNvCxnSpPr/>
              <p:nvPr/>
            </p:nvCxnSpPr>
            <p:spPr>
              <a:xfrm flipV="1">
                <a:off x="4290930" y="5046681"/>
                <a:ext cx="243357" cy="144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6" name="TextBox 255"/>
            <p:cNvSpPr txBox="1"/>
            <p:nvPr/>
          </p:nvSpPr>
          <p:spPr>
            <a:xfrm>
              <a:off x="1785918" y="392906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dirty="0" smtClean="0"/>
                <a:t>1</a:t>
              </a:r>
              <a:endParaRPr lang="ru-RU" sz="1600" dirty="0"/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2928926" y="385762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4</a:t>
              </a:r>
              <a:endParaRPr lang="ru-RU" dirty="0"/>
            </a:p>
          </p:txBody>
        </p:sp>
        <p:sp>
          <p:nvSpPr>
            <p:cNvPr id="258" name="Прямоугольник 257"/>
            <p:cNvSpPr/>
            <p:nvPr/>
          </p:nvSpPr>
          <p:spPr>
            <a:xfrm>
              <a:off x="1785918" y="435769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2</a:t>
              </a:r>
              <a:endParaRPr lang="ru-RU" dirty="0"/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2928926" y="435769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3</a:t>
              </a:r>
              <a:endParaRPr lang="ru-RU" dirty="0"/>
            </a:p>
          </p:txBody>
        </p:sp>
        <p:sp>
          <p:nvSpPr>
            <p:cNvPr id="260" name="Прямоугольник 259"/>
            <p:cNvSpPr/>
            <p:nvPr/>
          </p:nvSpPr>
          <p:spPr>
            <a:xfrm>
              <a:off x="1785918" y="47863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3</a:t>
              </a:r>
              <a:endParaRPr lang="ru-RU" dirty="0"/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2928926" y="485776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1</a:t>
              </a:r>
              <a:endParaRPr lang="ru-RU" dirty="0"/>
            </a:p>
          </p:txBody>
        </p:sp>
        <p:sp>
          <p:nvSpPr>
            <p:cNvPr id="262" name="Прямоугольник 261"/>
            <p:cNvSpPr/>
            <p:nvPr/>
          </p:nvSpPr>
          <p:spPr>
            <a:xfrm>
              <a:off x="1785918" y="528638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4</a:t>
              </a:r>
              <a:endParaRPr lang="ru-RU" dirty="0"/>
            </a:p>
          </p:txBody>
        </p:sp>
        <p:sp>
          <p:nvSpPr>
            <p:cNvPr id="263" name="Прямоугольник 262"/>
            <p:cNvSpPr/>
            <p:nvPr/>
          </p:nvSpPr>
          <p:spPr>
            <a:xfrm>
              <a:off x="1785918" y="57150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5</a:t>
              </a:r>
              <a:endParaRPr lang="ru-RU" dirty="0"/>
            </a:p>
          </p:txBody>
        </p:sp>
        <p:sp>
          <p:nvSpPr>
            <p:cNvPr id="264" name="Прямоугольник 263"/>
            <p:cNvSpPr/>
            <p:nvPr/>
          </p:nvSpPr>
          <p:spPr>
            <a:xfrm>
              <a:off x="2928926" y="57150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2</a:t>
              </a:r>
              <a:endParaRPr lang="ru-RU" dirty="0"/>
            </a:p>
          </p:txBody>
        </p:sp>
        <p:sp>
          <p:nvSpPr>
            <p:cNvPr id="265" name="Прямоугольник 264"/>
            <p:cNvSpPr/>
            <p:nvPr/>
          </p:nvSpPr>
          <p:spPr>
            <a:xfrm>
              <a:off x="2928926" y="528638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5</a:t>
              </a: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142844" y="128586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Схема підключення</a:t>
            </a:r>
            <a:endParaRPr lang="ru-RU" sz="2800" dirty="0"/>
          </a:p>
        </p:txBody>
      </p:sp>
      <p:sp>
        <p:nvSpPr>
          <p:cNvPr id="268" name="TextBox 267"/>
          <p:cNvSpPr txBox="1"/>
          <p:nvPr/>
        </p:nvSpPr>
        <p:spPr>
          <a:xfrm>
            <a:off x="1714480" y="142852"/>
            <a:ext cx="5500726" cy="707886"/>
          </a:xfrm>
          <a:prstGeom prst="rect">
            <a:avLst/>
          </a:prstGeom>
          <a:noFill/>
          <a:ln>
            <a:solidFill>
              <a:srgbClr val="0E52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Хід роботи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3286116" y="1214422"/>
            <a:ext cx="2714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виріза</a:t>
            </a:r>
            <a:r>
              <a:rPr lang="uk-UA" dirty="0" smtClean="0"/>
              <a:t>є</a:t>
            </a:r>
            <a:r>
              <a:rPr lang="ru-RU" dirty="0" smtClean="0"/>
              <a:t>мо отвори та </a:t>
            </a:r>
            <a:r>
              <a:rPr lang="ru-RU" dirty="0" err="1" smtClean="0"/>
              <a:t>встановлюємо</a:t>
            </a:r>
            <a:r>
              <a:rPr lang="ru-RU" dirty="0" smtClean="0"/>
              <a:t> </a:t>
            </a:r>
            <a:r>
              <a:rPr lang="ru-RU" dirty="0" err="1" smtClean="0"/>
              <a:t>вимикачі</a:t>
            </a:r>
            <a:r>
              <a:rPr lang="ru-RU" dirty="0" smtClean="0"/>
              <a:t>;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із внутрішньої сторони вимикачі з</a:t>
            </a:r>
            <a:r>
              <a:rPr lang="en-US" dirty="0" smtClean="0"/>
              <a:t>’</a:t>
            </a:r>
            <a:r>
              <a:rPr lang="uk-UA" dirty="0" err="1" smtClean="0"/>
              <a:t>єднуємо</a:t>
            </a:r>
            <a:r>
              <a:rPr lang="uk-UA" dirty="0" smtClean="0"/>
              <a:t> провідниками;</a:t>
            </a:r>
          </a:p>
        </p:txBody>
      </p:sp>
      <p:pic>
        <p:nvPicPr>
          <p:cNvPr id="273" name="Рисунок 272" descr="IMG_20170404_151003.jpg"/>
          <p:cNvPicPr>
            <a:picLocks noChangeAspect="1"/>
          </p:cNvPicPr>
          <p:nvPr/>
        </p:nvPicPr>
        <p:blipFill>
          <a:blip r:embed="rId2" cstate="print"/>
          <a:srcRect l="25000" t="17073" r="7317" b="9756"/>
          <a:stretch>
            <a:fillRect/>
          </a:stretch>
        </p:blipFill>
        <p:spPr>
          <a:xfrm>
            <a:off x="6143636" y="1071546"/>
            <a:ext cx="264320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4" name="Рисунок 273" descr="IMG_20170404_16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786190"/>
            <a:ext cx="2643206" cy="225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85728"/>
            <a:ext cx="5929354" cy="150019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endParaRPr lang="uk-UA" sz="1800" dirty="0" smtClean="0"/>
          </a:p>
          <a:p>
            <a:pPr>
              <a:buFont typeface="Wingdings" pitchFamily="2" charset="2"/>
              <a:buChar char="ü"/>
            </a:pPr>
            <a:r>
              <a:rPr lang="uk-UA" sz="1900" dirty="0" smtClean="0"/>
              <a:t>вирізаємо дзеркало та скло необхідних </a:t>
            </a:r>
            <a:r>
              <a:rPr lang="uk-UA" sz="1900" dirty="0" smtClean="0"/>
              <a:t>розмірів;</a:t>
            </a:r>
            <a:endParaRPr lang="uk-UA" sz="1900" dirty="0" smtClean="0"/>
          </a:p>
          <a:p>
            <a:pPr>
              <a:buFont typeface="Wingdings" pitchFamily="2" charset="2"/>
              <a:buChar char="ü"/>
            </a:pPr>
            <a:r>
              <a:rPr lang="uk-UA" sz="1900" dirty="0" smtClean="0"/>
              <a:t>дзеркальну </a:t>
            </a:r>
            <a:r>
              <a:rPr lang="uk-UA" sz="1900" dirty="0" smtClean="0"/>
              <a:t>плівку </a:t>
            </a:r>
            <a:r>
              <a:rPr lang="uk-UA" sz="1900" dirty="0" err="1" smtClean="0"/>
              <a:t>клеємо</a:t>
            </a:r>
            <a:r>
              <a:rPr lang="uk-UA" sz="1900" dirty="0" smtClean="0"/>
              <a:t> на скло;</a:t>
            </a:r>
          </a:p>
          <a:p>
            <a:pPr>
              <a:buFont typeface="Wingdings" pitchFamily="2" charset="2"/>
              <a:buChar char="ü"/>
            </a:pPr>
            <a:r>
              <a:rPr lang="uk-UA" sz="1900" dirty="0" smtClean="0"/>
              <a:t>прикріплюємо рамку до скла;</a:t>
            </a:r>
          </a:p>
          <a:p>
            <a:pPr>
              <a:buFont typeface="Wingdings" pitchFamily="2" charset="2"/>
              <a:buChar char="ü"/>
            </a:pPr>
            <a:r>
              <a:rPr lang="uk-UA" sz="1900" dirty="0" smtClean="0"/>
              <a:t>по периметру рамки фіксуємо </a:t>
            </a:r>
            <a:r>
              <a:rPr lang="uk-UA" sz="1900" dirty="0" err="1" smtClean="0"/>
              <a:t>світлодіодну</a:t>
            </a:r>
            <a:r>
              <a:rPr lang="uk-UA" sz="1900" dirty="0" smtClean="0"/>
              <a:t> </a:t>
            </a:r>
            <a:r>
              <a:rPr lang="uk-UA" sz="1900" dirty="0" smtClean="0"/>
              <a:t>стрічку;</a:t>
            </a:r>
          </a:p>
          <a:p>
            <a:pPr>
              <a:buFont typeface="Wingdings" pitchFamily="2" charset="2"/>
              <a:buChar char="ü"/>
            </a:pPr>
            <a:endParaRPr lang="uk-UA" sz="1900" dirty="0" smtClean="0"/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pic>
        <p:nvPicPr>
          <p:cNvPr id="10" name="Рисунок 9" descr="20170404_103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5047" y="1660913"/>
            <a:ext cx="1607337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20170404_155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636"/>
            <a:ext cx="2166921" cy="1625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20170404_151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928802"/>
            <a:ext cx="2214546" cy="166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0170404_151022.jpg"/>
          <p:cNvPicPr>
            <a:picLocks noChangeAspect="1"/>
          </p:cNvPicPr>
          <p:nvPr/>
        </p:nvPicPr>
        <p:blipFill>
          <a:blip r:embed="rId5" cstate="print"/>
          <a:srcRect l="24026" t="25974"/>
          <a:stretch>
            <a:fillRect/>
          </a:stretch>
        </p:blipFill>
        <p:spPr>
          <a:xfrm>
            <a:off x="6286512" y="1928802"/>
            <a:ext cx="2248384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IMG_20170406_144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929198"/>
            <a:ext cx="2214578" cy="166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385762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встановлюємо </a:t>
            </a:r>
            <a:r>
              <a:rPr lang="uk-UA" dirty="0" smtClean="0"/>
              <a:t>напівпрозоре дзеркальне скло на рамку</a:t>
            </a:r>
            <a:r>
              <a:rPr lang="uk-UA" dirty="0" smtClean="0"/>
              <a:t>; 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підключаємо систему до </a:t>
            </a:r>
            <a:r>
              <a:rPr lang="uk-UA" dirty="0" smtClean="0"/>
              <a:t>батарейки;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з</a:t>
            </a:r>
            <a:r>
              <a:rPr lang="uk-UA" dirty="0" smtClean="0"/>
              <a:t>акриваємо пристрій.</a:t>
            </a:r>
            <a:endParaRPr lang="uk-UA" dirty="0" smtClean="0"/>
          </a:p>
        </p:txBody>
      </p:sp>
      <p:pic>
        <p:nvPicPr>
          <p:cNvPr id="9" name="Рисунок 8" descr="IMG_20170406_145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777646" y="4652378"/>
            <a:ext cx="1660918" cy="2214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9117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Тестуємо пристрій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709160"/>
          </a:xfrm>
        </p:spPr>
        <p:txBody>
          <a:bodyPr/>
          <a:lstStyle/>
          <a:p>
            <a:r>
              <a:rPr lang="uk-UA" sz="1800" dirty="0" smtClean="0"/>
              <a:t>п</a:t>
            </a:r>
            <a:r>
              <a:rPr lang="uk-UA" sz="1800" dirty="0" smtClean="0"/>
              <a:t>рикріплюємо набір питань та відповідей;</a:t>
            </a:r>
          </a:p>
          <a:p>
            <a:r>
              <a:rPr lang="uk-UA" sz="1800" dirty="0" smtClean="0"/>
              <a:t>п</a:t>
            </a:r>
            <a:r>
              <a:rPr lang="uk-UA" sz="1800" dirty="0" smtClean="0"/>
              <a:t>еревіряємо справність вмикання тунелю при правильній відповіді;</a:t>
            </a:r>
          </a:p>
          <a:p>
            <a:endParaRPr lang="ru-RU" dirty="0"/>
          </a:p>
        </p:txBody>
      </p:sp>
      <p:pic>
        <p:nvPicPr>
          <p:cNvPr id="6" name="Рисунок 5" descr="20170406_151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2476484" cy="185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170407_133550.jpg"/>
          <p:cNvPicPr>
            <a:picLocks noChangeAspect="1"/>
          </p:cNvPicPr>
          <p:nvPr/>
        </p:nvPicPr>
        <p:blipFill>
          <a:blip r:embed="rId3" cstate="print"/>
          <a:srcRect t="14583" r="2777" b="14583"/>
          <a:stretch>
            <a:fillRect/>
          </a:stretch>
        </p:blipFill>
        <p:spPr>
          <a:xfrm>
            <a:off x="3500430" y="1857364"/>
            <a:ext cx="2000264" cy="194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70407_133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250793" y="1535894"/>
            <a:ext cx="1928825" cy="2571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4357694"/>
            <a:ext cx="7572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Пояснення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з</a:t>
            </a:r>
            <a:r>
              <a:rPr lang="uk-UA" dirty="0" smtClean="0"/>
              <a:t>гідно вказаної схеми тунель вмикається при правильній відповіді, при </a:t>
            </a:r>
          </a:p>
          <a:p>
            <a:r>
              <a:rPr lang="uk-UA" dirty="0" smtClean="0"/>
              <a:t>н</a:t>
            </a:r>
            <a:r>
              <a:rPr lang="uk-UA" dirty="0" smtClean="0"/>
              <a:t>еправильній – система не працює;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е</a:t>
            </a:r>
            <a:r>
              <a:rPr lang="uk-UA" dirty="0" smtClean="0"/>
              <a:t>фект тунелю ми бачимо завдяки послідовному відбиванню світла від системи дзеркал.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Акуальність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/>
              <a:t>П</a:t>
            </a:r>
            <a:r>
              <a:rPr lang="ru-RU" dirty="0" err="1" smtClean="0"/>
              <a:t>ристрій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активізує</a:t>
            </a:r>
            <a:r>
              <a:rPr lang="ru-RU" dirty="0" smtClean="0"/>
              <a:t> </a:t>
            </a:r>
            <a:r>
              <a:rPr lang="ru-RU" dirty="0" err="1" smtClean="0"/>
              <a:t>розумові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, </a:t>
            </a:r>
            <a:r>
              <a:rPr lang="ru-RU" dirty="0" err="1" smtClean="0"/>
              <a:t>допитливість</a:t>
            </a:r>
            <a:r>
              <a:rPr lang="ru-RU" dirty="0" smtClean="0"/>
              <a:t>, </a:t>
            </a:r>
            <a:r>
              <a:rPr lang="ru-RU" dirty="0" err="1" smtClean="0"/>
              <a:t>зацікавленість</a:t>
            </a:r>
            <a:r>
              <a:rPr lang="ru-RU" dirty="0" smtClean="0"/>
              <a:t> у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істини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спонукає</a:t>
            </a:r>
            <a:r>
              <a:rPr lang="ru-RU" dirty="0" smtClean="0"/>
              <a:t> в </a:t>
            </a:r>
            <a:r>
              <a:rPr lang="ru-RU" dirty="0" err="1" smtClean="0"/>
              <a:t>подальшому</a:t>
            </a:r>
            <a:r>
              <a:rPr lang="ru-RU" dirty="0" smtClean="0"/>
              <a:t> до </a:t>
            </a:r>
            <a:r>
              <a:rPr lang="ru-RU" dirty="0" err="1" smtClean="0"/>
              <a:t>прояву</a:t>
            </a:r>
            <a:r>
              <a:rPr lang="ru-RU" dirty="0" smtClean="0"/>
              <a:t> </a:t>
            </a:r>
            <a:r>
              <a:rPr lang="ru-RU" dirty="0" err="1" smtClean="0"/>
              <a:t>креативності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997839"/>
            <a:ext cx="89297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</a:t>
            </a:r>
          </a:p>
          <a:p>
            <a:pPr algn="ctr"/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dirty="0" smtClean="0"/>
              <a:t>Використання пристрою:</a:t>
            </a:r>
          </a:p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тестова </a:t>
            </a:r>
            <a:r>
              <a:rPr lang="uk-UA" dirty="0" smtClean="0"/>
              <a:t>панель з оптичним  </a:t>
            </a:r>
            <a:r>
              <a:rPr lang="uk-UA" dirty="0" smtClean="0"/>
              <a:t>ефектом </a:t>
            </a:r>
            <a:r>
              <a:rPr lang="uk-UA" dirty="0" smtClean="0"/>
              <a:t>для перевірки знань учнів у будь-якому </a:t>
            </a:r>
            <a:r>
              <a:rPr lang="uk-UA" dirty="0" smtClean="0"/>
              <a:t>класі;</a:t>
            </a:r>
          </a:p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пристрій для </a:t>
            </a:r>
            <a:r>
              <a:rPr lang="uk-UA" dirty="0" smtClean="0"/>
              <a:t>демонстрації  при вивченні </a:t>
            </a:r>
            <a:r>
              <a:rPr lang="uk-UA" dirty="0" smtClean="0"/>
              <a:t>електрики</a:t>
            </a:r>
          </a:p>
          <a:p>
            <a:r>
              <a:rPr lang="uk-UA" dirty="0" smtClean="0"/>
              <a:t> </a:t>
            </a:r>
            <a:r>
              <a:rPr lang="uk-UA" dirty="0" smtClean="0"/>
              <a:t>та </a:t>
            </a:r>
            <a:r>
              <a:rPr lang="uk-UA" dirty="0" smtClean="0"/>
              <a:t>оптики;</a:t>
            </a:r>
          </a:p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прилад для практичного застосування </a:t>
            </a:r>
            <a:r>
              <a:rPr lang="uk-UA" dirty="0" smtClean="0"/>
              <a:t>під </a:t>
            </a:r>
            <a:r>
              <a:rPr lang="uk-UA" dirty="0" smtClean="0"/>
              <a:t>час</a:t>
            </a:r>
          </a:p>
          <a:p>
            <a:r>
              <a:rPr lang="uk-UA" dirty="0" smtClean="0"/>
              <a:t> </a:t>
            </a:r>
            <a:r>
              <a:rPr lang="uk-UA" dirty="0" smtClean="0"/>
              <a:t>лабораторних </a:t>
            </a:r>
            <a:r>
              <a:rPr lang="uk-UA" dirty="0" smtClean="0"/>
              <a:t>робіт;</a:t>
            </a:r>
          </a:p>
          <a:p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</a:t>
            </a:r>
            <a:r>
              <a:rPr lang="uk-UA" dirty="0" smtClean="0"/>
              <a:t>онструктор для складання різних схем.</a:t>
            </a:r>
          </a:p>
        </p:txBody>
      </p:sp>
      <p:pic>
        <p:nvPicPr>
          <p:cNvPr id="6" name="Рисунок 5" descr="IMG_20170406_150052.jpg"/>
          <p:cNvPicPr>
            <a:picLocks noChangeAspect="1"/>
          </p:cNvPicPr>
          <p:nvPr/>
        </p:nvPicPr>
        <p:blipFill>
          <a:blip r:embed="rId2" cstate="print"/>
          <a:srcRect t="27381" b="7142"/>
          <a:stretch>
            <a:fillRect/>
          </a:stretch>
        </p:blipFill>
        <p:spPr>
          <a:xfrm>
            <a:off x="5643570" y="3491366"/>
            <a:ext cx="3286148" cy="2868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Дякуємо за увагу!!!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275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Всеукраїнський інтерактивний конкурс  «МАН-Юніор Дослідник» </vt:lpstr>
      <vt:lpstr>Слайд 2</vt:lpstr>
      <vt:lpstr>Слайд 3</vt:lpstr>
      <vt:lpstr>Слайд 4</vt:lpstr>
      <vt:lpstr>Слайд 5</vt:lpstr>
      <vt:lpstr>Тестуємо пристрій</vt:lpstr>
      <vt:lpstr>Слайд 7</vt:lpstr>
      <vt:lpstr>Дякуємо за увагу!!!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Согодни ми будемо саздавати оптическу илюзийу коридора будемо робити паролельне и послидовне пидключення </dc:title>
  <dc:creator>luba</dc:creator>
  <cp:lastModifiedBy>Admin</cp:lastModifiedBy>
  <cp:revision>39</cp:revision>
  <dcterms:created xsi:type="dcterms:W3CDTF">2017-04-05T20:32:08Z</dcterms:created>
  <dcterms:modified xsi:type="dcterms:W3CDTF">2017-04-08T12:20:10Z</dcterms:modified>
</cp:coreProperties>
</file>