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8" r:id="rId2"/>
    <p:sldId id="259" r:id="rId3"/>
    <p:sldId id="260" r:id="rId4"/>
    <p:sldId id="274" r:id="rId5"/>
    <p:sldId id="276" r:id="rId6"/>
    <p:sldId id="261" r:id="rId7"/>
    <p:sldId id="277" r:id="rId8"/>
    <p:sldId id="264" r:id="rId9"/>
    <p:sldId id="266" r:id="rId10"/>
    <p:sldId id="278" r:id="rId11"/>
    <p:sldId id="267" r:id="rId12"/>
    <p:sldId id="279" r:id="rId13"/>
    <p:sldId id="268" r:id="rId14"/>
    <p:sldId id="269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7A1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64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0ADF-F251-4897-9294-EB2AD879E1BA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E2FC8-CA60-4A21-9F0A-83009944F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3D239-5A6D-4F6C-9E53-9A2A7D60A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723F9-04D4-484E-84A6-44FBAC241FA1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465DC-3ABF-4F1E-90D7-973CECFF1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44808-6F87-4A61-9FEA-83C9DCDC9575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4FE25-0E46-4F7A-85F8-A30EAC9EA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656D5-B598-4AD9-8D64-2E61160366FE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E8F5D-6DAA-485C-8969-F65A96FE3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348A-EBBA-4ACB-A0AE-2AF1B98897B0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A970F-A46C-4799-A4A2-7939BC17F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02A97-85C0-44F8-9B6C-0BB16E22B2F8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3E84A-5969-4403-9ED1-5C559F5BB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5329-03E0-4191-A7D6-6CE2B0A82DFA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A0837-CE0A-4DB5-8816-395229270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9E558-6A02-4BFF-A7A7-6D02479781ED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2B949-77C8-43CA-B1C3-6750DBBDA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6FFFC-E43E-4CF5-A886-657A75325D3D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95CB7-302F-4B01-981E-5CE9786CA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80E62-7605-4FC4-AE77-9F35E7E98731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4645B-2472-48DD-BD04-8DBC7265A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74E23-A84D-4932-BD45-39AD750A3D0A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D324283-D68C-4E5A-8C45-FA5F627A5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49161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2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3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4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5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6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7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8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9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0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1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2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3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9174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D0F2CE-E784-4C66-B11C-6CBAE7D2C08E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</p:sldLayoutIdLst>
  <p:transition spd="slow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F:\0_e9e37_2b6490bf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82703" y="211534"/>
            <a:ext cx="7358114" cy="59708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solidFill>
                  <a:srgbClr val="1907A1"/>
                </a:solidFill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6600" b="1" i="1" dirty="0" err="1">
                <a:solidFill>
                  <a:srgbClr val="1907A1"/>
                </a:solidFill>
                <a:latin typeface="Times New Roman" pitchFamily="18" charset="0"/>
                <a:cs typeface="Times New Roman" pitchFamily="18" charset="0"/>
              </a:rPr>
              <a:t>присвятила</a:t>
            </a:r>
            <a:r>
              <a:rPr lang="ru-RU" sz="6600" b="1" i="1" dirty="0">
                <a:solidFill>
                  <a:srgbClr val="1907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i="1" dirty="0" err="1">
                <a:solidFill>
                  <a:srgbClr val="1907A1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6600" b="1" i="1" dirty="0">
                <a:solidFill>
                  <a:srgbClr val="1907A1"/>
                </a:solidFill>
                <a:latin typeface="Times New Roman" pitchFamily="18" charset="0"/>
                <a:cs typeface="Times New Roman" pitchFamily="18" charset="0"/>
              </a:rPr>
              <a:t> усе </a:t>
            </a:r>
            <a:r>
              <a:rPr lang="ru-RU" sz="6600" b="1" i="1" dirty="0" err="1">
                <a:solidFill>
                  <a:srgbClr val="1907A1"/>
                </a:solidFill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6600" b="1" i="1" dirty="0">
                <a:solidFill>
                  <a:srgbClr val="1907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i="1" dirty="0" err="1">
                <a:solidFill>
                  <a:srgbClr val="1907A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6600" b="1" i="1" dirty="0">
                <a:solidFill>
                  <a:srgbClr val="1907A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6600" b="1" dirty="0">
              <a:solidFill>
                <a:srgbClr val="1907A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Підготував учень 8 класу</a:t>
            </a:r>
            <a:endParaRPr lang="uk-UA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Фаївської</a:t>
            </a:r>
            <a:r>
              <a:rPr lang="uk-UA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загальноосвітньої школи І-ІІ ступенів </a:t>
            </a:r>
            <a:endParaRPr lang="uk-UA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Савченко Віталій </a:t>
            </a:r>
            <a:endParaRPr lang="uk-UA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Admin\Pictures\світ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357188"/>
            <a:ext cx="39290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285875" y="1357313"/>
            <a:ext cx="36433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6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Світло”, перший україномовний педагогічний часопис, співредактором якого була і сама Софія Федорівна</a:t>
            </a:r>
          </a:p>
        </p:txBody>
      </p:sp>
      <p:pic>
        <p:nvPicPr>
          <p:cNvPr id="22531" name="Picture 4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1481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7791524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2349500"/>
            <a:ext cx="2357438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6" descr="i (2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714500"/>
            <a:ext cx="2500312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971550" y="620713"/>
            <a:ext cx="727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 i="1">
                <a:solidFill>
                  <a:srgbClr val="FFFF00"/>
                </a:solidFill>
                <a:latin typeface="Times New Roman" pitchFamily="18" charset="0"/>
              </a:rPr>
              <a:t>Педагогічні видання Софії Русової</a:t>
            </a:r>
            <a:endParaRPr lang="ru-RU" sz="3600" b="1" i="1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3556" name="Picture 2" descr="C:\Users\Admin\Pictures\мемуар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643063"/>
            <a:ext cx="25003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Users\Admin\Pictures\еміграці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25"/>
            <a:ext cx="42862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714375" y="1285875"/>
            <a:ext cx="38576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81000" algn="ctr"/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Прийміть мене як друга, щирого,</a:t>
            </a:r>
            <a:endParaRPr lang="ru-RU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81000" algn="ctr" eaLnBrk="0" hangingPunct="0"/>
            <a:r>
              <a:rPr lang="ru-RU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Відданого, в вогонь і воду…</a:t>
            </a:r>
            <a:endParaRPr lang="ru-RU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81000" algn="ctr" eaLnBrk="0" hangingPunct="0"/>
            <a:r>
              <a:rPr lang="ru-RU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Але свою незалежність на порозі</a:t>
            </a:r>
            <a:endParaRPr lang="ru-RU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81000" algn="ctr" eaLnBrk="0" hangingPunct="0"/>
            <a:r>
              <a:rPr lang="ru-RU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Смерті не віддам</a:t>
            </a:r>
            <a:r>
              <a:rPr lang="ru-RU" b="1" i="1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7"/>
          <p:cNvSpPr>
            <a:spLocks noChangeArrowheads="1"/>
          </p:cNvSpPr>
          <p:nvPr/>
        </p:nvSpPr>
        <p:spPr bwMode="auto">
          <a:xfrm>
            <a:off x="571500" y="0"/>
            <a:ext cx="8072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214313" y="0"/>
            <a:ext cx="89296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руках учителя національної школи майбутність народу,бо діти, які вийдуть зі школи, мають бути  каменярами  у відбудові молодої української держави…»</a:t>
            </a:r>
            <a:endParaRPr lang="ru-RU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2" descr="H:\історія\семінар вчителів історії 003.jpg"/>
          <p:cNvPicPr>
            <a:picLocks noChangeAspect="1" noChangeArrowheads="1"/>
          </p:cNvPicPr>
          <p:nvPr/>
        </p:nvPicPr>
        <p:blipFill>
          <a:blip r:embed="rId2"/>
          <a:srcRect l="2461" r="5577"/>
          <a:stretch>
            <a:fillRect/>
          </a:stretch>
        </p:blipFill>
        <p:spPr bwMode="auto">
          <a:xfrm>
            <a:off x="1589088" y="1714500"/>
            <a:ext cx="597693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457200"/>
            <a:ext cx="8147050" cy="1295400"/>
          </a:xfrm>
        </p:spPr>
        <p:txBody>
          <a:bodyPr/>
          <a:lstStyle/>
          <a:p>
            <a:pPr algn="ctr" eaLnBrk="1" hangingPunct="1"/>
            <a:r>
              <a:rPr lang="uk-UA" sz="2400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«Українська дитина , занадто вразлива; до неї треба підходити з ласкою, привернути її до себе повагою до її індивідуальності. Треба збудити її цікавість, тоді виявиться талановита вдача дитини й озветься глибока чуйність</a:t>
            </a:r>
            <a:r>
              <a:rPr lang="uk-UA" sz="2800" i="1" smtClean="0">
                <a:solidFill>
                  <a:srgbClr val="FFFF00"/>
                </a:solidFill>
              </a:rPr>
              <a:t>».</a:t>
            </a:r>
            <a:r>
              <a:rPr lang="uk-UA" sz="2800" smtClean="0">
                <a:solidFill>
                  <a:srgbClr val="FFFF00"/>
                </a:solidFill>
              </a:rPr>
              <a:t> </a:t>
            </a:r>
            <a:endParaRPr lang="ru-RU" sz="280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6626" name="Picture 4" descr="2016-11-09 13-27-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весна 0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429000"/>
            <a:ext cx="44275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«В наші часи бути гарним педагогом — це бути справжнім реформатором життя України, бути апостолом Правди і Науки. Тільки великими зусиллями Україна матиме чесних діячів-патріотів» </a:t>
            </a:r>
            <a:endParaRPr lang="ru-RU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5" descr="9 мая (5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5005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9 мая (2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5005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WordArt 4"/>
          <p:cNvSpPr>
            <a:spLocks noChangeArrowheads="1" noChangeShapeType="1" noTextEdit="1"/>
          </p:cNvSpPr>
          <p:nvPr/>
        </p:nvSpPr>
        <p:spPr bwMode="auto">
          <a:xfrm>
            <a:off x="611188" y="836613"/>
            <a:ext cx="7777162" cy="47529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2343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Дякую за увагу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215106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8" name="Picture 2" descr="C:\Users\User\Downloads\152010_html_m3a986ba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57875" y="5857875"/>
            <a:ext cx="25844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Софія </a:t>
            </a:r>
            <a:r>
              <a:rPr lang="uk-UA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Русова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3643313" y="1928813"/>
            <a:ext cx="49291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1907A1"/>
                </a:solidFill>
                <a:latin typeface="Times New Roman" pitchFamily="18" charset="0"/>
                <a:cs typeface="Times New Roman" pitchFamily="18" charset="0"/>
              </a:rPr>
              <a:t>Бути гарним педагогом – це бути</a:t>
            </a:r>
            <a:endParaRPr lang="ru-RU" sz="3200">
              <a:solidFill>
                <a:srgbClr val="1907A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200" b="1" i="1">
                <a:solidFill>
                  <a:srgbClr val="1907A1"/>
                </a:solidFill>
                <a:latin typeface="Times New Roman" pitchFamily="18" charset="0"/>
                <a:cs typeface="Times New Roman" pitchFamily="18" charset="0"/>
              </a:rPr>
              <a:t>справжнім інформатором майбутнього</a:t>
            </a:r>
            <a:endParaRPr lang="ru-RU" sz="3200">
              <a:solidFill>
                <a:srgbClr val="1907A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200" b="1" i="1">
                <a:solidFill>
                  <a:srgbClr val="1907A1"/>
                </a:solidFill>
                <a:latin typeface="Times New Roman" pitchFamily="18" charset="0"/>
                <a:cs typeface="Times New Roman" pitchFamily="18" charset="0"/>
              </a:rPr>
              <a:t>життя України, бути апостолом</a:t>
            </a:r>
            <a:r>
              <a:rPr lang="uk-UA" sz="3200" b="1" i="1">
                <a:solidFill>
                  <a:srgbClr val="1907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>
                <a:solidFill>
                  <a:srgbClr val="1907A1"/>
                </a:solidFill>
                <a:latin typeface="Times New Roman" pitchFamily="18" charset="0"/>
                <a:cs typeface="Times New Roman" pitchFamily="18" charset="0"/>
              </a:rPr>
              <a:t>Правди і Науки</a:t>
            </a:r>
            <a:endParaRPr lang="ru-RU" sz="3200">
              <a:solidFill>
                <a:srgbClr val="1907A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ttp://brightwallpapers.com.ua/Uploads/24-6-2015/a7cf36a9-6176-4393-bf77-24d74ed9ead6/thumb2-a79232d0d360aa09a9475ad6d69094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7" descr="C:\Users\User\Music\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57364"/>
            <a:ext cx="3143272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28596" y="0"/>
            <a:ext cx="814393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Софія Федорівна РУСОВА – ВИДАТНИЙ ПЕДАГОГ,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ПСИХОЛОГ, ГРОМАДСЬКИЙ ДІЯЧ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6050" y="5643578"/>
            <a:ext cx="371477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 ЛЮТОГО 1856 – 5 </a:t>
            </a:r>
            <a:r>
              <a:rPr lang="uk-UA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ЛЮТОГО</a:t>
            </a:r>
            <a:r>
              <a:rPr lang="uk-UA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1940 </a:t>
            </a:r>
            <a:r>
              <a:rPr lang="uk-UA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)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Admin\Pictures\соди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214688"/>
            <a:ext cx="44640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6"/>
          <p:cNvSpPr>
            <a:spLocks noChangeArrowheads="1"/>
          </p:cNvSpPr>
          <p:nvPr/>
        </p:nvSpPr>
        <p:spPr bwMode="auto">
          <a:xfrm>
            <a:off x="1214438" y="1500188"/>
            <a:ext cx="25717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Admin\Pictures\род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214688"/>
            <a:ext cx="417671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7"/>
          <p:cNvSpPr>
            <a:spLocks noChangeArrowheads="1"/>
          </p:cNvSpPr>
          <p:nvPr/>
        </p:nvSpPr>
        <p:spPr bwMode="auto">
          <a:xfrm>
            <a:off x="857250" y="357188"/>
            <a:ext cx="8001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Софія Федорівна Русова –  уродженка с. Олешня Ріпкин</a:t>
            </a:r>
            <a:r>
              <a:rPr lang="ru-RU" sz="36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36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ького району,на     Чернігівщині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Admin\Pictures\ру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6925" y="2571750"/>
            <a:ext cx="43576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2428875" y="1785938"/>
            <a:ext cx="928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 flipH="1" flipV="1">
            <a:off x="0" y="357188"/>
            <a:ext cx="2744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uk-UA" sz="180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000125" y="2857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 sz="18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42900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 sz="1800"/>
          </a:p>
        </p:txBody>
      </p:sp>
      <p:sp>
        <p:nvSpPr>
          <p:cNvPr id="17414" name="TextBox 13"/>
          <p:cNvSpPr txBox="1">
            <a:spLocks noChangeArrowheads="1"/>
          </p:cNvSpPr>
          <p:nvPr/>
        </p:nvSpPr>
        <p:spPr bwMode="auto">
          <a:xfrm>
            <a:off x="1071563" y="1357313"/>
            <a:ext cx="264318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5" name="Picture 2" descr="C:\Users\Admin\Pictures\діт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571750"/>
            <a:ext cx="39624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Прямоугольник 12"/>
          <p:cNvSpPr>
            <a:spLocks noChangeArrowheads="1"/>
          </p:cNvSpPr>
          <p:nvPr/>
        </p:nvSpPr>
        <p:spPr bwMode="auto">
          <a:xfrm>
            <a:off x="285750" y="285750"/>
            <a:ext cx="8858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Душа дітей, їх задоволення — от що чарувало мене</a:t>
            </a:r>
            <a:r>
              <a:rPr lang="uk-UA" sz="36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В</a:t>
            </a:r>
            <a:r>
              <a:rPr lang="ru-RU" sz="36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ідкриття дитячого садка в Києві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1214438" y="836613"/>
            <a:ext cx="37147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uk-UA" sz="2400" i="1">
              <a:solidFill>
                <a:srgbClr val="FFFF00"/>
              </a:solidFill>
              <a:latin typeface="Times New Roman" pitchFamily="18" charset="0"/>
            </a:endParaRPr>
          </a:p>
          <a:p>
            <a:endParaRPr lang="uk-UA" sz="2400" i="1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uk-UA" sz="2400" i="1">
                <a:solidFill>
                  <a:srgbClr val="FFFF00"/>
                </a:solidFill>
                <a:latin typeface="Times New Roman" pitchFamily="18" charset="0"/>
              </a:rPr>
              <a:t>“Олександр  Русов, - як писала Софія Федорівна,-  перший відкрив мені красу української народної пісні, заговорив до мене українською мовою і без довгих промов і пояснень збудив у мене ту любов до нашого народу, що вже ніколи не покидала мого серця й керувала всією моєю працею довгі літа”.</a:t>
            </a:r>
          </a:p>
        </p:txBody>
      </p:sp>
      <p:pic>
        <p:nvPicPr>
          <p:cNvPr id="18434" name="Picture 3" descr="i (2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928688"/>
            <a:ext cx="4143375" cy="542925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5" name="Picture 4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719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1143000" y="796925"/>
            <a:ext cx="371475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i="1">
              <a:solidFill>
                <a:srgbClr val="FFFF00"/>
              </a:solidFill>
            </a:endParaRPr>
          </a:p>
          <a:p>
            <a:r>
              <a:rPr lang="ru-RU" sz="2400" i="1">
                <a:solidFill>
                  <a:srgbClr val="FFFF00"/>
                </a:solidFill>
              </a:rPr>
              <a:t>«</a:t>
            </a:r>
            <a:r>
              <a:rPr lang="ru-RU" sz="24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Скільки разів пізніше я каялася, коли буденна педагогічна праця мене не задов</a:t>
            </a:r>
            <a:r>
              <a:rPr lang="uk-UA" sz="24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льняла! Скільки разів я залишала її, шукала задоволення в літературній роботі, але для цього мені не вистачало здібностей, а життя знову в різних обставинах кликало мене до цієї «педагогіки»</a:t>
            </a:r>
          </a:p>
        </p:txBody>
      </p:sp>
      <p:pic>
        <p:nvPicPr>
          <p:cNvPr id="19458" name="Picture 4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Admin\Pictures\кни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714375"/>
            <a:ext cx="40719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7"/>
          <p:cNvSpPr>
            <a:spLocks noGrp="1"/>
          </p:cNvSpPr>
          <p:nvPr>
            <p:ph sz="half" idx="4294967295"/>
          </p:nvPr>
        </p:nvSpPr>
        <p:spPr>
          <a:xfrm>
            <a:off x="4357688" y="0"/>
            <a:ext cx="4643437" cy="6126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Рідна мова, — твердить Софія Русова, — це є перша політична і соціально-педагогічна вимога кожного народу. Тільки рідна школа може виховати громадянську свідомість, почуття своєї людської гідності.</a:t>
            </a:r>
            <a:endParaRPr lang="ru-RU" sz="2400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Admin\Pictures\шко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3429000"/>
            <a:ext cx="48926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Admin\Pictures\м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321468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0" y="3643313"/>
            <a:ext cx="41433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Той народ, який </a:t>
            </a:r>
          </a:p>
          <a:p>
            <a:r>
              <a:rPr lang="uk-UA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має своєї школи, </a:t>
            </a:r>
          </a:p>
          <a:p>
            <a:r>
              <a:rPr lang="uk-UA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приречений на пригноблене, безславне існування, культурний занепад.</a:t>
            </a:r>
            <a:endParaRPr lang="ru-RU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6"/>
          <p:cNvSpPr>
            <a:spLocks noChangeArrowheads="1"/>
          </p:cNvSpPr>
          <p:nvPr/>
        </p:nvSpPr>
        <p:spPr bwMode="auto">
          <a:xfrm>
            <a:off x="1000125" y="857250"/>
            <a:ext cx="35718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i="1"/>
          </a:p>
          <a:p>
            <a:endParaRPr lang="ru-RU" i="1">
              <a:solidFill>
                <a:srgbClr val="FFFF00"/>
              </a:solidFill>
            </a:endParaRPr>
          </a:p>
          <a:p>
            <a:endParaRPr lang="ru-RU" i="1">
              <a:solidFill>
                <a:srgbClr val="FFFF00"/>
              </a:solidFill>
            </a:endParaRPr>
          </a:p>
          <a:p>
            <a:endParaRPr lang="ru-RU" i="1">
              <a:solidFill>
                <a:srgbClr val="FFFF00"/>
              </a:solidFill>
            </a:endParaRPr>
          </a:p>
          <a:p>
            <a:endParaRPr lang="ru-RU" i="1">
              <a:solidFill>
                <a:srgbClr val="FFFF00"/>
              </a:solidFill>
            </a:endParaRPr>
          </a:p>
          <a:p>
            <a:endParaRPr lang="ru-RU" i="1">
              <a:solidFill>
                <a:srgbClr val="FFFF00"/>
              </a:solidFill>
            </a:endParaRPr>
          </a:p>
          <a:p>
            <a:endParaRPr lang="ru-RU" i="1">
              <a:solidFill>
                <a:srgbClr val="FFFF00"/>
              </a:solidFill>
            </a:endParaRPr>
          </a:p>
          <a:p>
            <a:endParaRPr lang="ru-RU" i="1">
              <a:solidFill>
                <a:srgbClr val="FFFF00"/>
              </a:solidFill>
            </a:endParaRPr>
          </a:p>
          <a:p>
            <a:endParaRPr lang="ru-RU" i="1">
              <a:solidFill>
                <a:srgbClr val="FFFF00"/>
              </a:solidFill>
            </a:endParaRPr>
          </a:p>
        </p:txBody>
      </p:sp>
      <p:pic>
        <p:nvPicPr>
          <p:cNvPr id="21506" name="Picture 2" descr="C:\Users\Admin\Pictures\шевчен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286125"/>
            <a:ext cx="3890963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Admin\Pictures\пра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286125"/>
            <a:ext cx="4141787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9"/>
          <p:cNvSpPr>
            <a:spLocks noChangeArrowheads="1"/>
          </p:cNvSpPr>
          <p:nvPr/>
        </p:nvSpPr>
        <p:spPr bwMode="auto">
          <a:xfrm>
            <a:off x="1000125" y="0"/>
            <a:ext cx="8143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rgbClr val="FFFF00"/>
                </a:solidFill>
              </a:rPr>
              <a:t>«</a:t>
            </a:r>
            <a:r>
              <a:rPr lang="ru-RU" sz="36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Хай на  стіні майбутньої рідної школи висить портрет великого апостола правди і науки Тараса Шевченка»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скад">
  <a:themeElements>
    <a:clrScheme name="Каскад 5">
      <a:dk1>
        <a:srgbClr val="00FFFF"/>
      </a:dk1>
      <a:lt1>
        <a:srgbClr val="FFFFFF"/>
      </a:lt1>
      <a:dk2>
        <a:srgbClr val="4E009C"/>
      </a:dk2>
      <a:lt2>
        <a:srgbClr val="FFFFFF"/>
      </a:lt2>
      <a:accent1>
        <a:srgbClr val="00A8A4"/>
      </a:accent1>
      <a:accent2>
        <a:srgbClr val="3399FF"/>
      </a:accent2>
      <a:accent3>
        <a:srgbClr val="B2AACB"/>
      </a:accent3>
      <a:accent4>
        <a:srgbClr val="DADADA"/>
      </a:accent4>
      <a:accent5>
        <a:srgbClr val="AAD1CF"/>
      </a:accent5>
      <a:accent6>
        <a:srgbClr val="2D8AE7"/>
      </a:accent6>
      <a:hlink>
        <a:srgbClr val="FFFFCC"/>
      </a:hlink>
      <a:folHlink>
        <a:srgbClr val="FFCC00"/>
      </a:folHlink>
    </a:clrScheme>
    <a:fontScheme name="Каскад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293</Words>
  <PresentationFormat>Экран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Wingdings</vt:lpstr>
      <vt:lpstr>Calibri</vt:lpstr>
      <vt:lpstr>Times New Roman</vt:lpstr>
      <vt:lpstr>Каскад</vt:lpstr>
      <vt:lpstr>Каскад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«Українська дитина , занадто вразлива; до неї треба підходити з ласкою, привернути її до себе повагою до її індивідуальності. Треба збудити її цікавість, тоді виявиться талановита вдача дитини й озветься глибока чуйність».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56</cp:revision>
  <dcterms:created xsi:type="dcterms:W3CDTF">2016-02-13T07:30:02Z</dcterms:created>
  <dcterms:modified xsi:type="dcterms:W3CDTF">2017-04-13T09:32:20Z</dcterms:modified>
</cp:coreProperties>
</file>