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5" r:id="rId2"/>
    <p:sldId id="296" r:id="rId3"/>
    <p:sldId id="297" r:id="rId4"/>
    <p:sldId id="298" r:id="rId5"/>
    <p:sldId id="299" r:id="rId6"/>
    <p:sldId id="272" r:id="rId7"/>
    <p:sldId id="277" r:id="rId8"/>
    <p:sldId id="278" r:id="rId9"/>
    <p:sldId id="281" r:id="rId10"/>
    <p:sldId id="294" r:id="rId11"/>
    <p:sldId id="282" r:id="rId12"/>
    <p:sldId id="283" r:id="rId13"/>
    <p:sldId id="285" r:id="rId14"/>
    <p:sldId id="287" r:id="rId15"/>
    <p:sldId id="288" r:id="rId16"/>
    <p:sldId id="291" r:id="rId17"/>
    <p:sldId id="292" r:id="rId18"/>
    <p:sldId id="293" r:id="rId19"/>
    <p:sldId id="300" r:id="rId20"/>
    <p:sldId id="301" r:id="rId21"/>
  </p:sldIdLst>
  <p:sldSz cx="9144000" cy="6858000" type="screen4x3"/>
  <p:notesSz cx="6888163" cy="100203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981199"/>
          </a:xfrm>
        </p:spPr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Місяць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в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обіймах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зірок</a:t>
            </a: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2514600"/>
            <a:ext cx="4392488" cy="4038600"/>
          </a:xfrm>
        </p:spPr>
        <p:txBody>
          <a:bodyPr>
            <a:normAutofit/>
          </a:bodyPr>
          <a:lstStyle/>
          <a:p>
            <a:r>
              <a:rPr lang="uk-UA" sz="2400" dirty="0" smtClean="0">
                <a:solidFill>
                  <a:srgbClr val="7030A0"/>
                </a:solidFill>
              </a:rPr>
              <a:t>Робота </a:t>
            </a:r>
          </a:p>
          <a:p>
            <a:r>
              <a:rPr lang="uk-UA" sz="2400" dirty="0" smtClean="0">
                <a:solidFill>
                  <a:srgbClr val="7030A0"/>
                </a:solidFill>
              </a:rPr>
              <a:t>учня </a:t>
            </a:r>
            <a:r>
              <a:rPr lang="uk-UA" sz="2400" dirty="0" err="1" smtClean="0">
                <a:solidFill>
                  <a:srgbClr val="7030A0"/>
                </a:solidFill>
              </a:rPr>
              <a:t>Барвінківської</a:t>
            </a:r>
            <a:r>
              <a:rPr lang="uk-UA" sz="2400" dirty="0" smtClean="0">
                <a:solidFill>
                  <a:srgbClr val="7030A0"/>
                </a:solidFill>
              </a:rPr>
              <a:t> </a:t>
            </a:r>
            <a:r>
              <a:rPr lang="uk-UA" sz="2400" dirty="0" smtClean="0">
                <a:solidFill>
                  <a:srgbClr val="7030A0"/>
                </a:solidFill>
              </a:rPr>
              <a:t>ЗОШ І-ІІІ ст. №1 </a:t>
            </a:r>
          </a:p>
          <a:p>
            <a:r>
              <a:rPr lang="uk-UA" sz="2400" dirty="0" err="1" smtClean="0">
                <a:solidFill>
                  <a:srgbClr val="7030A0"/>
                </a:solidFill>
              </a:rPr>
              <a:t>Макушинського</a:t>
            </a:r>
            <a:r>
              <a:rPr lang="uk-UA" sz="2400" dirty="0" smtClean="0">
                <a:solidFill>
                  <a:srgbClr val="7030A0"/>
                </a:solidFill>
              </a:rPr>
              <a:t> </a:t>
            </a:r>
            <a:r>
              <a:rPr lang="uk-UA" sz="2400" dirty="0" smtClean="0">
                <a:solidFill>
                  <a:srgbClr val="7030A0"/>
                </a:solidFill>
              </a:rPr>
              <a:t>Станіслава </a:t>
            </a:r>
          </a:p>
          <a:p>
            <a:r>
              <a:rPr lang="uk-UA" sz="2400" dirty="0" smtClean="0">
                <a:solidFill>
                  <a:srgbClr val="7030A0"/>
                </a:solidFill>
              </a:rPr>
              <a:t>Керівник </a:t>
            </a:r>
            <a:r>
              <a:rPr lang="uk-UA" sz="2400" dirty="0" smtClean="0">
                <a:solidFill>
                  <a:srgbClr val="7030A0"/>
                </a:solidFill>
              </a:rPr>
              <a:t>роботи: </a:t>
            </a:r>
            <a:endParaRPr lang="uk-UA" sz="2400" dirty="0" smtClean="0">
              <a:solidFill>
                <a:srgbClr val="7030A0"/>
              </a:solidFill>
            </a:endParaRPr>
          </a:p>
          <a:p>
            <a:r>
              <a:rPr lang="uk-UA" sz="2400" dirty="0">
                <a:solidFill>
                  <a:srgbClr val="7030A0"/>
                </a:solidFill>
              </a:rPr>
              <a:t>у</a:t>
            </a:r>
            <a:r>
              <a:rPr lang="uk-UA" sz="2400" dirty="0" smtClean="0">
                <a:solidFill>
                  <a:srgbClr val="7030A0"/>
                </a:solidFill>
              </a:rPr>
              <a:t>читель </a:t>
            </a:r>
            <a:r>
              <a:rPr lang="uk-UA" sz="2400" dirty="0" smtClean="0">
                <a:solidFill>
                  <a:srgbClr val="7030A0"/>
                </a:solidFill>
              </a:rPr>
              <a:t>математики та фізики </a:t>
            </a:r>
          </a:p>
          <a:p>
            <a:r>
              <a:rPr lang="uk-UA" sz="2400" dirty="0" err="1" smtClean="0">
                <a:solidFill>
                  <a:srgbClr val="7030A0"/>
                </a:solidFill>
              </a:rPr>
              <a:t>Барвінківської</a:t>
            </a:r>
            <a:r>
              <a:rPr lang="uk-UA" sz="2400" dirty="0" smtClean="0">
                <a:solidFill>
                  <a:srgbClr val="7030A0"/>
                </a:solidFill>
              </a:rPr>
              <a:t> ЗОШ І-ІІІ ст.  №1</a:t>
            </a:r>
          </a:p>
          <a:p>
            <a:r>
              <a:rPr lang="uk-UA" sz="2400" dirty="0" smtClean="0">
                <a:solidFill>
                  <a:srgbClr val="7030A0"/>
                </a:solidFill>
              </a:rPr>
              <a:t>Гнатюк І.Б. </a:t>
            </a:r>
          </a:p>
          <a:p>
            <a:endParaRPr lang="ru-RU" dirty="0"/>
          </a:p>
        </p:txBody>
      </p:sp>
      <p:pic>
        <p:nvPicPr>
          <p:cNvPr id="1026" name="Picture 2" descr="картинка про місяц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0"/>
            <a:ext cx="405644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838199"/>
          </a:xfrm>
        </p:spPr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Вступ</a:t>
            </a: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1295400"/>
            <a:ext cx="7543800" cy="48768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uk-UA" dirty="0" smtClean="0">
                <a:solidFill>
                  <a:srgbClr val="7030A0"/>
                </a:solidFill>
              </a:rPr>
              <a:t>1)  Об’єктом дослідження є процес навчально-пізнавальної діяльності учнів з астрономії: Місяць, сузір’я. </a:t>
            </a:r>
          </a:p>
          <a:p>
            <a:pPr algn="l"/>
            <a:r>
              <a:rPr lang="uk-UA" dirty="0" smtClean="0">
                <a:solidFill>
                  <a:srgbClr val="7030A0"/>
                </a:solidFill>
              </a:rPr>
              <a:t>2) Предметом дослідження: здатність Місяця і зірок впливати на життя людей на Землі та використання знань про ці космічні об</a:t>
            </a:r>
            <a:r>
              <a:rPr lang="en-US" dirty="0" smtClean="0">
                <a:solidFill>
                  <a:srgbClr val="7030A0"/>
                </a:solidFill>
              </a:rPr>
              <a:t>’</a:t>
            </a:r>
            <a:r>
              <a:rPr lang="uk-UA" dirty="0" err="1" smtClean="0">
                <a:solidFill>
                  <a:srgbClr val="7030A0"/>
                </a:solidFill>
              </a:rPr>
              <a:t>єкти</a:t>
            </a:r>
            <a:r>
              <a:rPr lang="uk-UA" dirty="0" smtClean="0">
                <a:solidFill>
                  <a:srgbClr val="7030A0"/>
                </a:solidFill>
              </a:rPr>
              <a:t>  на користь людини.</a:t>
            </a:r>
          </a:p>
          <a:p>
            <a:pPr algn="l"/>
            <a:r>
              <a:rPr lang="uk-UA" dirty="0" smtClean="0">
                <a:solidFill>
                  <a:srgbClr val="7030A0"/>
                </a:solidFill>
              </a:rPr>
              <a:t>3) Метою дослідження є створення бібліотечки реальних фотоматеріалів Місяця і зірок на допомогу вчителям географії та фізики.</a:t>
            </a:r>
            <a:endParaRPr lang="ru-RU" dirty="0" smtClean="0">
              <a:solidFill>
                <a:srgbClr val="7030A0"/>
              </a:solidFill>
            </a:endParaRPr>
          </a:p>
          <a:p>
            <a:endParaRPr lang="uk-UA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066799"/>
          </a:xfrm>
        </p:spPr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Актуальність</a:t>
            </a: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524000"/>
            <a:ext cx="8077200" cy="4876800"/>
          </a:xfrm>
        </p:spPr>
        <p:txBody>
          <a:bodyPr>
            <a:normAutofit fontScale="85000" lnSpcReduction="10000"/>
          </a:bodyPr>
          <a:lstStyle/>
          <a:p>
            <a:pPr marL="514350" indent="-514350" algn="l"/>
            <a:r>
              <a:rPr lang="uk-UA" dirty="0" smtClean="0">
                <a:solidFill>
                  <a:srgbClr val="7030A0"/>
                </a:solidFill>
              </a:rPr>
              <a:t>1)   Важливу роль в вирішенні теми роботи відіграватимуть експериментальні астрономічні спостереження.</a:t>
            </a:r>
          </a:p>
          <a:p>
            <a:pPr marL="514350" indent="-514350" algn="l"/>
            <a:r>
              <a:rPr lang="uk-UA" dirty="0" smtClean="0">
                <a:solidFill>
                  <a:srgbClr val="7030A0"/>
                </a:solidFill>
              </a:rPr>
              <a:t>2)   Необхідно знати теоретичний матеріал, щоб потім застосовувати його в спостереженні за зорями та Місяцем, і під час розв’язування астрономічних задач; </a:t>
            </a:r>
          </a:p>
          <a:p>
            <a:pPr marL="514350" indent="-514350" algn="l"/>
            <a:r>
              <a:rPr lang="uk-UA" dirty="0" smtClean="0">
                <a:solidFill>
                  <a:srgbClr val="7030A0"/>
                </a:solidFill>
              </a:rPr>
              <a:t>3)   Спостереження за поведінкою Місяця і зірок  викликана потребою вирішувати проблеми пов'язані з припливами і відпливами, а із зміною пір року наступає пора сільськогосподарських робіт і планування врожаю</a:t>
            </a:r>
          </a:p>
          <a:p>
            <a:pPr marL="514350" indent="-514350"/>
            <a:endParaRPr lang="uk-UA" dirty="0" smtClean="0"/>
          </a:p>
          <a:p>
            <a:pPr marL="514350" indent="-514350"/>
            <a:endParaRPr lang="uk-UA" dirty="0" smtClean="0"/>
          </a:p>
          <a:p>
            <a:pPr marL="514350" indent="-514350"/>
            <a:endParaRPr lang="uk-UA" dirty="0" smtClean="0"/>
          </a:p>
          <a:p>
            <a:pPr marL="514350" indent="-514350"/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914399"/>
          </a:xfrm>
        </p:spPr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Мета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роботи</a:t>
            </a: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857232"/>
            <a:ext cx="8501122" cy="5429288"/>
          </a:xfrm>
        </p:spPr>
        <p:txBody>
          <a:bodyPr>
            <a:normAutofit/>
          </a:bodyPr>
          <a:lstStyle/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Опрацювати рекомендовану літературу та проаналізувати досвід науковців в розкритті теми роботи.</a:t>
            </a:r>
          </a:p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Вивчити тісний зв’язок Місяця з </a:t>
            </a:r>
            <a:r>
              <a:rPr lang="uk-UA" dirty="0" err="1" smtClean="0">
                <a:solidFill>
                  <a:srgbClr val="7030A0"/>
                </a:solidFill>
              </a:rPr>
              <a:t>сузірями</a:t>
            </a:r>
            <a:r>
              <a:rPr lang="uk-UA" dirty="0" smtClean="0">
                <a:solidFill>
                  <a:srgbClr val="7030A0"/>
                </a:solidFill>
              </a:rPr>
              <a:t> і індуктивного шляху введення астрономічних понять, враховуючи вікові особливості учнів.</a:t>
            </a:r>
          </a:p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Розглянути  отримані фотоматеріали і порівняти  результати з гравюрами виконаними до атласу </a:t>
            </a:r>
            <a:r>
              <a:rPr lang="uk-UA" dirty="0" err="1" smtClean="0">
                <a:solidFill>
                  <a:srgbClr val="7030A0"/>
                </a:solidFill>
              </a:rPr>
              <a:t>Уранометрії</a:t>
            </a:r>
            <a:r>
              <a:rPr lang="uk-UA" dirty="0" smtClean="0">
                <a:solidFill>
                  <a:srgbClr val="7030A0"/>
                </a:solidFill>
              </a:rPr>
              <a:t>, який було укладено 1603 року </a:t>
            </a:r>
            <a:r>
              <a:rPr lang="uk-UA" dirty="0" err="1" smtClean="0">
                <a:solidFill>
                  <a:srgbClr val="7030A0"/>
                </a:solidFill>
              </a:rPr>
              <a:t>Йоганом</a:t>
            </a:r>
            <a:r>
              <a:rPr lang="uk-UA" dirty="0" smtClean="0">
                <a:solidFill>
                  <a:srgbClr val="7030A0"/>
                </a:solidFill>
              </a:rPr>
              <a:t> Байєром.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142999"/>
          </a:xfrm>
        </p:spPr>
        <p:txBody>
          <a:bodyPr>
            <a:normAutofit fontScale="90000"/>
          </a:bodyPr>
          <a:lstStyle/>
          <a:p>
            <a:r>
              <a:rPr lang="uk-UA" u="sng" dirty="0" smtClean="0">
                <a:solidFill>
                  <a:srgbClr val="0070C0"/>
                </a:solidFill>
              </a:rPr>
              <a:t>УЧАСНИКИ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НАВЧАЛЬНОГО ЕКСПЕРИМЕНТУ</a:t>
            </a: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 fontScale="85000" lnSpcReduction="20000"/>
          </a:bodyPr>
          <a:lstStyle/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Нічне небо  міста Барвінкового по вулиці Червоноармійській № 51 в липні місяці </a:t>
            </a:r>
            <a:r>
              <a:rPr lang="uk-UA" dirty="0" smtClean="0">
                <a:solidFill>
                  <a:srgbClr val="7030A0"/>
                </a:solidFill>
              </a:rPr>
              <a:t>2016 </a:t>
            </a:r>
            <a:r>
              <a:rPr lang="uk-UA" dirty="0" smtClean="0">
                <a:solidFill>
                  <a:srgbClr val="7030A0"/>
                </a:solidFill>
              </a:rPr>
              <a:t>року, Місяць, </a:t>
            </a:r>
            <a:r>
              <a:rPr lang="uk-UA" dirty="0" err="1" smtClean="0">
                <a:solidFill>
                  <a:srgbClr val="7030A0"/>
                </a:solidFill>
              </a:rPr>
              <a:t>сузір</a:t>
            </a:r>
            <a:r>
              <a:rPr lang="en-US" dirty="0" smtClean="0">
                <a:solidFill>
                  <a:srgbClr val="7030A0"/>
                </a:solidFill>
              </a:rPr>
              <a:t>’</a:t>
            </a:r>
            <a:r>
              <a:rPr lang="uk-UA" dirty="0" smtClean="0">
                <a:solidFill>
                  <a:srgbClr val="7030A0"/>
                </a:solidFill>
              </a:rPr>
              <a:t>я.</a:t>
            </a:r>
          </a:p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Фізичний кабінет №26 і шкільний телескоп </a:t>
            </a:r>
            <a:r>
              <a:rPr lang="uk-UA" dirty="0" err="1" smtClean="0">
                <a:solidFill>
                  <a:srgbClr val="7030A0"/>
                </a:solidFill>
              </a:rPr>
              <a:t>Барвінківської</a:t>
            </a: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 smtClean="0">
                <a:solidFill>
                  <a:srgbClr val="7030A0"/>
                </a:solidFill>
              </a:rPr>
              <a:t>ЗОШ </a:t>
            </a:r>
            <a:r>
              <a:rPr lang="uk-UA" dirty="0" smtClean="0">
                <a:solidFill>
                  <a:srgbClr val="7030A0"/>
                </a:solidFill>
              </a:rPr>
              <a:t>№1.</a:t>
            </a:r>
          </a:p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Мобільний телефон  з функцією нічної зйомки Лузіна Андрія, учня 11 класу </a:t>
            </a:r>
            <a:r>
              <a:rPr lang="uk-UA" dirty="0" err="1" smtClean="0">
                <a:solidFill>
                  <a:srgbClr val="7030A0"/>
                </a:solidFill>
              </a:rPr>
              <a:t>Барвінківської</a:t>
            </a: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 smtClean="0">
                <a:solidFill>
                  <a:srgbClr val="7030A0"/>
                </a:solidFill>
              </a:rPr>
              <a:t>ЗОШ </a:t>
            </a:r>
            <a:r>
              <a:rPr lang="uk-UA" dirty="0" smtClean="0">
                <a:solidFill>
                  <a:srgbClr val="7030A0"/>
                </a:solidFill>
              </a:rPr>
              <a:t>№1.</a:t>
            </a:r>
          </a:p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Фотоматеріали,  представлені в презентації.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Оріон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9" name="Содержимое 8" descr="140627823580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3573" y="1600200"/>
            <a:ext cx="2545854" cy="4525963"/>
          </a:xfrm>
        </p:spPr>
      </p:pic>
      <p:pic>
        <p:nvPicPr>
          <p:cNvPr id="18" name="Содержимое 17" descr="orion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70598" y="1600200"/>
            <a:ext cx="2793804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Рак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140640644628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3573" y="1600200"/>
            <a:ext cx="2545854" cy="4525963"/>
          </a:xfrm>
        </p:spPr>
      </p:pic>
      <p:pic>
        <p:nvPicPr>
          <p:cNvPr id="6" name="Содержимое 5" descr="rak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1600200"/>
            <a:ext cx="339182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Великий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Пес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7" name="Содержимое 6" descr="140664886272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457200" y="1828800"/>
            <a:ext cx="4724400" cy="3886199"/>
          </a:xfrm>
        </p:spPr>
      </p:pic>
      <p:pic>
        <p:nvPicPr>
          <p:cNvPr id="8" name="Содержимое 7" descr="bolshoy_pes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62600" y="1600200"/>
            <a:ext cx="312419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Щит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7" name="Содержимое 6" descr="140761472231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600200"/>
            <a:ext cx="3657599" cy="4525963"/>
          </a:xfrm>
        </p:spPr>
      </p:pic>
      <p:pic>
        <p:nvPicPr>
          <p:cNvPr id="12" name="Содержимое 11" descr="shit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600200"/>
            <a:ext cx="4038600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Секстант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39" name="Содержимое 38" descr="140761472547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3400" y="1600200"/>
            <a:ext cx="3733799" cy="4648200"/>
          </a:xfrm>
        </p:spPr>
      </p:pic>
      <p:pic>
        <p:nvPicPr>
          <p:cNvPr id="40" name="Содержимое 39" descr="sekstant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195239"/>
            <a:ext cx="4038600" cy="33358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Центавр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140761472261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600200"/>
            <a:ext cx="3428999" cy="4724400"/>
          </a:xfrm>
        </p:spPr>
      </p:pic>
      <p:pic>
        <p:nvPicPr>
          <p:cNvPr id="6" name="Содержимое 5" descr="centavr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48063" y="1600200"/>
            <a:ext cx="3638874" cy="472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u="sng" dirty="0" smtClean="0">
                <a:solidFill>
                  <a:srgbClr val="0070C0"/>
                </a:solidFill>
              </a:rPr>
              <a:t>Змієносець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і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Змія</a:t>
            </a:r>
            <a:r>
              <a:rPr lang="uk-UA" dirty="0" smtClean="0">
                <a:solidFill>
                  <a:srgbClr val="0070C0"/>
                </a:solidFill>
              </a:rPr>
              <a:t> (</a:t>
            </a:r>
            <a:r>
              <a:rPr lang="uk-UA" u="sng" dirty="0" smtClean="0">
                <a:solidFill>
                  <a:srgbClr val="0070C0"/>
                </a:solidFill>
              </a:rPr>
              <a:t>голова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і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хвіст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u="sng" dirty="0" smtClean="0">
                <a:solidFill>
                  <a:srgbClr val="0070C0"/>
                </a:solidFill>
              </a:rPr>
              <a:t>Змії</a:t>
            </a:r>
            <a:r>
              <a:rPr lang="uk-UA" dirty="0" smtClean="0">
                <a:solidFill>
                  <a:srgbClr val="0070C0"/>
                </a:solidFill>
              </a:rPr>
              <a:t>)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140761472290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600200"/>
            <a:ext cx="3657599" cy="4953000"/>
          </a:xfrm>
        </p:spPr>
      </p:pic>
      <p:pic>
        <p:nvPicPr>
          <p:cNvPr id="8" name="Содержимое 7" descr="zmeenosec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752600"/>
            <a:ext cx="4038600" cy="4419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Тілець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9" name="Содержимое 8" descr="140832403433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600200"/>
            <a:ext cx="3505199" cy="4800600"/>
          </a:xfrm>
        </p:spPr>
      </p:pic>
      <p:pic>
        <p:nvPicPr>
          <p:cNvPr id="10" name="Содержимое 9" descr="telec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4213" y="1600200"/>
            <a:ext cx="3626573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Стрілець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140761472261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1600200"/>
            <a:ext cx="3886199" cy="4724400"/>
          </a:xfrm>
        </p:spPr>
      </p:pic>
      <p:pic>
        <p:nvPicPr>
          <p:cNvPr id="8" name="Содержимое 7" descr="strelec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908499"/>
            <a:ext cx="4038600" cy="39093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Козеріг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140796023464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0" y="1600200"/>
            <a:ext cx="3505199" cy="4876800"/>
          </a:xfrm>
        </p:spPr>
      </p:pic>
      <p:pic>
        <p:nvPicPr>
          <p:cNvPr id="8" name="Содержимое 7" descr="kozerog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981200"/>
            <a:ext cx="4191000" cy="4038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70C0"/>
                </a:solidFill>
              </a:rPr>
              <a:t>Риби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" name="Содержимое 6" descr="140796023405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3573" y="1600200"/>
            <a:ext cx="2545854" cy="4525963"/>
          </a:xfrm>
        </p:spPr>
      </p:pic>
      <p:pic>
        <p:nvPicPr>
          <p:cNvPr id="10" name="Содержимое 9" descr="ryby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21580"/>
            <a:ext cx="4038600" cy="36832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70C0"/>
                </a:solidFill>
              </a:rPr>
              <a:t>Терези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" name="Содержимое 6" descr="140761472464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600200"/>
            <a:ext cx="3581399" cy="4800600"/>
          </a:xfrm>
        </p:spPr>
      </p:pic>
      <p:pic>
        <p:nvPicPr>
          <p:cNvPr id="8" name="Содержимое 7" descr="vesy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702530"/>
            <a:ext cx="4038600" cy="43213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 smtClean="0">
                <a:solidFill>
                  <a:srgbClr val="0070C0"/>
                </a:solidFill>
              </a:rPr>
              <a:t>Діва</a:t>
            </a:r>
            <a:endParaRPr lang="ru-RU" u="sng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140761472489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0" y="1447800"/>
            <a:ext cx="3505199" cy="4953000"/>
          </a:xfrm>
        </p:spPr>
      </p:pic>
      <p:pic>
        <p:nvPicPr>
          <p:cNvPr id="6" name="Содержимое 5" descr="deva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76800" y="1371600"/>
            <a:ext cx="3429000" cy="50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uk-UA" u="sng" dirty="0" smtClean="0">
                <a:solidFill>
                  <a:srgbClr val="0070C0"/>
                </a:solidFill>
              </a:rPr>
              <a:t>Висновки</a:t>
            </a: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066800"/>
            <a:ext cx="8382000" cy="5410200"/>
          </a:xfrm>
        </p:spPr>
        <p:txBody>
          <a:bodyPr>
            <a:normAutofit lnSpcReduction="10000"/>
          </a:bodyPr>
          <a:lstStyle/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Викликаючи припливи і відпливи в оболонках Землі, Місяць приводить до зміни погодних та кліматичних умов на поверхні нашої планети.</a:t>
            </a:r>
          </a:p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Відмічено зв’язок фаз Місяця з появою </a:t>
            </a:r>
            <a:r>
              <a:rPr lang="uk-UA" dirty="0" err="1" smtClean="0">
                <a:solidFill>
                  <a:srgbClr val="7030A0"/>
                </a:solidFill>
              </a:rPr>
              <a:t>сузір</a:t>
            </a:r>
            <a:r>
              <a:rPr lang="en-US" dirty="0" smtClean="0">
                <a:solidFill>
                  <a:srgbClr val="7030A0"/>
                </a:solidFill>
              </a:rPr>
              <a:t>’</a:t>
            </a:r>
            <a:r>
              <a:rPr lang="uk-UA" dirty="0" smtClean="0">
                <a:solidFill>
                  <a:srgbClr val="7030A0"/>
                </a:solidFill>
              </a:rPr>
              <a:t>їв в певні пори року на Землі.</a:t>
            </a:r>
            <a:endParaRPr lang="en-US" dirty="0" smtClean="0">
              <a:solidFill>
                <a:srgbClr val="7030A0"/>
              </a:solidFill>
            </a:endParaRPr>
          </a:p>
          <a:p>
            <a:pPr marL="514350" indent="-514350" algn="l">
              <a:buAutoNum type="arabicParenR"/>
            </a:pPr>
            <a:r>
              <a:rPr lang="uk-UA" dirty="0" smtClean="0">
                <a:solidFill>
                  <a:srgbClr val="7030A0"/>
                </a:solidFill>
              </a:rPr>
              <a:t>Вивчення положення Місяця і </a:t>
            </a:r>
            <a:r>
              <a:rPr lang="uk-UA" dirty="0" err="1" smtClean="0">
                <a:solidFill>
                  <a:srgbClr val="7030A0"/>
                </a:solidFill>
              </a:rPr>
              <a:t>сузір</a:t>
            </a:r>
            <a:r>
              <a:rPr lang="en-US" dirty="0" smtClean="0">
                <a:solidFill>
                  <a:srgbClr val="7030A0"/>
                </a:solidFill>
              </a:rPr>
              <a:t>’</a:t>
            </a:r>
            <a:r>
              <a:rPr lang="uk-UA" dirty="0" smtClean="0">
                <a:solidFill>
                  <a:srgbClr val="7030A0"/>
                </a:solidFill>
              </a:rPr>
              <a:t>їв на видимому небі є дуже важливим в безпосередньому </a:t>
            </a:r>
            <a:r>
              <a:rPr lang="uk-UA" dirty="0" err="1" smtClean="0">
                <a:solidFill>
                  <a:srgbClr val="7030A0"/>
                </a:solidFill>
              </a:rPr>
              <a:t>зв</a:t>
            </a:r>
            <a:r>
              <a:rPr lang="en-US" dirty="0" smtClean="0">
                <a:solidFill>
                  <a:srgbClr val="7030A0"/>
                </a:solidFill>
              </a:rPr>
              <a:t>‘</a:t>
            </a:r>
            <a:r>
              <a:rPr lang="uk-UA" dirty="0" err="1" smtClean="0">
                <a:solidFill>
                  <a:srgbClr val="7030A0"/>
                </a:solidFill>
              </a:rPr>
              <a:t>язку</a:t>
            </a:r>
            <a:r>
              <a:rPr lang="uk-UA" dirty="0" smtClean="0">
                <a:solidFill>
                  <a:srgbClr val="7030A0"/>
                </a:solidFill>
              </a:rPr>
              <a:t> із астрофізичними спостереженнями, адже такі спостереження одні з самих  точних на сьогодні.</a:t>
            </a:r>
          </a:p>
          <a:p>
            <a:pPr marL="514350" indent="-514350">
              <a:buAutoNum type="arabicParenR"/>
            </a:pPr>
            <a:endParaRPr lang="uk-UA" dirty="0" smtClean="0"/>
          </a:p>
          <a:p>
            <a:pPr marL="514350" indent="-514350">
              <a:buAutoNum type="arabicParenR"/>
            </a:pPr>
            <a:endParaRPr lang="uk-UA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3429000"/>
          </a:xfrm>
        </p:spPr>
        <p:txBody>
          <a:bodyPr>
            <a:normAutofit/>
          </a:bodyPr>
          <a:lstStyle/>
          <a:p>
            <a:r>
              <a:rPr lang="uk-UA" sz="6000" u="sng" dirty="0" smtClean="0">
                <a:solidFill>
                  <a:srgbClr val="0070C0"/>
                </a:solidFill>
              </a:rPr>
              <a:t>Дякую</a:t>
            </a:r>
            <a:r>
              <a:rPr lang="uk-UA" sz="6000" dirty="0" smtClean="0">
                <a:solidFill>
                  <a:srgbClr val="0070C0"/>
                </a:solidFill>
              </a:rPr>
              <a:t> </a:t>
            </a:r>
            <a:r>
              <a:rPr lang="uk-UA" sz="6000" u="sng" dirty="0" smtClean="0">
                <a:solidFill>
                  <a:srgbClr val="0070C0"/>
                </a:solidFill>
              </a:rPr>
              <a:t>за</a:t>
            </a:r>
            <a:r>
              <a:rPr lang="uk-UA" sz="6000" dirty="0" smtClean="0">
                <a:solidFill>
                  <a:srgbClr val="0070C0"/>
                </a:solidFill>
              </a:rPr>
              <a:t> </a:t>
            </a:r>
            <a:r>
              <a:rPr lang="uk-UA" sz="6000" u="sng" dirty="0" smtClean="0">
                <a:solidFill>
                  <a:srgbClr val="0070C0"/>
                </a:solidFill>
              </a:rPr>
              <a:t>увагу!</a:t>
            </a:r>
            <a:endParaRPr lang="ru-RU" sz="6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</TotalTime>
  <Words>374</Words>
  <Application>Microsoft Office PowerPoint</Application>
  <PresentationFormat>Экран (4:3)</PresentationFormat>
  <Paragraphs>48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Місяць в обіймах зірок</vt:lpstr>
      <vt:lpstr>Вступ</vt:lpstr>
      <vt:lpstr>Актуальність</vt:lpstr>
      <vt:lpstr>Мета роботи</vt:lpstr>
      <vt:lpstr>УЧАСНИКИ НАВЧАЛЬНОГО ЕКСПЕРИМЕНТУ</vt:lpstr>
      <vt:lpstr> Оріон</vt:lpstr>
      <vt:lpstr>Рак</vt:lpstr>
      <vt:lpstr>Великий Пес</vt:lpstr>
      <vt:lpstr>Щит</vt:lpstr>
      <vt:lpstr>Секстант</vt:lpstr>
      <vt:lpstr>Центавр</vt:lpstr>
      <vt:lpstr>Змієносець і Змія (голова і хвіст Змії)</vt:lpstr>
      <vt:lpstr>Тілець</vt:lpstr>
      <vt:lpstr>Стрілець</vt:lpstr>
      <vt:lpstr>Козеріг</vt:lpstr>
      <vt:lpstr>Риби</vt:lpstr>
      <vt:lpstr>Терези</vt:lpstr>
      <vt:lpstr>Діва</vt:lpstr>
      <vt:lpstr>Висновки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Глина</dc:creator>
  <cp:lastModifiedBy>Admin</cp:lastModifiedBy>
  <cp:revision>76</cp:revision>
  <cp:lastPrinted>2014-12-02T15:56:34Z</cp:lastPrinted>
  <dcterms:created xsi:type="dcterms:W3CDTF">2014-11-01T17:16:49Z</dcterms:created>
  <dcterms:modified xsi:type="dcterms:W3CDTF">2017-04-11T12:07:14Z</dcterms:modified>
</cp:coreProperties>
</file>