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60" r:id="rId6"/>
    <p:sldId id="263" r:id="rId7"/>
    <p:sldId id="265" r:id="rId8"/>
    <p:sldId id="266" r:id="rId9"/>
    <p:sldId id="269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683" autoAdjust="0"/>
  </p:normalViewPr>
  <p:slideViewPr>
    <p:cSldViewPr>
      <p:cViewPr varScale="1">
        <p:scale>
          <a:sx n="52" d="100"/>
          <a:sy n="52" d="100"/>
        </p:scale>
        <p:origin x="-8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44" y="9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E8927F-55AA-49CF-A557-FC074EAFEA6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42BFE19-4E65-4A46-B269-529E70C843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927F-55AA-49CF-A557-FC074EAFEA6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FE19-4E65-4A46-B269-529E70C843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927F-55AA-49CF-A557-FC074EAFEA6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FE19-4E65-4A46-B269-529E70C843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E8927F-55AA-49CF-A557-FC074EAFEA6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2BFE19-4E65-4A46-B269-529E70C8436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E8927F-55AA-49CF-A557-FC074EAFEA6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42BFE19-4E65-4A46-B269-529E70C843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927F-55AA-49CF-A557-FC074EAFEA6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FE19-4E65-4A46-B269-529E70C8436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927F-55AA-49CF-A557-FC074EAFEA6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FE19-4E65-4A46-B269-529E70C8436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E8927F-55AA-49CF-A557-FC074EAFEA6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2BFE19-4E65-4A46-B269-529E70C8436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927F-55AA-49CF-A557-FC074EAFEA6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FE19-4E65-4A46-B269-529E70C843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E8927F-55AA-49CF-A557-FC074EAFEA6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42BFE19-4E65-4A46-B269-529E70C8436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E8927F-55AA-49CF-A557-FC074EAFEA6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2BFE19-4E65-4A46-B269-529E70C8436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43000">
              <a:schemeClr val="bg2"/>
            </a:gs>
            <a:gs pos="95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E8927F-55AA-49CF-A557-FC074EAFEA68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42BFE19-4E65-4A46-B269-529E70C843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Неслухняний Рудий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Роботу підготувала учениця 6А класу ХЛ №89 Герасимова Влада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692696"/>
            <a:ext cx="4176464" cy="3132348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13279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висновки: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00B050"/>
                </a:solidFill>
                <a:latin typeface="Arial Black" pitchFamily="34" charset="0"/>
              </a:rPr>
              <a:t>1.Незвичайна поведінка пристрою зі зміщеним центром мас досліджується завдяки неспівпадіння  центру мас з  його геометричним  центром.</a:t>
            </a:r>
          </a:p>
          <a:p>
            <a:r>
              <a:rPr lang="uk-UA" dirty="0" smtClean="0">
                <a:solidFill>
                  <a:srgbClr val="00B050"/>
                </a:solidFill>
                <a:latin typeface="Arial Black" pitchFamily="34" charset="0"/>
              </a:rPr>
              <a:t>2. У всіх трьох випадках  центр мас   спрямований  до  самого нижнього  положення. При цьому геометричний центр   при підйомі й спуску з похилої площини зміщується доверху.</a:t>
            </a:r>
          </a:p>
          <a:p>
            <a:r>
              <a:rPr lang="uk-UA" dirty="0" smtClean="0">
                <a:solidFill>
                  <a:srgbClr val="00B050"/>
                </a:solidFill>
                <a:latin typeface="Arial Black" pitchFamily="34" charset="0"/>
              </a:rPr>
              <a:t>3. Пристрій зі зміщеним центром мас зупиняється при русі до низу  по похилій площині коли його центр мас займає найнижче   положення.</a:t>
            </a:r>
          </a:p>
          <a:p>
            <a:r>
              <a:rPr lang="uk-UA" dirty="0" smtClean="0">
                <a:solidFill>
                  <a:srgbClr val="00B050"/>
                </a:solidFill>
                <a:latin typeface="Arial Black" pitchFamily="34" charset="0"/>
              </a:rPr>
              <a:t>4. Висота під` йому пристрою  залежить від кута нахилу похилої площини й досліджена експериментально й розрахована теоретично.  Її теоретична й експериментальні величини   гарно  узгоджуються.</a:t>
            </a:r>
            <a:br>
              <a:rPr lang="uk-UA" dirty="0" smtClean="0">
                <a:solidFill>
                  <a:srgbClr val="00B050"/>
                </a:solidFill>
                <a:latin typeface="Arial Black" pitchFamily="34" charset="0"/>
              </a:rPr>
            </a:br>
            <a:endParaRPr lang="uk-UA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92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446223">
            <a:off x="1234134" y="2717838"/>
            <a:ext cx="63562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Дякую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за увагу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924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роботы: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7920880" cy="4873752"/>
          </a:xfrm>
        </p:spPr>
        <p:txBody>
          <a:bodyPr/>
          <a:lstStyle/>
          <a:p>
            <a:r>
              <a:rPr lang="uk-UA" dirty="0" smtClean="0"/>
              <a:t>Якісне пояснення пристрою «Рудого»</a:t>
            </a:r>
          </a:p>
          <a:p>
            <a:r>
              <a:rPr lang="uk-UA" dirty="0" smtClean="0"/>
              <a:t>Пояснення </a:t>
            </a:r>
            <a:r>
              <a:rPr lang="uk-UA" dirty="0"/>
              <a:t>його </a:t>
            </a:r>
            <a:r>
              <a:rPr lang="uk-UA" dirty="0" smtClean="0"/>
              <a:t>властивостей</a:t>
            </a:r>
          </a:p>
          <a:p>
            <a:r>
              <a:rPr lang="uk-UA" dirty="0" smtClean="0"/>
              <a:t>висновки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967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Коротка </a:t>
            </a:r>
            <a:r>
              <a:rPr lang="ru-RU" dirty="0" err="1"/>
              <a:t>інформація</a:t>
            </a:r>
            <a:r>
              <a:rPr lang="ru-RU" dirty="0"/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628800"/>
            <a:ext cx="2023824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 «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Рудий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»:</a:t>
            </a:r>
          </a:p>
          <a:p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Масса-0.160кг</a:t>
            </a:r>
            <a:b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Діаметр-0.15м</a:t>
            </a:r>
            <a:b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Товщина-0.022м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48472" y="1628507"/>
            <a:ext cx="4572000" cy="1200329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Кулі всередині нього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Кол-во-4</a:t>
            </a:r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Діаметр-0.019м</a:t>
            </a:r>
            <a:b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Масса-0.030кг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547664" y="3284984"/>
            <a:ext cx="4565576" cy="3424182"/>
            <a:chOff x="1547664" y="3284984"/>
            <a:chExt cx="4565576" cy="3424182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3284984"/>
              <a:ext cx="4565576" cy="3424182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 rot="18954344">
              <a:off x="4010266" y="3555774"/>
              <a:ext cx="4764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ln>
                    <a:solidFill>
                      <a:schemeClr val="accent3"/>
                    </a:solidFill>
                  </a:ln>
                </a:rPr>
                <a:t>22мм</a:t>
              </a:r>
              <a:r>
                <a:rPr lang="ru-RU" sz="1000" dirty="0" smtClean="0">
                  <a:ln>
                    <a:solidFill>
                      <a:schemeClr val="accent3"/>
                    </a:solidFill>
                  </a:ln>
                </a:rPr>
                <a:t>.</a:t>
              </a:r>
              <a:endParaRPr lang="ru-RU" sz="1000" dirty="0">
                <a:ln>
                  <a:solidFill>
                    <a:schemeClr val="accent3"/>
                  </a:solidFill>
                </a:ln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76468" y="4581128"/>
              <a:ext cx="715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15см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71155" y="6021868"/>
              <a:ext cx="44114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ln>
                    <a:solidFill>
                      <a:srgbClr val="7030A0"/>
                    </a:solidFill>
                  </a:ln>
                </a:rPr>
                <a:t>19мм</a:t>
              </a:r>
              <a:endParaRPr lang="ru-RU" sz="800" dirty="0">
                <a:ln>
                  <a:solidFill>
                    <a:srgbClr val="7030A0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36184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934"/>
            <a:ext cx="7467600" cy="11430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B050"/>
                </a:solidFill>
              </a:rPr>
              <a:t>Чому ж наш «Рудий» неслухняний?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248" y="2132856"/>
            <a:ext cx="3666068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Неслухнянство на спуску</a:t>
            </a:r>
            <a:endParaRPr lang="ru-RU" b="1" cap="all" dirty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1" y="3347865"/>
            <a:ext cx="607429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Неслухнянство на горизонтальній площині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4644008" y="2132856"/>
            <a:ext cx="3883114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 action="ppaction://hlinksldjump"/>
              </a:rPr>
              <a:t>Неслухнянство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 action="ppaction://hlinksldjump"/>
              </a:rPr>
              <a:t> </a:t>
            </a:r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4" action="ppaction://hlinksldjump"/>
              </a:rPr>
              <a:t>при підйомі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51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581"/>
            <a:ext cx="7467600" cy="1143000"/>
          </a:xfrm>
        </p:spPr>
        <p:txBody>
          <a:bodyPr/>
          <a:lstStyle/>
          <a:p>
            <a:pPr algn="ctr"/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Чому ж так відбувається?</a:t>
            </a:r>
            <a:r>
              <a:rPr lang="ru-RU" i="1" dirty="0"/>
              <a:t/>
            </a:r>
            <a:br>
              <a:rPr lang="ru-RU" i="1" dirty="0"/>
            </a:b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64" y="2132856"/>
            <a:ext cx="7620000" cy="5715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762" y="1988840"/>
            <a:ext cx="2613670" cy="2613670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>
            <a:off x="5220072" y="2276872"/>
            <a:ext cx="1872208" cy="12961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95532" y="1942346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Центр </a:t>
            </a:r>
            <a:r>
              <a:rPr lang="ru-RU" dirty="0" err="1" smtClean="0"/>
              <a:t>мас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1772816"/>
            <a:ext cx="2808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Зараз центр </a:t>
            </a:r>
            <a:r>
              <a:rPr lang="uk-UA" dirty="0"/>
              <a:t>мас в нижчому</a:t>
            </a:r>
            <a:br>
              <a:rPr lang="uk-UA" dirty="0"/>
            </a:br>
            <a:r>
              <a:rPr lang="uk-UA" dirty="0"/>
              <a:t>можливому положенні.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73752">
            <a:off x="4730160" y="2376973"/>
            <a:ext cx="2613670" cy="261367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11561" y="278092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Зараз ми спробували нахилити наш об'єкт,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1" y="3436534"/>
            <a:ext cx="26642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але він повернувся в початкове положення-до найближчого місця, де його центр мас буде в найнижчими положенні.</a:t>
            </a:r>
            <a:endParaRPr lang="ru-RU" dirty="0"/>
          </a:p>
        </p:txBody>
      </p:sp>
      <p:sp>
        <p:nvSpPr>
          <p:cNvPr id="15" name="Управляющая кнопка: домой 14">
            <a:hlinkClick r:id="rId4" action="ppaction://hlinksldjump" highlightClick="1"/>
          </p:cNvPr>
          <p:cNvSpPr/>
          <p:nvPr/>
        </p:nvSpPr>
        <p:spPr>
          <a:xfrm>
            <a:off x="8451304" y="6165304"/>
            <a:ext cx="692696" cy="6926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767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4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25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25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1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7467600" cy="1143000"/>
          </a:xfrm>
        </p:spPr>
        <p:txBody>
          <a:bodyPr/>
          <a:lstStyle/>
          <a:p>
            <a:pPr algn="ctr"/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Чому ж так відбувається?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7504" y="5229200"/>
            <a:ext cx="86409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07504" y="5229200"/>
            <a:ext cx="8640960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458" y="2543522"/>
            <a:ext cx="3333750" cy="3333750"/>
            <a:chOff x="458" y="2506552"/>
            <a:chExt cx="3333750" cy="3333750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633586">
              <a:off x="458" y="2506552"/>
              <a:ext cx="3333750" cy="333375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 rot="20600071">
              <a:off x="1234012" y="354520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987824" y="2564904"/>
            <a:ext cx="3333750" cy="3333750"/>
            <a:chOff x="2987824" y="2564904"/>
            <a:chExt cx="3333750" cy="333375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7824" y="2564904"/>
              <a:ext cx="3333750" cy="333375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4331102" y="358231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007344" y="2615530"/>
            <a:ext cx="3333750" cy="3333750"/>
            <a:chOff x="6007344" y="2620346"/>
            <a:chExt cx="3333750" cy="3333750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18732">
              <a:off x="6007344" y="2620346"/>
              <a:ext cx="3333750" cy="333375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 rot="710956">
              <a:off x="7517766" y="353628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3</a:t>
              </a:r>
              <a:endParaRPr lang="ru-RU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51520" y="5898654"/>
            <a:ext cx="84123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У 1 і 3 випадках центр мас знаходиться не на найнижчому можливому місці і,</a:t>
            </a:r>
            <a:br>
              <a:rPr lang="uk-UA" dirty="0"/>
            </a:br>
            <a:r>
              <a:rPr lang="uk-UA" dirty="0"/>
              <a:t>тому, прагне зайняти положення 2, де центр мас, як раз, знаходиться</a:t>
            </a:r>
            <a:br>
              <a:rPr lang="uk-UA" dirty="0"/>
            </a:br>
            <a:r>
              <a:rPr lang="uk-UA" dirty="0"/>
              <a:t>на самому нижчому можливому рівні.</a:t>
            </a:r>
            <a:r>
              <a:rPr lang="ru-RU" dirty="0" smtClean="0"/>
              <a:t> </a:t>
            </a:r>
          </a:p>
        </p:txBody>
      </p:sp>
      <p:sp>
        <p:nvSpPr>
          <p:cNvPr id="17" name="Управляющая кнопка: домой 16">
            <a:hlinkClick r:id="rId3" action="ppaction://hlinksldjump" highlightClick="1"/>
          </p:cNvPr>
          <p:cNvSpPr/>
          <p:nvPr/>
        </p:nvSpPr>
        <p:spPr>
          <a:xfrm>
            <a:off x="8617581" y="6332935"/>
            <a:ext cx="525065" cy="52506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67333" y="4581128"/>
            <a:ext cx="58569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74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758" y="94828"/>
            <a:ext cx="7467600" cy="1143000"/>
          </a:xfrm>
        </p:spPr>
        <p:txBody>
          <a:bodyPr/>
          <a:lstStyle/>
          <a:p>
            <a:pPr algn="ctr"/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Чому ж так відбувається?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267" y="666328"/>
            <a:ext cx="7620000" cy="5715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0154" y="1391394"/>
            <a:ext cx="3333750" cy="3333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5106566"/>
            <a:ext cx="8136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Припустимо</a:t>
            </a:r>
            <a:r>
              <a:rPr lang="ru-RU" dirty="0" smtClean="0"/>
              <a:t>, </a:t>
            </a:r>
            <a:r>
              <a:rPr lang="ru-RU" dirty="0"/>
              <a:t>зараз ми </a:t>
            </a:r>
            <a:r>
              <a:rPr lang="uk-UA" dirty="0" smtClean="0"/>
              <a:t>тримаємо</a:t>
            </a:r>
            <a:r>
              <a:rPr lang="ru-RU" dirty="0" smtClean="0"/>
              <a:t> </a:t>
            </a:r>
            <a:r>
              <a:rPr lang="uk-UA" dirty="0" smtClean="0"/>
              <a:t>нашого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smtClean="0"/>
              <a:t>Рудого» </a:t>
            </a:r>
            <a:r>
              <a:rPr lang="ru-RU" dirty="0"/>
              <a:t>і </a:t>
            </a:r>
            <a:r>
              <a:rPr lang="uk-UA" dirty="0" smtClean="0"/>
              <a:t>рухатися</a:t>
            </a:r>
            <a:r>
              <a:rPr lang="ru-RU" dirty="0" smtClean="0"/>
              <a:t> </a:t>
            </a:r>
            <a:r>
              <a:rPr lang="ru-RU" dirty="0"/>
              <a:t>він не буде, але </a:t>
            </a:r>
            <a:r>
              <a:rPr lang="uk-UA" dirty="0" smtClean="0"/>
              <a:t>варто</a:t>
            </a:r>
            <a:r>
              <a:rPr lang="ru-RU" dirty="0" smtClean="0"/>
              <a:t> </a:t>
            </a:r>
            <a:r>
              <a:rPr lang="ru-RU" dirty="0"/>
              <a:t>його </a:t>
            </a:r>
            <a:r>
              <a:rPr lang="uk-UA" dirty="0" smtClean="0"/>
              <a:t>відпустити</a:t>
            </a:r>
            <a:r>
              <a:rPr lang="ru-RU" dirty="0" smtClean="0"/>
              <a:t>,</a:t>
            </a:r>
            <a:endParaRPr lang="ru-RU" dirty="0"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671314"/>
            <a:ext cx="3333750" cy="3333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2152" y="5651956"/>
            <a:ext cx="5096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як він відразу кинеться вгору на певну висоту.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86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/>
          </a:bodyPr>
          <a:lstStyle/>
          <a:p>
            <a:r>
              <a:rPr lang="uk-UA" dirty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</a:rPr>
              <a:t>Як же розрахувати макс. Висоту, на яку може піднятися </a:t>
            </a:r>
            <a:r>
              <a:rPr lang="uk-UA" dirty="0" smtClean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</a:rPr>
              <a:t>«Рудий»?</a:t>
            </a:r>
            <a:endParaRPr lang="ru-RU" dirty="0">
              <a:ln>
                <a:solidFill>
                  <a:srgbClr val="00B050"/>
                </a:solidFill>
              </a:ln>
              <a:solidFill>
                <a:srgbClr val="92D05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780928"/>
            <a:ext cx="5889931" cy="44174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780928"/>
            <a:ext cx="2574109" cy="2574109"/>
          </a:xfrm>
          <a:prstGeom prst="rect">
            <a:avLst/>
          </a:prstGeom>
        </p:spPr>
      </p:pic>
      <p:cxnSp>
        <p:nvCxnSpPr>
          <p:cNvPr id="11" name="Прямая со стрелкой 10"/>
          <p:cNvCxnSpPr/>
          <p:nvPr/>
        </p:nvCxnSpPr>
        <p:spPr>
          <a:xfrm>
            <a:off x="6156176" y="4797152"/>
            <a:ext cx="0" cy="100811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63206" y="5116542"/>
                <a:ext cx="3810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3206" y="5116542"/>
                <a:ext cx="38100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Группа 43"/>
          <p:cNvGrpSpPr/>
          <p:nvPr/>
        </p:nvGrpSpPr>
        <p:grpSpPr>
          <a:xfrm>
            <a:off x="2069656" y="3356992"/>
            <a:ext cx="2574109" cy="2574109"/>
            <a:chOff x="2051720" y="3356992"/>
            <a:chExt cx="2574109" cy="2574109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051720" y="3356992"/>
              <a:ext cx="2574109" cy="2574109"/>
            </a:xfrm>
            <a:prstGeom prst="rect">
              <a:avLst/>
            </a:prstGeom>
          </p:spPr>
        </p:pic>
        <p:cxnSp>
          <p:nvCxnSpPr>
            <p:cNvPr id="15" name="Прямая со стрелкой 14"/>
            <p:cNvCxnSpPr/>
            <p:nvPr/>
          </p:nvCxnSpPr>
          <p:spPr>
            <a:xfrm>
              <a:off x="3419872" y="3861048"/>
              <a:ext cx="0" cy="50405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3347864" y="3851756"/>
                  <a:ext cx="3826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7864" y="3851756"/>
                  <a:ext cx="382604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8" name="Прямая со стрелкой 17"/>
          <p:cNvCxnSpPr/>
          <p:nvPr/>
        </p:nvCxnSpPr>
        <p:spPr>
          <a:xfrm>
            <a:off x="6156176" y="2932833"/>
            <a:ext cx="0" cy="96621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14917" y="334504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39552" y="1700808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Що б розрахувати макс. висоту, на яку може піднятися «</a:t>
            </a:r>
            <a:r>
              <a:rPr lang="uk-UA" dirty="0" smtClean="0"/>
              <a:t>Рудий» </a:t>
            </a:r>
            <a:r>
              <a:rPr lang="uk-UA" dirty="0"/>
              <a:t>потрібно порахувати відстань від центру мас до найближчої межі і радіус «</a:t>
            </a:r>
            <a:r>
              <a:rPr lang="uk-UA" dirty="0" smtClean="0"/>
              <a:t>Рудий». </a:t>
            </a:r>
            <a:r>
              <a:rPr lang="uk-UA" dirty="0"/>
              <a:t>Скористайтеся цією формулою: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3491880" y="4365104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851920" y="4365104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211960" y="4365104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572000" y="4365104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932040" y="4365104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292080" y="4365104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652120" y="4365104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012160" y="436510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69412" y="3399383"/>
                <a:ext cx="2020425" cy="4616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</a:rPr>
                        <m:t>=2(</m:t>
                      </m:r>
                      <m:r>
                        <a:rPr lang="en-US" sz="2400" b="0" i="1" smtClean="0">
                          <a:latin typeface="Cambria Math"/>
                        </a:rPr>
                        <m:t>𝑅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12" y="3399383"/>
                <a:ext cx="2020425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9481"/>
                </a:stretch>
              </a:blipFill>
              <a:ln>
                <a:solidFill>
                  <a:schemeClr val="bg2">
                    <a:lumMod val="2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3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Порівняння теоретичних та експериментальних величин: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3568" y="1556792"/>
                <a:ext cx="11629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400" dirty="0" smtClean="0"/>
                  <a:t>=</a:t>
                </a:r>
                <a:r>
                  <a:rPr lang="uk-UA" sz="2400" dirty="0"/>
                  <a:t>3</a:t>
                </a:r>
                <a:r>
                  <a:rPr lang="uk-UA" sz="2400" dirty="0" smtClean="0"/>
                  <a:t> см</a:t>
                </a:r>
                <a:endParaRPr lang="ru-RU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556792"/>
                <a:ext cx="1162947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047" t="-9211" r="-7330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83568" y="2013356"/>
            <a:ext cx="1465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R=7.5 </a:t>
            </a:r>
            <a:r>
              <a:rPr lang="ru-RU" sz="2400" dirty="0" smtClean="0"/>
              <a:t>см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2475021"/>
            <a:ext cx="3692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h=2(R-y)=2(7.5-</a:t>
            </a:r>
            <a:r>
              <a:rPr lang="uk-UA" sz="2400" dirty="0"/>
              <a:t>3</a:t>
            </a:r>
            <a:r>
              <a:rPr lang="en-US" sz="2400" dirty="0" smtClean="0"/>
              <a:t>)=</a:t>
            </a:r>
            <a:r>
              <a:rPr lang="uk-UA" sz="2400" dirty="0" smtClean="0"/>
              <a:t>9</a:t>
            </a:r>
            <a:r>
              <a:rPr lang="en-US" sz="2400" dirty="0" smtClean="0"/>
              <a:t>(</a:t>
            </a:r>
            <a:r>
              <a:rPr lang="ru-RU" sz="2400" dirty="0" smtClean="0"/>
              <a:t>см</a:t>
            </a:r>
            <a:r>
              <a:rPr lang="en-US" sz="2400" dirty="0" smtClean="0"/>
              <a:t>)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5517232"/>
            <a:ext cx="5630067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Ця відповідь відрізняється від</a:t>
            </a:r>
          </a:p>
          <a:p>
            <a:r>
              <a:rPr lang="uk-UA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оригіналу на 0.3 см.</a:t>
            </a:r>
            <a:endParaRPr lang="uk-UA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989455"/>
              </p:ext>
            </p:extLst>
          </p:nvPr>
        </p:nvGraphicFramePr>
        <p:xfrm>
          <a:off x="1475656" y="3501008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h, </a:t>
                      </a:r>
                      <a:r>
                        <a:rPr lang="uk-UA" dirty="0" smtClean="0"/>
                        <a:t>см теоретична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h, </a:t>
                      </a:r>
                      <a:r>
                        <a:rPr lang="uk-UA" dirty="0" smtClean="0"/>
                        <a:t>см експеріментальна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9.3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17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231</TotalTime>
  <Words>265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Неслухняний Рудий</vt:lpstr>
      <vt:lpstr>План роботы:</vt:lpstr>
      <vt:lpstr>Коротка інформація:</vt:lpstr>
      <vt:lpstr>Чому ж наш «Рудий» неслухняний?</vt:lpstr>
      <vt:lpstr>Чому ж так відбувається? </vt:lpstr>
      <vt:lpstr>Чому ж так відбувається?</vt:lpstr>
      <vt:lpstr>Чому ж так відбувається? </vt:lpstr>
      <vt:lpstr>Як же розрахувати макс. Висоту, на яку може піднятися «Рудий»?</vt:lpstr>
      <vt:lpstr>Порівняння теоретичних та експериментальних величин:</vt:lpstr>
      <vt:lpstr>висновки: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Нес</dc:title>
  <dc:creator>Влада</dc:creator>
  <cp:lastModifiedBy>U2</cp:lastModifiedBy>
  <cp:revision>25</cp:revision>
  <dcterms:created xsi:type="dcterms:W3CDTF">2017-04-11T16:57:12Z</dcterms:created>
  <dcterms:modified xsi:type="dcterms:W3CDTF">2017-04-28T17:10:43Z</dcterms:modified>
</cp:coreProperties>
</file>