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8" r:id="rId2"/>
    <p:sldId id="258" r:id="rId3"/>
    <p:sldId id="259" r:id="rId4"/>
    <p:sldId id="260" r:id="rId5"/>
    <p:sldId id="261" r:id="rId6"/>
    <p:sldId id="267" r:id="rId7"/>
    <p:sldId id="269" r:id="rId8"/>
    <p:sldId id="27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8E03D-D29F-4BC4-952A-BDBF9AA63267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FB351-2747-4C56-A0D5-B3BF7C4020E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FB351-2747-4C56-A0D5-B3BF7C4020EE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FB351-2747-4C56-A0D5-B3BF7C4020EE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6F9A2F5-3E2E-491A-A029-DF10C02088B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730C236-8863-4362-B746-8847FDB89D3C}" type="datetimeFigureOut">
              <a:rPr lang="uk-UA" smtClean="0"/>
              <a:pPr/>
              <a:t>03.04.2017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11288"/>
          </a:xfrm>
        </p:spPr>
        <p:txBody>
          <a:bodyPr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освіти і науки Полтавської облдержадміністрації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Полтавське територіальне відділення МАН України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Відділення: екологія та аграрні науки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Секція: екологія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7862918" cy="16430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2400" dirty="0" smtClean="0"/>
          </a:p>
          <a:p>
            <a:pPr algn="ctr">
              <a:buNone/>
            </a:pPr>
            <a:r>
              <a:rPr lang="uk-UA" sz="2400" b="1" dirty="0" smtClean="0"/>
              <a:t>ВПЛИВ ЕПІГЕЙНИХ ЛИШАЙНИКІВ НА ЗАКРІПЛЕННЯ ДЮН УРОЧИЩА “УБОРОК” (НАЦІОНАЛЬНИЙ ПАРК “ДЕСНЯНСЬКО-СТАРОГУТСЬКИЙ”)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14282" y="3635924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Автор: </a:t>
            </a:r>
            <a:r>
              <a:rPr lang="uk-UA" sz="2400" b="1" dirty="0" smtClean="0"/>
              <a:t>Рогова Людмила Вікторівна</a:t>
            </a:r>
            <a:r>
              <a:rPr lang="ru-RU" sz="2400" b="1" dirty="0" smtClean="0"/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учениця 7 класу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Березоворудської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загальноосвітньої школи І-ІІІ ступенів.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Науковий керівник: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Шокотько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Тетяна Іванівна, учитель біології та хімії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Березоворудської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загальноосвітньої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школи І-ІІІ ступенів, спеціаліст вищої категорії,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учитель-методист.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Науковий консультант: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/>
              <a:t>науковий співробітник кафедри ботаніки Херсонського державного університету </a:t>
            </a:r>
            <a:r>
              <a:rPr lang="uk-UA" sz="2400" dirty="0" err="1" smtClean="0"/>
              <a:t>Дармостук</a:t>
            </a:r>
            <a:r>
              <a:rPr lang="uk-UA" sz="2400" dirty="0" smtClean="0"/>
              <a:t> В.В </a:t>
            </a:r>
            <a:r>
              <a:rPr lang="uk-UA" sz="2400" b="1" dirty="0" smtClean="0"/>
              <a:t>	</a:t>
            </a:r>
            <a:endParaRPr lang="ru-RU" sz="2400" b="1" dirty="0">
              <a:ln w="12700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620000" cy="1143000"/>
          </a:xfrm>
        </p:spPr>
        <p:txBody>
          <a:bodyPr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Видовий склад лишайників на модельних ділянках</a:t>
            </a:r>
            <a:endParaRPr lang="uk-UA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Види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Cladonia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arbuscula</a:t>
                      </a:r>
                      <a:r>
                        <a:rPr lang="en-US" dirty="0" smtClean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Cladonia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rangiformis</a:t>
                      </a:r>
                      <a:r>
                        <a:rPr lang="uk-UA" dirty="0" smtClean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_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_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Cladonia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subulata</a:t>
                      </a:r>
                      <a:r>
                        <a:rPr lang="uk-UA" dirty="0" smtClean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Cladonia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fibriata</a:t>
                      </a:r>
                      <a:r>
                        <a:rPr lang="uk-UA" dirty="0" smtClean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Placynthiella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icmalea</a:t>
                      </a:r>
                      <a:r>
                        <a:rPr lang="uk-UA" dirty="0" smtClean="0"/>
                        <a:t>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_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_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Placynthiella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oligonosa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Висновки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</a:t>
            </a:r>
            <a:r>
              <a:rPr lang="uk-UA" sz="2400" dirty="0" smtClean="0"/>
              <a:t>. Встановлено, що видовий склад </a:t>
            </a:r>
            <a:r>
              <a:rPr lang="uk-UA" sz="2400" dirty="0" err="1" smtClean="0"/>
              <a:t>епігейних</a:t>
            </a:r>
            <a:r>
              <a:rPr lang="uk-UA" sz="2400" dirty="0" smtClean="0"/>
              <a:t> лишайників піщаної дюни складає 6 видів.</a:t>
            </a:r>
          </a:p>
          <a:p>
            <a:r>
              <a:rPr lang="uk-UA" sz="2400" dirty="0" smtClean="0"/>
              <a:t>2. Лишайники утворюють одноманітне угруповання, яке можна віднести до союзу </a:t>
            </a:r>
            <a:r>
              <a:rPr lang="en-US" sz="2400" dirty="0" err="1" smtClean="0"/>
              <a:t>Cladonion</a:t>
            </a:r>
            <a:r>
              <a:rPr lang="en-US" sz="2400" dirty="0" smtClean="0"/>
              <a:t> </a:t>
            </a:r>
            <a:r>
              <a:rPr lang="en-US" sz="2400" dirty="0" err="1" smtClean="0"/>
              <a:t>sylvaticae</a:t>
            </a:r>
            <a:r>
              <a:rPr lang="uk-UA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3. </a:t>
            </a:r>
            <a:r>
              <a:rPr lang="uk-UA" sz="2400" dirty="0" smtClean="0"/>
              <a:t>Визначено, що з південно-західної експозиції найбільше проективне покриття лишайників, що свідчить про повільні процеси дефляції на цих схилах в порівнянні з іншими експозиціями схилів.</a:t>
            </a:r>
          </a:p>
          <a:p>
            <a:r>
              <a:rPr lang="uk-UA" sz="2400" dirty="0" smtClean="0"/>
              <a:t>4. В ході дослідження </a:t>
            </a:r>
            <a:r>
              <a:rPr lang="uk-UA" sz="2400" dirty="0" err="1" smtClean="0"/>
              <a:t>всановлено</a:t>
            </a:r>
            <a:r>
              <a:rPr lang="uk-UA" sz="2400" dirty="0" smtClean="0"/>
              <a:t>, що процеси дефляції у дослідженій дюні повільні, про що свідчить наявність видів що стабілізують пісок -</a:t>
            </a:r>
            <a:r>
              <a:rPr lang="en-US" sz="2400" dirty="0" smtClean="0"/>
              <a:t> </a:t>
            </a:r>
            <a:r>
              <a:rPr lang="en-US" sz="2400" dirty="0" err="1" smtClean="0"/>
              <a:t>Placynthiella</a:t>
            </a:r>
            <a:r>
              <a:rPr lang="en-US" sz="2400" dirty="0" smtClean="0"/>
              <a:t> </a:t>
            </a:r>
            <a:r>
              <a:rPr lang="en-US" sz="2400" dirty="0" err="1" smtClean="0"/>
              <a:t>icmalea</a:t>
            </a:r>
            <a:r>
              <a:rPr lang="uk-UA" sz="2400" dirty="0" smtClean="0"/>
              <a:t>-  та заростання дюни судинними рослинами. </a:t>
            </a:r>
            <a:endParaRPr lang="uk-U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Актуальність теми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Процеси </a:t>
            </a:r>
            <a:r>
              <a:rPr lang="uk-UA" dirty="0" err="1" smtClean="0"/>
              <a:t>грунтоутворення</a:t>
            </a:r>
            <a:r>
              <a:rPr lang="uk-UA" dirty="0" smtClean="0"/>
              <a:t> та зміни морфологічної структури</a:t>
            </a:r>
          </a:p>
          <a:p>
            <a:pPr>
              <a:buNone/>
            </a:pPr>
            <a:r>
              <a:rPr lang="uk-UA" dirty="0" smtClean="0"/>
              <a:t>рельєфу сильно залежать від впливу біотичного компоненту </a:t>
            </a:r>
          </a:p>
          <a:p>
            <a:pPr>
              <a:buNone/>
            </a:pPr>
            <a:r>
              <a:rPr lang="uk-UA" dirty="0" smtClean="0"/>
              <a:t>екосистем.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Особливо чітко подібні процеси можна прослідкувати на</a:t>
            </a:r>
          </a:p>
          <a:p>
            <a:pPr>
              <a:buNone/>
            </a:pPr>
            <a:r>
              <a:rPr lang="uk-UA" dirty="0" smtClean="0"/>
              <a:t>прикладі </a:t>
            </a:r>
            <a:r>
              <a:rPr lang="uk-UA" dirty="0" err="1" smtClean="0"/>
              <a:t>дефляційних</a:t>
            </a:r>
            <a:r>
              <a:rPr lang="uk-UA" dirty="0" smtClean="0"/>
              <a:t> процесів, які відбуваються в дюнних</a:t>
            </a:r>
          </a:p>
          <a:p>
            <a:pPr>
              <a:buNone/>
            </a:pPr>
            <a:r>
              <a:rPr lang="uk-UA" dirty="0" smtClean="0"/>
              <a:t>ландшафтах.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Мета та завдання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Мета роботи</a:t>
            </a:r>
            <a:r>
              <a:rPr lang="uk-UA" dirty="0" smtClean="0"/>
              <a:t>: дослідити процеси заростання </a:t>
            </a:r>
            <a:r>
              <a:rPr lang="uk-UA" dirty="0" err="1" smtClean="0"/>
              <a:t>епігейними</a:t>
            </a:r>
            <a:r>
              <a:rPr lang="uk-UA" dirty="0" smtClean="0"/>
              <a:t> лишайниками піщаних дюн урочища </a:t>
            </a:r>
            <a:r>
              <a:rPr lang="uk-UA" dirty="0" err="1" smtClean="0"/>
              <a:t>“Уборок”</a:t>
            </a:r>
            <a:r>
              <a:rPr lang="uk-UA" dirty="0" smtClean="0"/>
              <a:t>.</a:t>
            </a:r>
          </a:p>
          <a:p>
            <a:r>
              <a:rPr lang="uk-UA" b="1" dirty="0" smtClean="0"/>
              <a:t>Завдання:</a:t>
            </a:r>
          </a:p>
          <a:p>
            <a:r>
              <a:rPr lang="uk-UA" dirty="0" smtClean="0"/>
              <a:t>1-зібрати зразки </a:t>
            </a:r>
            <a:r>
              <a:rPr lang="uk-UA" dirty="0" err="1" smtClean="0"/>
              <a:t>епігейних</a:t>
            </a:r>
            <a:r>
              <a:rPr lang="uk-UA" dirty="0" smtClean="0"/>
              <a:t> лишайників;</a:t>
            </a:r>
          </a:p>
          <a:p>
            <a:r>
              <a:rPr lang="uk-UA" dirty="0" smtClean="0"/>
              <a:t>2-визначити видовий склад лишайників в польовій лабораторії табору </a:t>
            </a:r>
            <a:r>
              <a:rPr lang="uk-UA" dirty="0" err="1" smtClean="0"/>
              <a:t>“Деснянка”</a:t>
            </a:r>
            <a:r>
              <a:rPr lang="uk-UA" dirty="0" smtClean="0"/>
              <a:t>;</a:t>
            </a:r>
          </a:p>
          <a:p>
            <a:r>
              <a:rPr lang="uk-UA" dirty="0" smtClean="0"/>
              <a:t>3-проаналізувати видовий склад та проективне покриття лишайників на різних експозиціях дюн;</a:t>
            </a:r>
          </a:p>
          <a:p>
            <a:r>
              <a:rPr lang="uk-UA" dirty="0" smtClean="0"/>
              <a:t>4-встановити роль лишайників у заростанні піщаних дюн.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Матеріали та методи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-матеріали</a:t>
            </a:r>
            <a:r>
              <a:rPr lang="uk-UA" dirty="0" smtClean="0"/>
              <a:t> збиралися за допомогою ножа з піщаного субстрату та пакувалися в спеціальні ліхенологічні пакети;</a:t>
            </a:r>
          </a:p>
          <a:p>
            <a:r>
              <a:rPr lang="uk-UA" dirty="0" err="1" smtClean="0"/>
              <a:t>-лишайники</a:t>
            </a:r>
            <a:r>
              <a:rPr lang="uk-UA" dirty="0" smtClean="0"/>
              <a:t> визначалися за допомогою мікроскопів МБС-2 та М</a:t>
            </a:r>
            <a:r>
              <a:rPr lang="en-US" dirty="0" smtClean="0"/>
              <a:t>ICROMED</a:t>
            </a:r>
            <a:r>
              <a:rPr lang="uk-UA" dirty="0" smtClean="0"/>
              <a:t> -2 (визначали проф. О.Є.</a:t>
            </a:r>
            <a:r>
              <a:rPr lang="uk-UA" dirty="0" err="1" smtClean="0"/>
              <a:t>Ходосовцев</a:t>
            </a:r>
            <a:r>
              <a:rPr lang="uk-UA" dirty="0" smtClean="0"/>
              <a:t> та науковий співробітник кафедри ботаніки В.В.</a:t>
            </a:r>
            <a:r>
              <a:rPr lang="uk-UA" dirty="0" err="1" smtClean="0"/>
              <a:t>Дармостук</a:t>
            </a:r>
            <a:r>
              <a:rPr lang="uk-UA" dirty="0" smtClean="0"/>
              <a:t>)</a:t>
            </a:r>
          </a:p>
          <a:p>
            <a:r>
              <a:rPr lang="uk-UA" dirty="0" err="1" smtClean="0"/>
              <a:t>-список</a:t>
            </a:r>
            <a:r>
              <a:rPr lang="uk-UA" dirty="0" smtClean="0"/>
              <a:t> був занесений у базу даних  (таблиця </a:t>
            </a:r>
            <a:r>
              <a:rPr lang="en-US" dirty="0" smtClean="0"/>
              <a:t>EXCEL).</a:t>
            </a:r>
            <a:endParaRPr lang="uk-UA" dirty="0" smtClean="0"/>
          </a:p>
        </p:txBody>
      </p:sp>
      <p:pic>
        <p:nvPicPr>
          <p:cNvPr id="1026" name="Picture 2" descr="C:\Users\User\Desktop\Новая папка\SAM_41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929066"/>
            <a:ext cx="3714776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Результати досліджень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 піщаних дюнах в урочищі </a:t>
            </a:r>
            <a:r>
              <a:rPr lang="uk-UA" dirty="0" err="1" smtClean="0"/>
              <a:t>“Уборок”було</a:t>
            </a:r>
            <a:r>
              <a:rPr lang="uk-UA" dirty="0" smtClean="0"/>
              <a:t> виявлено 6 видів лишайників, які беруть участь у закріпленні піщаних дюн:</a:t>
            </a:r>
          </a:p>
          <a:p>
            <a:r>
              <a:rPr lang="en-US" dirty="0" err="1" smtClean="0"/>
              <a:t>Cladonia</a:t>
            </a:r>
            <a:r>
              <a:rPr lang="en-US" dirty="0" smtClean="0"/>
              <a:t> </a:t>
            </a:r>
            <a:r>
              <a:rPr lang="en-US" dirty="0" err="1" smtClean="0"/>
              <a:t>arbuscula</a:t>
            </a:r>
            <a:r>
              <a:rPr lang="en-US" dirty="0" smtClean="0"/>
              <a:t>                 </a:t>
            </a:r>
          </a:p>
          <a:p>
            <a:r>
              <a:rPr lang="en-US" dirty="0" err="1" smtClean="0"/>
              <a:t>Cladonia</a:t>
            </a:r>
            <a:r>
              <a:rPr lang="en-US" dirty="0" smtClean="0"/>
              <a:t> </a:t>
            </a:r>
            <a:r>
              <a:rPr lang="en-US" dirty="0" err="1" smtClean="0"/>
              <a:t>rangiformis</a:t>
            </a:r>
            <a:r>
              <a:rPr lang="uk-UA" dirty="0" smtClean="0"/>
              <a:t>              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Cladonia</a:t>
            </a:r>
            <a:r>
              <a:rPr lang="en-US" dirty="0" smtClean="0"/>
              <a:t> </a:t>
            </a:r>
            <a:r>
              <a:rPr lang="en-US" dirty="0" err="1" smtClean="0"/>
              <a:t>subulata</a:t>
            </a:r>
            <a:r>
              <a:rPr lang="uk-UA" dirty="0" smtClean="0"/>
              <a:t>                    </a:t>
            </a:r>
            <a:endParaRPr lang="en-US" dirty="0" smtClean="0"/>
          </a:p>
          <a:p>
            <a:r>
              <a:rPr lang="en-US" dirty="0" err="1" smtClean="0"/>
              <a:t>Cladonia</a:t>
            </a:r>
            <a:r>
              <a:rPr lang="en-US" dirty="0" smtClean="0"/>
              <a:t> </a:t>
            </a:r>
            <a:r>
              <a:rPr lang="en-US" dirty="0" err="1" smtClean="0"/>
              <a:t>fibriata</a:t>
            </a:r>
            <a:r>
              <a:rPr lang="uk-UA" dirty="0" smtClean="0"/>
              <a:t>                      </a:t>
            </a:r>
            <a:endParaRPr lang="en-US" dirty="0" smtClean="0"/>
          </a:p>
          <a:p>
            <a:r>
              <a:rPr lang="en-US" dirty="0" err="1" smtClean="0"/>
              <a:t>Placynthiella</a:t>
            </a:r>
            <a:r>
              <a:rPr lang="en-US" dirty="0" smtClean="0"/>
              <a:t> </a:t>
            </a:r>
            <a:r>
              <a:rPr lang="en-US" dirty="0" err="1" smtClean="0"/>
              <a:t>icmalea</a:t>
            </a:r>
            <a:r>
              <a:rPr lang="uk-UA" dirty="0" smtClean="0"/>
              <a:t>             	</a:t>
            </a:r>
          </a:p>
          <a:p>
            <a:r>
              <a:rPr lang="en-US" dirty="0" err="1" smtClean="0"/>
              <a:t>Placynthiella</a:t>
            </a:r>
            <a:r>
              <a:rPr lang="en-US" dirty="0" smtClean="0"/>
              <a:t> </a:t>
            </a:r>
            <a:r>
              <a:rPr lang="en-US" dirty="0" err="1" smtClean="0"/>
              <a:t>oligotropha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082792"/>
          </a:xfrm>
        </p:spPr>
        <p:txBody>
          <a:bodyPr/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dirty="0" err="1" smtClean="0">
                <a:solidFill>
                  <a:schemeClr val="tx1"/>
                </a:solidFill>
              </a:rPr>
              <a:t>Піщана</a:t>
            </a:r>
            <a:r>
              <a:rPr lang="ru-RU" sz="3600" dirty="0" smtClean="0">
                <a:solidFill>
                  <a:schemeClr val="tx1"/>
                </a:solidFill>
              </a:rPr>
              <a:t> дюна </a:t>
            </a:r>
            <a:r>
              <a:rPr lang="ru-RU" sz="3600" dirty="0" err="1" smtClean="0">
                <a:solidFill>
                  <a:schemeClr val="tx1"/>
                </a:solidFill>
              </a:rPr>
              <a:t>з</a:t>
            </a:r>
            <a:r>
              <a:rPr lang="ru-RU" sz="3600" dirty="0" smtClean="0">
                <a:solidFill>
                  <a:schemeClr val="tx1"/>
                </a:solidFill>
              </a:rPr>
              <a:t> дом</a:t>
            </a:r>
            <a:r>
              <a:rPr lang="uk-UA" sz="3600" dirty="0" smtClean="0">
                <a:solidFill>
                  <a:schemeClr val="tx1"/>
                </a:solidFill>
              </a:rPr>
              <a:t>і</a:t>
            </a:r>
            <a:r>
              <a:rPr lang="ru-RU" sz="3600" dirty="0" err="1" smtClean="0">
                <a:solidFill>
                  <a:schemeClr val="tx1"/>
                </a:solidFill>
              </a:rPr>
              <a:t>нуванням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Cladonia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arbuscula</a:t>
            </a:r>
            <a:r>
              <a:rPr lang="uk-UA" sz="3600" dirty="0" smtClean="0">
                <a:solidFill>
                  <a:schemeClr val="tx1"/>
                </a:solidFill>
              </a:rPr>
              <a:t> проективне покриття на пробних ділянках від 20 до 50 відсотків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pic>
        <p:nvPicPr>
          <p:cNvPr id="2050" name="Picture 2" descr="C:\Users\User\Desktop\Новая папка\SAM_41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786058"/>
            <a:ext cx="6858048" cy="3614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5143503" y="5498020"/>
            <a:ext cx="2428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Cladonia</a:t>
            </a:r>
            <a:r>
              <a:rPr lang="en-US" dirty="0" smtClean="0"/>
              <a:t> </a:t>
            </a:r>
            <a:r>
              <a:rPr lang="en-US" dirty="0" err="1" smtClean="0"/>
              <a:t>subulata</a:t>
            </a: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5" name="Содержимое 4" descr="cladonia arbuscul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85794"/>
            <a:ext cx="342902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10800000" flipV="1">
            <a:off x="1000100" y="4357694"/>
            <a:ext cx="3000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cladonia</a:t>
            </a:r>
            <a:r>
              <a:rPr lang="en-US" dirty="0" smtClean="0"/>
              <a:t> </a:t>
            </a:r>
            <a:r>
              <a:rPr lang="en-US" dirty="0" err="1" smtClean="0"/>
              <a:t>arbuscula</a:t>
            </a:r>
            <a:endParaRPr lang="ru-RU" dirty="0"/>
          </a:p>
        </p:txBody>
      </p:sp>
      <p:pic>
        <p:nvPicPr>
          <p:cNvPr id="7" name="Рисунок 6" descr="Cladonia subulat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714488"/>
            <a:ext cx="320993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357166"/>
            <a:ext cx="7620000" cy="6043634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en-US" dirty="0" err="1" smtClean="0"/>
              <a:t>Cladonia</a:t>
            </a:r>
            <a:r>
              <a:rPr lang="en-US" dirty="0" smtClean="0"/>
              <a:t> </a:t>
            </a:r>
            <a:r>
              <a:rPr lang="en-US" dirty="0" err="1" smtClean="0"/>
              <a:t>rangiformis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ctr"/>
            <a:r>
              <a:rPr lang="uk-UA" dirty="0" smtClean="0"/>
              <a:t>Представники роду </a:t>
            </a:r>
            <a:r>
              <a:rPr lang="en-US" dirty="0" err="1" smtClean="0"/>
              <a:t>Placynthiella</a:t>
            </a:r>
            <a:r>
              <a:rPr lang="en-US" dirty="0" smtClean="0"/>
              <a:t> </a:t>
            </a:r>
            <a:r>
              <a:rPr lang="uk-UA" dirty="0" smtClean="0"/>
              <a:t>– </a:t>
            </a:r>
            <a:r>
              <a:rPr lang="uk-UA" dirty="0" err="1" smtClean="0"/>
              <a:t>біоіндикатор</a:t>
            </a:r>
            <a:r>
              <a:rPr lang="uk-UA" dirty="0" smtClean="0"/>
              <a:t> </a:t>
            </a:r>
            <a:r>
              <a:rPr lang="uk-UA" dirty="0" err="1" smtClean="0"/>
              <a:t>дефляційних</a:t>
            </a:r>
            <a:r>
              <a:rPr lang="uk-UA" dirty="0" smtClean="0"/>
              <a:t> процесів</a:t>
            </a:r>
            <a:endParaRPr lang="uk-UA" dirty="0"/>
          </a:p>
        </p:txBody>
      </p:sp>
      <p:pic>
        <p:nvPicPr>
          <p:cNvPr id="4" name="Рисунок 3" descr="Cladonia rangiformi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00240"/>
            <a:ext cx="399099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297106"/>
          </a:xfrm>
        </p:spPr>
        <p:txBody>
          <a:bodyPr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Зміни проективного покриття лишайників, мохоподібних та судинних рослин від експозиції схилу дюни (нахил 20 відсотків)</a:t>
            </a:r>
            <a:endParaRPr lang="uk-UA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2714618"/>
          <a:ext cx="7620000" cy="3857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73705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uk-UA" dirty="0"/>
                    </a:p>
                  </a:txBody>
                  <a:tcPr/>
                </a:tc>
              </a:tr>
              <a:tr h="673705">
                <a:tc>
                  <a:txBody>
                    <a:bodyPr/>
                    <a:lstStyle/>
                    <a:p>
                      <a:r>
                        <a:rPr lang="uk-UA" dirty="0" smtClean="0"/>
                        <a:t>Лишайники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</a:t>
                      </a:r>
                      <a:endParaRPr lang="uk-UA" dirty="0"/>
                    </a:p>
                  </a:txBody>
                  <a:tcPr/>
                </a:tc>
              </a:tr>
              <a:tr h="673705">
                <a:tc>
                  <a:txBody>
                    <a:bodyPr/>
                    <a:lstStyle/>
                    <a:p>
                      <a:r>
                        <a:rPr lang="uk-UA" dirty="0" smtClean="0"/>
                        <a:t>Мохоподібні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</a:t>
                      </a:r>
                      <a:endParaRPr lang="uk-UA" dirty="0"/>
                    </a:p>
                  </a:txBody>
                  <a:tcPr/>
                </a:tc>
              </a:tr>
              <a:tr h="1162833">
                <a:tc>
                  <a:txBody>
                    <a:bodyPr/>
                    <a:lstStyle/>
                    <a:p>
                      <a:r>
                        <a:rPr lang="uk-UA" dirty="0" smtClean="0"/>
                        <a:t>Судинні рослини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uk-UA" dirty="0"/>
                    </a:p>
                  </a:txBody>
                  <a:tcPr/>
                </a:tc>
              </a:tr>
              <a:tr h="673705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Грунт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35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159</TotalTime>
  <Words>447</Words>
  <Application>Microsoft Office PowerPoint</Application>
  <PresentationFormat>Экран (4:3)</PresentationFormat>
  <Paragraphs>124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  Міністерство освіти і науки України Департамент освіти і науки Полтавської облдержадміністрації Полтавське територіальне відділення МАН України Відділення: екологія та аграрні науки  Секція: екологія </vt:lpstr>
      <vt:lpstr>Актуальність теми</vt:lpstr>
      <vt:lpstr>Мета та завдання</vt:lpstr>
      <vt:lpstr>Матеріали та методи</vt:lpstr>
      <vt:lpstr>Результати досліджень</vt:lpstr>
      <vt:lpstr>  Піщана дюна з домінуванням Cladonia arbuscula проективне покриття на пробних ділянках від 20 до 50 відсотків  </vt:lpstr>
      <vt:lpstr>Слайд 7</vt:lpstr>
      <vt:lpstr>Слайд 8</vt:lpstr>
      <vt:lpstr>Зміни проективного покриття лишайників, мохоподібних та судинних рослин від експозиції схилу дюни (нахил 20 відсотків)</vt:lpstr>
      <vt:lpstr>Видовий склад лишайників на модельних ділянках</vt:lpstr>
      <vt:lpstr>Висновки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</dc:creator>
  <cp:lastModifiedBy>User</cp:lastModifiedBy>
  <cp:revision>19</cp:revision>
  <dcterms:created xsi:type="dcterms:W3CDTF">2016-01-11T17:32:17Z</dcterms:created>
  <dcterms:modified xsi:type="dcterms:W3CDTF">2017-04-03T19:23:39Z</dcterms:modified>
</cp:coreProperties>
</file>