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6" r:id="rId4"/>
    <p:sldId id="265" r:id="rId5"/>
    <p:sldId id="284" r:id="rId6"/>
    <p:sldId id="261" r:id="rId7"/>
    <p:sldId id="267" r:id="rId8"/>
    <p:sldId id="262" r:id="rId9"/>
    <p:sldId id="258" r:id="rId10"/>
    <p:sldId id="259" r:id="rId11"/>
    <p:sldId id="260" r:id="rId12"/>
    <p:sldId id="270" r:id="rId13"/>
    <p:sldId id="266" r:id="rId14"/>
    <p:sldId id="268" r:id="rId15"/>
    <p:sldId id="271" r:id="rId16"/>
    <p:sldId id="272" r:id="rId17"/>
    <p:sldId id="273" r:id="rId18"/>
    <p:sldId id="285" r:id="rId19"/>
    <p:sldId id="274" r:id="rId20"/>
    <p:sldId id="275" r:id="rId21"/>
    <p:sldId id="282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50"/>
    <a:srgbClr val="5CB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4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2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1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6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0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4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1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7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6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9F4C-70AF-4897-967B-69900D381315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9646D-5197-4A04-AE65-4C5897C8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201622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uk-UA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uk-UA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uk-UA" sz="2800" b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uk-UA" sz="2800" b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uk-UA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Стан </a:t>
            </a:r>
            <a:r>
              <a:rPr lang="uk-UA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ґрунтів, іх зміни та продуктивність наземних екосистем в </a:t>
            </a:r>
            <a:r>
              <a:rPr lang="uk-UA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Голопристанському</a:t>
            </a:r>
            <a:r>
              <a:rPr lang="uk-UA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лісництві ДП «</a:t>
            </a:r>
            <a:r>
              <a:rPr lang="uk-UA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Голопристанське</a:t>
            </a:r>
            <a:r>
              <a:rPr lang="uk-UA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ЛМГ» Херсонської області.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uk-UA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592761"/>
            <a:ext cx="5112568" cy="2644551"/>
          </a:xfrm>
        </p:spPr>
        <p:txBody>
          <a:bodyPr>
            <a:normAutofit fontScale="40000" lnSpcReduction="20000"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Автори: </a:t>
            </a:r>
            <a:endParaRPr lang="ru-RU" sz="3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uk-UA" sz="35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Плєвака</a:t>
            </a:r>
            <a:r>
              <a:rPr lang="uk-UA" sz="35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Дар</a:t>
            </a:r>
            <a:r>
              <a:rPr lang="en-US" sz="35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`</a:t>
            </a:r>
            <a:r>
              <a:rPr lang="uk-UA" sz="35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я Ігорівна, </a:t>
            </a:r>
            <a:r>
              <a:rPr lang="uk-UA" sz="35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Корженко</a:t>
            </a:r>
            <a:r>
              <a:rPr lang="uk-UA" sz="35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Ганна Сергіївна,</a:t>
            </a:r>
            <a:endParaRPr lang="ru-RU" sz="3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учні 8 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класу </a:t>
            </a:r>
            <a:r>
              <a:rPr lang="uk-UA" sz="3500" dirty="0" err="1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Голопристанської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 загальноосвітньої школи </a:t>
            </a:r>
            <a:endParaRPr lang="ru-RU" sz="3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І-ІІІ ступенів № </a:t>
            </a: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4 </a:t>
            </a:r>
            <a:r>
              <a:rPr lang="uk-UA" sz="35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Голопристанської</a:t>
            </a: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міської ради </a:t>
            </a:r>
            <a:endParaRPr lang="ru-RU" sz="3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3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Керівники:</a:t>
            </a:r>
            <a:endParaRPr lang="ru-RU" sz="3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uk-UA" sz="3500" b="1" dirty="0">
                <a:solidFill>
                  <a:prstClr val="black"/>
                </a:solidFill>
                <a:latin typeface="Times New Roman"/>
                <a:ea typeface="Times New Roman"/>
              </a:rPr>
              <a:t>Леонтьєва Валентина Володимирівна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, вчитель біології, </a:t>
            </a:r>
            <a:endParaRPr lang="uk-UA" sz="35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спеціаліст 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першої категорії, </a:t>
            </a:r>
            <a:r>
              <a:rPr lang="uk-UA" sz="3500" dirty="0" err="1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Голопристанської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 загальноосвітньої школи І-ІІІ ступенів № 4 </a:t>
            </a:r>
            <a:r>
              <a:rPr lang="uk-UA" sz="3500" dirty="0" err="1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Голопристанської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 міської </a:t>
            </a: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ради;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Проніна Надія Михайлівна</a:t>
            </a: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вчитель географії, 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uk-UA" sz="3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спеціаліст першої 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категорії, </a:t>
            </a:r>
            <a:r>
              <a:rPr lang="uk-UA" sz="3500" dirty="0" err="1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Голопристанської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 загальноосвітньої школи І-ІІІ ступенів № 4 </a:t>
            </a:r>
            <a:r>
              <a:rPr lang="uk-UA" sz="3500" dirty="0" err="1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Голопристанської</a:t>
            </a:r>
            <a:r>
              <a:rPr lang="uk-UA" sz="3500" dirty="0">
                <a:solidFill>
                  <a:prstClr val="black"/>
                </a:solidFill>
                <a:latin typeface="Times New Roman"/>
                <a:ea typeface="Times New Roman"/>
              </a:rPr>
              <a:t> міської ради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62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1400" dirty="0">
                <a:solidFill>
                  <a:prstClr val="black"/>
                </a:solidFill>
                <a:latin typeface="Times New Roman"/>
                <a:ea typeface="Times New Roman"/>
              </a:rPr>
              <a:t>Міністерство освіти і науки України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uk-UA" sz="1400" dirty="0">
                <a:solidFill>
                  <a:prstClr val="black"/>
                </a:solidFill>
                <a:latin typeface="Times New Roman"/>
                <a:ea typeface="Times New Roman"/>
              </a:rPr>
              <a:t>Управління освіти, науки та молоді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uk-UA" sz="1400" dirty="0">
                <a:solidFill>
                  <a:prstClr val="black"/>
                </a:solidFill>
                <a:latin typeface="Times New Roman"/>
                <a:ea typeface="Times New Roman"/>
              </a:rPr>
              <a:t>Херсонської обласної державної адміністрації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uk-UA" sz="1400" dirty="0">
                <a:solidFill>
                  <a:prstClr val="black"/>
                </a:solidFill>
                <a:latin typeface="Times New Roman"/>
                <a:ea typeface="Times New Roman"/>
              </a:rPr>
              <a:t>Херсонське територіальне відділення МАН України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38132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Leor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4502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6408712"/>
          </a:xfrm>
        </p:spPr>
        <p:txBody>
          <a:bodyPr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Територія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належить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степової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зони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України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другого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агрокліматичного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району,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який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характеризується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відносно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низькою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вологістю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повітря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малою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хмарністю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незначною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кількістю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опадів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великими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добовими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річними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амплітудами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коливання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температури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повітря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лімат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засушливий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і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континентальний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Піщаний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ґрунт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підсилює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різницю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річних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добових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температур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повітря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ґрунту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пов’язану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з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цим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швидкість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просочування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вологи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глибину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рівня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ґрунтових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вод.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Низька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температура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повітря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спровокувати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пошкодження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загибель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сіянців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Також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дуже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висока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температура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призводить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всихання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коренеутворюючого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шару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ґрунту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внаслідок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спостерігається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загибель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лісових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культур.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Пануючими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вітрами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зимово-весняні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місяці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вітри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північно-східного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східного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південно-східного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напрямків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окремі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роки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вітри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напрямків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видувають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засипають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лісові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культури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462511" y="33652"/>
            <a:ext cx="6218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Природно-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кліматичні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умови</a:t>
            </a: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7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Природно-кліматичні умови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472608"/>
          </a:xfrm>
        </p:spPr>
        <p:txBody>
          <a:bodyPr>
            <a:normAutofit fontScale="92500" lnSpcReduction="20000"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Середньорічна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температура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повітря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+10,9 </a:t>
            </a:r>
            <a:r>
              <a:rPr lang="ru-RU" sz="2000" baseline="30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С.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Абсолютний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максимум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липень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+37,6 </a:t>
            </a:r>
            <a:r>
              <a:rPr lang="ru-RU" sz="2000" baseline="30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 (на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поверхні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ґрунту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+65 </a:t>
            </a:r>
            <a:r>
              <a:rPr lang="ru-RU" sz="2000" baseline="30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С).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Абсолютний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мінімум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-27,9 </a:t>
            </a:r>
            <a:r>
              <a:rPr lang="ru-RU" sz="2000" baseline="30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С.</a:t>
            </a: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Вітри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переважно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східні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й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північно-східні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Кількість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опадів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рік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складає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355мм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Відносна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вологість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повітря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57%.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Середня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тривалість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вегетаційного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періоду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228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діб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безморозного – 190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діб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Глибина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промерзання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ґрунту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40см.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Ймовірність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посух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становить 55%,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відносна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вологість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цьому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знижується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 15-19%,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кількість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сухостійних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коливається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8 до 22,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кількість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сильними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вітрами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35, 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пилові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бурі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проявляються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раз на 2-3 роки.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Виключно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важливим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фактором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визначення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оптимальних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термінів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початку та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закінчення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лісокультурних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робіт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навесні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є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температурний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режим.</a:t>
            </a: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576064"/>
          </a:xfrm>
        </p:spPr>
        <p:txBody>
          <a:bodyPr>
            <a:noAutofit/>
          </a:bodyPr>
          <a:lstStyle/>
          <a:p>
            <a:pPr marL="457200" lvl="1" algn="ctr"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 err="1" smtClean="0">
                <a:effectLst/>
                <a:latin typeface="Times New Roman"/>
                <a:ea typeface="Times New Roman"/>
              </a:rPr>
              <a:t>Ґрунти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 та </a:t>
            </a:r>
            <a:r>
              <a:rPr lang="ru-RU" sz="2800" b="1" dirty="0" err="1" smtClean="0">
                <a:effectLst/>
                <a:latin typeface="Times New Roman"/>
                <a:ea typeface="Times New Roman"/>
              </a:rPr>
              <a:t>лісорослинні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effectLst/>
                <a:latin typeface="Times New Roman"/>
                <a:ea typeface="Times New Roman"/>
              </a:rPr>
              <a:t>умови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400600"/>
          </a:xfrm>
        </p:spPr>
        <p:txBody>
          <a:bodyPr>
            <a:noAutofit/>
          </a:bodyPr>
          <a:lstStyle/>
          <a:p>
            <a:pPr indent="540385" algn="just">
              <a:lnSpc>
                <a:spcPct val="120000"/>
              </a:lnSpc>
              <a:spcAft>
                <a:spcPts val="0"/>
              </a:spcAft>
            </a:pP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Територія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лісництва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ґрунтово-лісотипологічному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відношенні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дуже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строката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indent="540385" algn="just">
              <a:lnSpc>
                <a:spcPct val="120000"/>
              </a:lnSpc>
              <a:spcAft>
                <a:spcPts val="0"/>
              </a:spcAft>
            </a:pP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Це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зумовлено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наступними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причинами:</a:t>
            </a:r>
          </a:p>
          <a:p>
            <a:pPr marL="514350" indent="-514350" algn="just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великим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різноманіттям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форм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рельєфу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визначило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формування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різних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потужністю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та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розвитком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ґрунтоутворюючих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порід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ґрунтів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; </a:t>
            </a: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514350" indent="-514350" algn="just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постійним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впливом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ерозійних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процесів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пов’язаних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цим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формуванням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неоднорідних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механічним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складом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та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фізико-хімічними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властивостями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ґрунтів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лісопридатністю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всі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типи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різновиди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ґрунтів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належать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до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обмежено-лісопридатних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суттєво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обмежує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склад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деревних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чагарникових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порід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лісових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культурах.</a:t>
            </a:r>
          </a:p>
          <a:p>
            <a:pPr indent="540385" algn="just">
              <a:lnSpc>
                <a:spcPct val="120000"/>
              </a:lnSpc>
              <a:spcAft>
                <a:spcPts val="0"/>
              </a:spcAft>
            </a:pP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Сформувались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дернові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ґрунти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еолових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давньоалювіальних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відкладах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під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дією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степової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рослинності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Вони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успадкували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материнських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порід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піщаний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глинисто-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піщаний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механічний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склад,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пухке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зложення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безкарбонатність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профілю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легку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розвіюваність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вітром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Останнє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зумовило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здебільшого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дуже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складний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рельєф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піщаних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арен,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майже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безперегнійний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профіль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іноді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еоловим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наносом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із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піску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а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також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наявність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похованих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засипаних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)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перевіяних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піском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ґрунтів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гумусових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горизонтів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indent="540385" algn="just">
              <a:lnSpc>
                <a:spcPct val="120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середньо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і слабо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зарослих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ділянках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піски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легко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переносяться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вітром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, в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таких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місцях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виявлені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осередки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дефляції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Це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стосується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ділянок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категорії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піски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».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I:\DSC02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1" y="1176087"/>
            <a:ext cx="7538957" cy="56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Leor\Desktop\DSC02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529213" cy="26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386" y="122701"/>
            <a:ext cx="530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План ґрунтів Голопристанського лісництва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7"/>
            <a:ext cx="9168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781" y="116633"/>
            <a:ext cx="7772400" cy="115212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Різноманітність ґрунтів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Голопристанського лісництва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Leor\Desktop\DSC02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77" y="1268760"/>
            <a:ext cx="6735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/>
                <a:ea typeface="Times New Roman"/>
              </a:rPr>
              <a:t>Еолові відкладення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36" y="955218"/>
            <a:ext cx="4680520" cy="2902167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імічний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 їх надто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примітивний,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бідні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органічними і мінеральними колоїдами, </a:t>
            </a:r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 слабку поглинаючу здібність, </a:t>
            </a:r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мала вологоємкість,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висока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водопроникливість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8" y="247031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7006" y="805864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Еолові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піски </a:t>
            </a:r>
            <a:endParaRPr lang="uk-UA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кварц                        інші мінерали </a:t>
            </a:r>
          </a:p>
          <a:p>
            <a:pPr algn="r"/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97-98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1-2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польовий шпат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турмалін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левоніт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пиролюзіт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гематит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піріт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глауконіт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 інші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606226" y="1125220"/>
            <a:ext cx="396044" cy="14542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715083" y="1161575"/>
            <a:ext cx="235988" cy="7271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7544" y="5013176"/>
            <a:ext cx="7632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За механічний складом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endParaRPr lang="uk-UA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>
              <a:spcBef>
                <a:spcPct val="20000"/>
              </a:spcBef>
            </a:pPr>
            <a:endParaRPr lang="uk-UA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>
              <a:spcBef>
                <a:spcPct val="20000"/>
              </a:spcBef>
            </a:pPr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піщані        глинисто-піщані     легко 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</a:rPr>
              <a:t>супіщані </a:t>
            </a:r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</a:t>
            </a:r>
            <a:r>
              <a:rPr lang="uk-UA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супіщані</a:t>
            </a:r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ґрунти. </a:t>
            </a:r>
            <a:endParaRPr lang="uk-UA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187624" y="5397896"/>
            <a:ext cx="2667744" cy="4073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99792" y="5397896"/>
            <a:ext cx="1155576" cy="4073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855368" y="5397896"/>
            <a:ext cx="572616" cy="4572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855368" y="5397896"/>
            <a:ext cx="2300808" cy="4073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3568" y="6253281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</a:rPr>
              <a:t>Механічний склад має велике значення для родючості </a:t>
            </a:r>
            <a:r>
              <a:rPr lang="uk-UA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грунтів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Формування еолових відкладень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5112568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Еолові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відкладення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 займають 92,6% від загальної площі ЛМГ. Ці породи утворилися внаслідок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переносу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вітром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давніх алювіальних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піщаних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відкладень.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Повітряні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маси перекочували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піщані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частинки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 поверхні, а при значній силі вітру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піднімали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їх і переносити на значні відстані. Еолові піски характеризуються високим ступенем  відсортованості. Вони приурочені до підвищених форм «кучугурного» рельєфу.</a:t>
            </a:r>
            <a:endParaRPr lang="ru-RU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 залежності від часу їх утворення вони бувають давніми і сучасними.</a:t>
            </a:r>
            <a:endParaRPr lang="ru-RU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Потужність еолової переробки пісків залежить від того, наскільки глибоко залягає горизонт, що не піддається вітровому виносу і перевіюванню.</a:t>
            </a:r>
            <a:endParaRPr lang="ru-RU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4807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Властивості еолових ґрунтів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72716"/>
            <a:ext cx="8496944" cy="511256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Позитивною водною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властивістю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пісків є велика віддача води рослинам. Запасаючи не більше 5-6% вологи, що відповідає приблизно польовій вологоємкості, піски утримують тільки біля 0,5% недоступної для рослин води, решта вологи засвоюється рослинами. Тому в умовах сухого степу піщані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ґрунти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в роки засухи забезпечують рослини вологою краще, ніж суглинкові або глинисті. Крім того піщані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ґрунти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менше випаровують вологи з поверхні, вони менше витрачають її і поверхностним стоком при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опадах.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Піски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характеризуються незначною теплоємністю, через присутність великої кількості кварцу. Навесні вони швидко прогріваються, однак в зимовий період швидше і глибше промерзають.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0" y="0"/>
            <a:ext cx="9177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79208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юними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лісівниками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разом 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інженером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культур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Голопристанське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лісомисливське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Фемич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Н. І.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.mycdn.me/image?id=849256688336&amp;t=3&amp;plc=WEB&amp;tkn=*jJ6vfTmP7fxfqlJj3AXwhDchH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4" y="1412776"/>
            <a:ext cx="4126070" cy="30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mage?id=851341948624&amp;t=3&amp;plc=WEB&amp;tkn=*TZf4Zvuhlb2AEQ07h1ozrEc8z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56592"/>
            <a:ext cx="4464869" cy="33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6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Ґрунтові води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Різноманітність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рослинності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на пісках залежить від глибини залягання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ґрунтових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вод.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Більшість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трав’янистих, чагарникових, і деревних представників піщаного степу розповсюджують свою кореневу систему в пісках не глибше 1,5-2,0м. Глибина рівня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ґрунтових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вод 2,5 (3,0)м є межею, нижче якої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ґрунтові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води стають недоступними для рослин.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Останніми роками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на Нижньодніпровських пісках відбувається постійне пониження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ґрунтових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вод, що негативно позначається на рості і стані лісових культур.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" y="-110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1584176" cy="864096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7056784" cy="1872208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розширити знання про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ґрунти,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 склад, фактори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ґрунтоутворення;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виховувати бережливе ставлення до природних ресурсів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780928"/>
            <a:ext cx="2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318378"/>
            <a:ext cx="7416824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Tx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вивчити стан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ґрунтів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Голопристанського лісництва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знайомитись зі змінами ґрунтів та чинниками, які впливають на цей процес; </a:t>
            </a: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Tx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з'ясувати вплив діяльності людини на зміни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продуктивність екосистеми лісу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изначити, які види рослин утворюють стійкі екосистеми на пісках.</a:t>
            </a: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Tx/>
              <a:buChar char="-"/>
            </a:pP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Нижньодніпровських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пісках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1052736"/>
            <a:ext cx="8712968" cy="5544616"/>
          </a:xfrm>
        </p:spPr>
        <p:txBody>
          <a:bodyPr>
            <a:no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1834-1842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роках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закріпляли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шелюгою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до 20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 на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уло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засаджено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га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1859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зайнята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шелюгою,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перевищувала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7,5 тис</a:t>
            </a: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Бажаного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результату не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1843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-1869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роках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шелюгою почали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висаджувати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осокір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шелюгою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осокором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засаджено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тис. га. Але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надії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швидкоростучі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породи не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виправдалися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1899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1910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 на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 га 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випробувано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порід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 і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чагарників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почаку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розпочався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 могли стати основою у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закріпленні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 УРСР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виростити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середньоазі-атські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пісколюбів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Ашхабадський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Ташкентський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ботанічні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сади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надіслали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840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живців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5-ти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тамариксу.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Садівний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надходив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з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саксаулу,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піщана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акація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джузгуна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солянок. За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тамариксу (70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змогли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перенести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жорстких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ранніми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осінними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приморозками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Тамарикс не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прижився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пісках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р</a:t>
            </a:r>
            <a:r>
              <a:rPr lang="uk-UA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вологи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1936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випробували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придатність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заліснення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сосни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кримської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сосни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з великими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стійких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соснових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найважчих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однофазних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горбистих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глибоководних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пісках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вважалися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непридатними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лісорозведення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широкомасштабне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заліснення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Нижньодніпровських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Зміна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ґрунтів внаслідок людської діяльності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11256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1955-1956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співробітники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випробували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агротехнічні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 з метою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приживлюваності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виявилися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внесенням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торфу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посадкові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щілини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розпушення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смугами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перевертання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Масштабні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пожежі 2007 – 2012 року знищили майже 8 тисяч га рукотворного лісу. Під дією вогню виникла часткова стерилізація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ґрунту.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Тому основне цільове призначення існуючих і створюваних на згарищі лісових насаджень – закріплення і захист пісків від розвіювання при одночасному накопиченні вологи в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ґрунті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і захисті </a:t>
            </a:r>
            <a:r>
              <a:rPr lang="uk-UA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примикаючих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 сільськогосподарських угідь і водоймищ від заносів пісками.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З допомогою лісу регулюються </a:t>
            </a:r>
            <a:r>
              <a:rPr lang="uk-UA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фітокліматичні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, гідрологічні та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ґрунтові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процеси і явища.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Картинки по запросу лісові пожежі в соснових ліс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59527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вспашка почвы в лес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5040869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3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08912" cy="460851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Територія Голопристанського лісгоспу в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грунтово-лісотипологічному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відношенні дуже строката. Але переважають еолові відкладення.</a:t>
            </a:r>
          </a:p>
          <a:p>
            <a:pPr marL="457200" indent="-457200" algn="l">
              <a:buAutoNum type="arabicPeriod"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ефективними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способами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два: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внесенням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торфу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посадкові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щілини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розпушення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смугами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перевертання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пласта і без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торфу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Arial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Пониження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ґрунтових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вод останніми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роками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негативно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</a:rPr>
              <a:t>позначається на рості і стані лісових культур.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Також негативно впливають пожежі, які викликають часткову стерилізацію ґрунту.</a:t>
            </a:r>
          </a:p>
          <a:p>
            <a:pPr marL="457200" indent="-457200" algn="l">
              <a:buFont typeface="Arial" pitchFamily="34" charset="0"/>
              <a:buAutoNum type="arabicPeriod"/>
            </a:pPr>
            <a:endParaRPr lang="uk-UA" sz="2000" dirty="0">
              <a:solidFill>
                <a:schemeClr val="tx1"/>
              </a:solidFill>
              <a:latin typeface="Times New Roman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Стійкі екосистеми лісу на пісках можна створити завдяки сосновим насадженням.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0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лесхоз фемич\image (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486028"/>
            <a:ext cx="8316924" cy="588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Дякуємо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3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50405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Вступ</a:t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208912" cy="144016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uk-UA" sz="8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Взяти від дикої природи непродуктивні і малопродуктивні землі, </a:t>
            </a:r>
            <a:r>
              <a:rPr lang="uk-UA" sz="8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зробити </a:t>
            </a:r>
            <a:r>
              <a:rPr lang="uk-UA" sz="8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їх об’єктом рослинництва або іншого ефективного використання – сильний творчий стимул, який керував передовими людьми-одиночками в минулому, а нині </a:t>
            </a:r>
            <a:r>
              <a:rPr lang="uk-UA" sz="8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надихає </a:t>
            </a:r>
            <a:r>
              <a:rPr lang="uk-UA" sz="8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виробничі і наукові колективи, які вирощують і охороняють створені насадження на Нижньодніпровських пісках.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8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Вступ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8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8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uk-UA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6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6" name="Picture 2" descr="I:\лесхоз фемич\image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1" y="2708920"/>
            <a:ext cx="5144120" cy="38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Актуальність </a:t>
            </a:r>
            <a:r>
              <a:rPr lang="uk-UA" sz="3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теми</a:t>
            </a:r>
            <a:r>
              <a:rPr lang="uk-UA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uk-UA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умовах степу нижнього Дніпра Херсонської області ліси повинні виконувати поле- і ґрунтозахисні функції, перекривати шлях пиловим бурям і суховіям, поліпшувати естетичні, санітарно-гігієнічні і оздоровчі функції, посилювати водоохоронні і кліматорегулюючі властивості.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Лісове господарство тісно пов’язане з використанням природних властивостей землі, тобто з родючістю ґрунтів. Створення, збереження, вирощування лісів, іх експлуатація потребують глибокого знання ґрунтів, ґрунтоутворюючих і підстилаючих порід, оцінки ґрунтових умов, як одного із компонентів лісових угруповань.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Ґрунти є результатами єдиної взаємодії цілого ряду природних факторів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В.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Докучаєв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назвав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грунт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дзеркалом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ландшафту,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адже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грунт є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основним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виразником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головних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особливостей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природи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даної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території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Грунт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визначає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рослинний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покрив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і сам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залежить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від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нього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Грунти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незамінні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для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життя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людини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сільського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лісового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господарства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екологічного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благополуччя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Об'єкт дослідження: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Голопристанське</a:t>
            </a:r>
            <a:r>
              <a:rPr lang="uk-UA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лісництво </a:t>
            </a:r>
            <a:r>
              <a:rPr lang="uk-UA" sz="2800" dirty="0">
                <a:solidFill>
                  <a:prstClr val="black"/>
                </a:solidFill>
                <a:latin typeface="Times New Roman"/>
                <a:ea typeface="Times New Roman"/>
              </a:rPr>
              <a:t>ДП «</a:t>
            </a:r>
            <a:r>
              <a:rPr lang="uk-UA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Голопристанське</a:t>
            </a:r>
            <a:r>
              <a:rPr lang="uk-UA" sz="2800" dirty="0">
                <a:solidFill>
                  <a:prstClr val="black"/>
                </a:solidFill>
                <a:latin typeface="Times New Roman"/>
                <a:ea typeface="Times New Roman"/>
              </a:rPr>
              <a:t> ЛМГ» Херсонської </a:t>
            </a:r>
            <a:r>
              <a:rPr lang="uk-UA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області.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5001" y="3284984"/>
            <a:ext cx="6400800" cy="17526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дослідження: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ґрунти та відповідні їм наземні екосистеми.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6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" y="-261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868" y="2204864"/>
            <a:ext cx="7772400" cy="360040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рунту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                      </a:t>
            </a:r>
            <a:br>
              <a:rPr lang="ru-RU" sz="24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688" y="2491384"/>
            <a:ext cx="8352928" cy="47555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мінеральні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й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гумусові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речовини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    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вода з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розчиненими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ній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солями  </a:t>
            </a:r>
          </a:p>
          <a:p>
            <a:pPr lvl="0">
              <a:lnSpc>
                <a:spcPct val="110000"/>
              </a:lnSpc>
            </a:pP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                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грунтове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повітря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заповнює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пустоти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10000"/>
              </a:lnSpc>
            </a:pP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утворені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грунту</a:t>
            </a:r>
            <a:endParaRPr lang="ru-RU" sz="2200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                   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грунту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мінеральна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основа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змогла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оновитися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 на два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метри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пройти не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600" dirty="0" smtClean="0">
                <a:solidFill>
                  <a:prstClr val="black"/>
                </a:solidFill>
                <a:ea typeface="+mj-ea"/>
                <a:cs typeface="+mj-cs"/>
              </a:rPr>
              <a:t>        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868" y="2708920"/>
            <a:ext cx="2214459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Тверда фаза    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979" y="3284984"/>
            <a:ext cx="2182238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Рідка фаза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56" y="3861048"/>
            <a:ext cx="2182458" cy="333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Газоподібна фаза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56" y="4437112"/>
            <a:ext cx="2174324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Живі організми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547" y="548680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Ґрунти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-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органо-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мінеральний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продукт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багаторічної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спільної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живих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організмів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води,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сонячного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тепла й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світла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природні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утворення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характеризуються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родючістю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здатністю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забезпечити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рослини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речовинами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необхідними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їхньої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життєдіяльності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179348"/>
            <a:ext cx="232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Ґрунти</a:t>
            </a:r>
            <a:endParaRPr lang="ru-RU" sz="2800" dirty="0"/>
          </a:p>
        </p:txBody>
      </p:sp>
      <p:pic>
        <p:nvPicPr>
          <p:cNvPr id="12" name="Picture 2" descr="C:\Users\Le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5141"/>
            <a:ext cx="2162421" cy="16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4" y="0"/>
            <a:ext cx="9177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2666" y="260649"/>
            <a:ext cx="7772400" cy="64807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Механ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рунту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e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30" y="1088747"/>
            <a:ext cx="35052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92080" y="2636912"/>
            <a:ext cx="2456358" cy="601216"/>
          </a:xfrm>
          <a:prstGeom prst="roundRect">
            <a:avLst/>
          </a:prstGeom>
          <a:solidFill>
            <a:srgbClr val="BCB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Листя, гілочки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1844824"/>
            <a:ext cx="2456358" cy="601216"/>
          </a:xfrm>
          <a:prstGeom prst="roundRect">
            <a:avLst/>
          </a:prstGeom>
          <a:solidFill>
            <a:srgbClr val="BCB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Брудна вода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4285497"/>
            <a:ext cx="2456358" cy="601216"/>
          </a:xfrm>
          <a:prstGeom prst="roundRect">
            <a:avLst/>
          </a:prstGeom>
          <a:solidFill>
            <a:srgbClr val="BCB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Пісок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5157192"/>
            <a:ext cx="2456358" cy="601216"/>
          </a:xfrm>
          <a:prstGeom prst="roundRect">
            <a:avLst/>
          </a:prstGeom>
          <a:solidFill>
            <a:srgbClr val="BCB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Камінчики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3433005"/>
            <a:ext cx="2456358" cy="601216"/>
          </a:xfrm>
          <a:prstGeom prst="roundRect">
            <a:avLst/>
          </a:prstGeom>
          <a:solidFill>
            <a:srgbClr val="BCB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Глина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86409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Фактори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рунтоутворення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и по запросу ча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60" y="27137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618996" y="4494140"/>
            <a:ext cx="897948" cy="362696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Картинки по запросу кліма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4" y="3927158"/>
            <a:ext cx="2080389" cy="13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717502" y="4838740"/>
            <a:ext cx="1224136" cy="388563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uk-UA" sz="32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ru-RU" sz="3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6" name="Picture 6" descr="Картинки по запросу рельєф степ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33" y="5325300"/>
            <a:ext cx="2126623" cy="12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757858" y="6240403"/>
            <a:ext cx="1282966" cy="3600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Рельєф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Картинки по запросу грунтовы вод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7" y="2463993"/>
            <a:ext cx="2017172" cy="12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7970" y="3290162"/>
            <a:ext cx="1415758" cy="39140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Ґрунтові води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0" name="Picture 10" descr="Картинки по запросу гiрськi пород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12" y="1215195"/>
            <a:ext cx="2025491" cy="12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760723" y="1962117"/>
            <a:ext cx="1683874" cy="43204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Гірські породи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2" descr="Картинки по запросу рослинні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Картинки по запросу рослинніст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44" y="1189481"/>
            <a:ext cx="1879763" cy="12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5352326" y="1985337"/>
            <a:ext cx="1615254" cy="423608"/>
          </a:xfrm>
          <a:prstGeom prst="ellipse">
            <a:avLst/>
          </a:prstGeom>
          <a:gradFill flip="none" rotWithShape="1">
            <a:gsLst>
              <a:gs pos="0">
                <a:srgbClr val="5CB066">
                  <a:shade val="30000"/>
                  <a:satMod val="115000"/>
                </a:srgbClr>
              </a:gs>
              <a:gs pos="50000">
                <a:srgbClr val="5CB066">
                  <a:shade val="67500"/>
                  <a:satMod val="115000"/>
                </a:srgbClr>
              </a:gs>
              <a:gs pos="100000">
                <a:srgbClr val="5CB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Рослинність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6" name="Picture 16" descr="Картинки по запросу тваринний сві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95" y="2891544"/>
            <a:ext cx="1868430" cy="16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7024464" y="4105389"/>
            <a:ext cx="1559022" cy="46322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Тваринний світ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8" name="Picture 18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85" y="4912339"/>
            <a:ext cx="2116604" cy="14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395695" y="5767655"/>
            <a:ext cx="1408280" cy="55676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Діяльність людини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1080120"/>
          </a:xfrm>
        </p:spPr>
        <p:txBody>
          <a:bodyPr>
            <a:noAutofit/>
          </a:bodyPr>
          <a:lstStyle/>
          <a:p>
            <a:pPr marL="457200" lvl="1" algn="ctr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Географічне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положення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Державного підприємства «Голопристанське лісомисливське підприємство»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484784"/>
            <a:ext cx="5472608" cy="5544616"/>
          </a:xfrm>
        </p:spPr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Державне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підприємство «Голопристанське лісомисливське підприємство»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розташоване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в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південно-західній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частині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Херсонської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області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на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території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Голопристанського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адміністратив-ного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району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загальною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площею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29642 га.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Голопристанське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лісництво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одне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з 5-ох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підпорядкованих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структурних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підрозділів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ЛМГ.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Його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ліси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площею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3732га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розташовані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на землях 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Голопристанської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міської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ради.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  <p:pic>
        <p:nvPicPr>
          <p:cNvPr id="1027" name="Picture 3" descr="I:\лесхоз фемич\image (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1308</Words>
  <Application>Microsoft Office PowerPoint</Application>
  <PresentationFormat>Экран 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Стан ґрунтів, іх зміни та продуктивність наземних екосистем в Голопристанському лісництві ДП «Голопристанське ЛМГ» Херсонської області.   </vt:lpstr>
      <vt:lpstr>Мета: </vt:lpstr>
      <vt:lpstr> Вступ </vt:lpstr>
      <vt:lpstr>     Актуальність теми:  В умовах степу нижнього Дніпра Херсонської області ліси повинні виконувати поле- і ґрунтозахисні функції, перекривати шлях пиловим бурям і суховіям, поліпшувати естетичні, санітарно-гігієнічні і оздоровчі функції, посилювати водоохоронні і кліматорегулюючі властивості.      Лісове господарство тісно пов’язане з використанням природних властивостей землі, тобто з родючістю ґрунтів. Створення, збереження, вирощування лісів, іх експлуатація потребують глибокого знання ґрунтів, ґрунтоутворюючих і підстилаючих порід, оцінки ґрунтових умов, як одного із компонентів лісових угруповань. Ґрунти є результатами єдиної взаємодії цілого ряду природних факторів.  В. В. Докучаєв назвав грунт дзеркалом ландшафту, адже грунт є основним виразником головних особливостей природи даної території. Грунт визначає рослинний покрив і сам залежить від нього. Грунти незамінні для життя людини, сільського та лісового господарства, екологічного благополуччя.    </vt:lpstr>
      <vt:lpstr>Об'єкт дослідження: Голопристанське лісництво ДП «Голопристанське ЛМГ» Херсонської області.</vt:lpstr>
      <vt:lpstr>                                             Складові частини ґрунту:                          </vt:lpstr>
      <vt:lpstr>Механічний склад ґрунту</vt:lpstr>
      <vt:lpstr>Фактори ґрунтоутворення</vt:lpstr>
      <vt:lpstr>  Географічне положення Державного підприємства «Голопристанське лісомисливське підприємство» </vt:lpstr>
      <vt:lpstr>Презентация PowerPoint</vt:lpstr>
      <vt:lpstr>Природно-кліматичні умови</vt:lpstr>
      <vt:lpstr>Ґрунти та лісорослинні умови</vt:lpstr>
      <vt:lpstr>Презентация PowerPoint</vt:lpstr>
      <vt:lpstr>Різноманітність ґрунтів  Голопристанського лісництва   </vt:lpstr>
      <vt:lpstr>Еолові відкладення</vt:lpstr>
      <vt:lpstr>Формування еолових відкладень</vt:lpstr>
      <vt:lpstr>Властивості еолових ґрунтів</vt:lpstr>
      <vt:lpstr>Вивчення грунтів юними лісівниками разом з інженером лісових культур І категорії Державного підприємства "Голопристанське лісомисливське господарство" Фемич Н. І.</vt:lpstr>
      <vt:lpstr>Ґрунтові води</vt:lpstr>
      <vt:lpstr>Історія створення лісових насаджень на Нижньодніпровських пісках.  </vt:lpstr>
      <vt:lpstr>Зміна ґрунтів внаслідок людської діяльності</vt:lpstr>
      <vt:lpstr>Висновки </vt:lpstr>
      <vt:lpstr>    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Leor</dc:creator>
  <cp:lastModifiedBy>Leor</cp:lastModifiedBy>
  <cp:revision>58</cp:revision>
  <dcterms:created xsi:type="dcterms:W3CDTF">2017-04-10T17:19:58Z</dcterms:created>
  <dcterms:modified xsi:type="dcterms:W3CDTF">2017-04-12T22:39:18Z</dcterms:modified>
</cp:coreProperties>
</file>