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2" r:id="rId3"/>
    <p:sldId id="257" r:id="rId4"/>
    <p:sldId id="271" r:id="rId5"/>
    <p:sldId id="260" r:id="rId6"/>
    <p:sldId id="275" r:id="rId7"/>
    <p:sldId id="274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1E789-B436-4E4A-8279-06A12D5E6BB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374CD90-0B35-4B8F-8C48-E0BD0DD9289F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Підготовчий </a:t>
          </a:r>
          <a:r>
            <a:rPr lang="uk-UA" dirty="0" smtClean="0">
              <a:solidFill>
                <a:schemeClr val="tx1"/>
              </a:solidFill>
            </a:rPr>
            <a:t>етап</a:t>
          </a:r>
          <a:endParaRPr lang="uk-UA" dirty="0">
            <a:solidFill>
              <a:schemeClr val="tx1"/>
            </a:solidFill>
          </a:endParaRPr>
        </a:p>
      </dgm:t>
    </dgm:pt>
    <dgm:pt modelId="{C3C798AC-2CB4-4F21-9780-96F2A1953988}" type="parTrans" cxnId="{FB8C28F1-0E52-4198-86A9-C3A0D82629F3}">
      <dgm:prSet/>
      <dgm:spPr/>
    </dgm:pt>
    <dgm:pt modelId="{A5E0F7EB-4483-4882-A4F5-97AB7E071F5F}" type="sibTrans" cxnId="{FB8C28F1-0E52-4198-86A9-C3A0D82629F3}">
      <dgm:prSet/>
      <dgm:spPr/>
    </dgm:pt>
    <dgm:pt modelId="{75F1C90B-44DC-4023-8B68-CF2F8565E921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Польовий етап</a:t>
          </a:r>
          <a:endParaRPr lang="uk-UA" dirty="0">
            <a:solidFill>
              <a:schemeClr val="tx1"/>
            </a:solidFill>
          </a:endParaRPr>
        </a:p>
      </dgm:t>
    </dgm:pt>
    <dgm:pt modelId="{09741017-4E4C-4204-9C6F-230E8B2692D7}" type="parTrans" cxnId="{970F3711-8AB2-4C77-AE08-42D77A952171}">
      <dgm:prSet/>
      <dgm:spPr/>
    </dgm:pt>
    <dgm:pt modelId="{9B757925-A71F-4CD7-B221-A4FED13F66BC}" type="sibTrans" cxnId="{970F3711-8AB2-4C77-AE08-42D77A952171}">
      <dgm:prSet/>
      <dgm:spPr/>
    </dgm:pt>
    <dgm:pt modelId="{233A5384-6CF9-4899-A2FE-6574E8F06898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Лабораторний етап</a:t>
          </a:r>
          <a:endParaRPr lang="uk-UA" dirty="0">
            <a:solidFill>
              <a:schemeClr val="tx1"/>
            </a:solidFill>
          </a:endParaRPr>
        </a:p>
      </dgm:t>
    </dgm:pt>
    <dgm:pt modelId="{AB347552-AAB4-4D99-9581-76E75D9BD361}" type="parTrans" cxnId="{7144F451-F611-4232-950F-D74E4B376A7D}">
      <dgm:prSet/>
      <dgm:spPr/>
    </dgm:pt>
    <dgm:pt modelId="{6FDF0E45-EA36-4CDA-8B9D-0F2996C9D6B7}" type="sibTrans" cxnId="{7144F451-F611-4232-950F-D74E4B376A7D}">
      <dgm:prSet/>
      <dgm:spPr/>
    </dgm:pt>
    <dgm:pt modelId="{2656054E-52FF-43DA-87FD-24E3C17FFF0B}" type="pres">
      <dgm:prSet presAssocID="{C031E789-B436-4E4A-8279-06A12D5E6BBB}" presName="CompostProcess" presStyleCnt="0">
        <dgm:presLayoutVars>
          <dgm:dir/>
          <dgm:resizeHandles val="exact"/>
        </dgm:presLayoutVars>
      </dgm:prSet>
      <dgm:spPr/>
    </dgm:pt>
    <dgm:pt modelId="{F0B6753F-071C-4A39-B17D-A2A284AC6C76}" type="pres">
      <dgm:prSet presAssocID="{C031E789-B436-4E4A-8279-06A12D5E6BBB}" presName="arrow" presStyleLbl="bgShp" presStyleIdx="0" presStyleCnt="1"/>
      <dgm:spPr/>
    </dgm:pt>
    <dgm:pt modelId="{577E3E2C-F5D0-4EDA-8DEA-425F2AE9A78A}" type="pres">
      <dgm:prSet presAssocID="{C031E789-B436-4E4A-8279-06A12D5E6BBB}" presName="linearProcess" presStyleCnt="0"/>
      <dgm:spPr/>
    </dgm:pt>
    <dgm:pt modelId="{3CE10C52-8AF8-4B29-8573-EB8CC7B31C8F}" type="pres">
      <dgm:prSet presAssocID="{B374CD90-0B35-4B8F-8C48-E0BD0DD9289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39BADA-8F47-41D1-95C5-AA3D8A7A299D}" type="pres">
      <dgm:prSet presAssocID="{A5E0F7EB-4483-4882-A4F5-97AB7E071F5F}" presName="sibTrans" presStyleCnt="0"/>
      <dgm:spPr/>
    </dgm:pt>
    <dgm:pt modelId="{CD88454B-206A-446F-AAB3-B647D2F75F3B}" type="pres">
      <dgm:prSet presAssocID="{75F1C90B-44DC-4023-8B68-CF2F8565E92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5A9105-33E3-44D2-8B1C-F7FA2DCB5784}" type="pres">
      <dgm:prSet presAssocID="{9B757925-A71F-4CD7-B221-A4FED13F66BC}" presName="sibTrans" presStyleCnt="0"/>
      <dgm:spPr/>
    </dgm:pt>
    <dgm:pt modelId="{502377FB-3262-4558-BCAE-F020A60F49F1}" type="pres">
      <dgm:prSet presAssocID="{233A5384-6CF9-4899-A2FE-6574E8F0689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70F3711-8AB2-4C77-AE08-42D77A952171}" srcId="{C031E789-B436-4E4A-8279-06A12D5E6BBB}" destId="{75F1C90B-44DC-4023-8B68-CF2F8565E921}" srcOrd="1" destOrd="0" parTransId="{09741017-4E4C-4204-9C6F-230E8B2692D7}" sibTransId="{9B757925-A71F-4CD7-B221-A4FED13F66BC}"/>
    <dgm:cxn modelId="{FB8C28F1-0E52-4198-86A9-C3A0D82629F3}" srcId="{C031E789-B436-4E4A-8279-06A12D5E6BBB}" destId="{B374CD90-0B35-4B8F-8C48-E0BD0DD9289F}" srcOrd="0" destOrd="0" parTransId="{C3C798AC-2CB4-4F21-9780-96F2A1953988}" sibTransId="{A5E0F7EB-4483-4882-A4F5-97AB7E071F5F}"/>
    <dgm:cxn modelId="{ECEFEFC4-07F9-496F-9CF9-14EED58942BA}" type="presOf" srcId="{75F1C90B-44DC-4023-8B68-CF2F8565E921}" destId="{CD88454B-206A-446F-AAB3-B647D2F75F3B}" srcOrd="0" destOrd="0" presId="urn:microsoft.com/office/officeart/2005/8/layout/hProcess9"/>
    <dgm:cxn modelId="{630A634F-6E07-49A8-8341-4FE13B8B3B58}" type="presOf" srcId="{C031E789-B436-4E4A-8279-06A12D5E6BBB}" destId="{2656054E-52FF-43DA-87FD-24E3C17FFF0B}" srcOrd="0" destOrd="0" presId="urn:microsoft.com/office/officeart/2005/8/layout/hProcess9"/>
    <dgm:cxn modelId="{B418AD4C-0E3E-41B9-84D5-B4BF77DD9AFF}" type="presOf" srcId="{B374CD90-0B35-4B8F-8C48-E0BD0DD9289F}" destId="{3CE10C52-8AF8-4B29-8573-EB8CC7B31C8F}" srcOrd="0" destOrd="0" presId="urn:microsoft.com/office/officeart/2005/8/layout/hProcess9"/>
    <dgm:cxn modelId="{7144F451-F611-4232-950F-D74E4B376A7D}" srcId="{C031E789-B436-4E4A-8279-06A12D5E6BBB}" destId="{233A5384-6CF9-4899-A2FE-6574E8F06898}" srcOrd="2" destOrd="0" parTransId="{AB347552-AAB4-4D99-9581-76E75D9BD361}" sibTransId="{6FDF0E45-EA36-4CDA-8B9D-0F2996C9D6B7}"/>
    <dgm:cxn modelId="{E722088F-48F8-48F6-9609-4EA1D90E01B4}" type="presOf" srcId="{233A5384-6CF9-4899-A2FE-6574E8F06898}" destId="{502377FB-3262-4558-BCAE-F020A60F49F1}" srcOrd="0" destOrd="0" presId="urn:microsoft.com/office/officeart/2005/8/layout/hProcess9"/>
    <dgm:cxn modelId="{1B8C6106-AAD0-46AA-9D58-E8D1C855B689}" type="presParOf" srcId="{2656054E-52FF-43DA-87FD-24E3C17FFF0B}" destId="{F0B6753F-071C-4A39-B17D-A2A284AC6C76}" srcOrd="0" destOrd="0" presId="urn:microsoft.com/office/officeart/2005/8/layout/hProcess9"/>
    <dgm:cxn modelId="{E1569BE0-2DBB-4063-90A0-79FEFE60D9E4}" type="presParOf" srcId="{2656054E-52FF-43DA-87FD-24E3C17FFF0B}" destId="{577E3E2C-F5D0-4EDA-8DEA-425F2AE9A78A}" srcOrd="1" destOrd="0" presId="urn:microsoft.com/office/officeart/2005/8/layout/hProcess9"/>
    <dgm:cxn modelId="{3979F7BC-869A-43DC-BE18-57A5C1E3B94C}" type="presParOf" srcId="{577E3E2C-F5D0-4EDA-8DEA-425F2AE9A78A}" destId="{3CE10C52-8AF8-4B29-8573-EB8CC7B31C8F}" srcOrd="0" destOrd="0" presId="urn:microsoft.com/office/officeart/2005/8/layout/hProcess9"/>
    <dgm:cxn modelId="{5871454A-EA58-487C-9F38-53C131775927}" type="presParOf" srcId="{577E3E2C-F5D0-4EDA-8DEA-425F2AE9A78A}" destId="{9239BADA-8F47-41D1-95C5-AA3D8A7A299D}" srcOrd="1" destOrd="0" presId="urn:microsoft.com/office/officeart/2005/8/layout/hProcess9"/>
    <dgm:cxn modelId="{A69AE9DF-1B94-4A01-A6F4-E410F996F1CA}" type="presParOf" srcId="{577E3E2C-F5D0-4EDA-8DEA-425F2AE9A78A}" destId="{CD88454B-206A-446F-AAB3-B647D2F75F3B}" srcOrd="2" destOrd="0" presId="urn:microsoft.com/office/officeart/2005/8/layout/hProcess9"/>
    <dgm:cxn modelId="{0AC2D07E-EA39-425F-BFF0-DEA2D246B7B5}" type="presParOf" srcId="{577E3E2C-F5D0-4EDA-8DEA-425F2AE9A78A}" destId="{845A9105-33E3-44D2-8B1C-F7FA2DCB5784}" srcOrd="3" destOrd="0" presId="urn:microsoft.com/office/officeart/2005/8/layout/hProcess9"/>
    <dgm:cxn modelId="{E550C4D1-54E7-4CE2-9334-F852BCE6E8C2}" type="presParOf" srcId="{577E3E2C-F5D0-4EDA-8DEA-425F2AE9A78A}" destId="{502377FB-3262-4558-BCAE-F020A60F49F1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jpeg"/><Relationship Id="rId4" Type="http://schemas.openxmlformats.org/officeDocument/2006/relationships/package" Target="../embeddings/______Microsoft_Office_PowerPoint1.sld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642918"/>
            <a:ext cx="6243638" cy="26087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« Поліпшення  </a:t>
            </a:r>
            <a:r>
              <a:rPr lang="uk-UA" dirty="0" err="1" smtClean="0"/>
              <a:t>фітосанітарного</a:t>
            </a:r>
            <a:r>
              <a:rPr lang="uk-UA" dirty="0" smtClean="0"/>
              <a:t> стану </a:t>
            </a:r>
            <a:r>
              <a:rPr lang="uk-UA" dirty="0" err="1" smtClean="0"/>
              <a:t>грунтів</a:t>
            </a:r>
            <a:r>
              <a:rPr lang="uk-UA" dirty="0" smtClean="0"/>
              <a:t> </a:t>
            </a:r>
            <a:r>
              <a:rPr lang="uk-UA" dirty="0" err="1" smtClean="0"/>
              <a:t>сидеративним</a:t>
            </a:r>
            <a:r>
              <a:rPr lang="uk-UA" dirty="0" smtClean="0"/>
              <a:t> способом  на території </a:t>
            </a:r>
            <a:r>
              <a:rPr lang="uk-UA" dirty="0" err="1" smtClean="0"/>
              <a:t>Лозівського</a:t>
            </a:r>
            <a:r>
              <a:rPr lang="uk-UA" dirty="0" smtClean="0"/>
              <a:t> району Харківської області»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200" dirty="0" smtClean="0"/>
              <a:t> </a:t>
            </a:r>
            <a:endParaRPr lang="uk-UA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071942"/>
            <a:ext cx="6172200" cy="13716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Виконала учениця</a:t>
            </a:r>
          </a:p>
          <a:p>
            <a:r>
              <a:rPr lang="uk-UA" dirty="0" smtClean="0"/>
              <a:t>10 класу </a:t>
            </a:r>
            <a:r>
              <a:rPr lang="uk-UA" dirty="0" err="1" smtClean="0"/>
              <a:t>Шатівського</a:t>
            </a:r>
            <a:r>
              <a:rPr lang="uk-UA" dirty="0" smtClean="0"/>
              <a:t> НВК</a:t>
            </a:r>
          </a:p>
          <a:p>
            <a:r>
              <a:rPr lang="uk-UA" dirty="0" err="1" smtClean="0"/>
              <a:t>Лозівського</a:t>
            </a:r>
            <a:r>
              <a:rPr lang="uk-UA" dirty="0" smtClean="0"/>
              <a:t> району Харківської області</a:t>
            </a:r>
          </a:p>
          <a:p>
            <a:r>
              <a:rPr lang="uk-UA" dirty="0" smtClean="0"/>
              <a:t>Кравченко  Діана</a:t>
            </a:r>
          </a:p>
        </p:txBody>
      </p:sp>
    </p:spTree>
  </p:cSld>
  <p:clrMapOvr>
    <a:masterClrMapping/>
  </p:clrMapOvr>
  <p:transition advTm="4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Дослідження </a:t>
            </a:r>
            <a:r>
              <a:rPr lang="uk-UA" dirty="0" err="1" smtClean="0"/>
              <a:t>грунтів</a:t>
            </a:r>
            <a:r>
              <a:rPr lang="uk-UA" dirty="0" smtClean="0"/>
              <a:t> 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Механічний склад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Механічний склад</a:t>
            </a:r>
          </a:p>
          <a:p>
            <a:r>
              <a:rPr lang="uk-UA" dirty="0" smtClean="0"/>
              <a:t>Характеристика зразків при скочуванні</a:t>
            </a:r>
          </a:p>
          <a:p>
            <a:r>
              <a:rPr lang="uk-UA" dirty="0" smtClean="0"/>
              <a:t>Ділянка №1</a:t>
            </a:r>
          </a:p>
          <a:p>
            <a:r>
              <a:rPr lang="uk-UA" dirty="0" smtClean="0"/>
              <a:t>Важко - суглинистий</a:t>
            </a:r>
          </a:p>
          <a:p>
            <a:r>
              <a:rPr lang="uk-UA" dirty="0" smtClean="0"/>
              <a:t>Скочується в тонкий шнурок (2 – 3 мм), який при згинанні в кільце діаметром 2 - 3 см розтріскується</a:t>
            </a:r>
          </a:p>
          <a:p>
            <a:r>
              <a:rPr lang="uk-UA" dirty="0" smtClean="0"/>
              <a:t>Ділянка №2</a:t>
            </a:r>
          </a:p>
          <a:p>
            <a:r>
              <a:rPr lang="uk-UA" dirty="0" smtClean="0"/>
              <a:t>Середньо - суглинистий</a:t>
            </a:r>
          </a:p>
          <a:p>
            <a:r>
              <a:rPr lang="uk-UA" dirty="0" smtClean="0"/>
              <a:t>Скочується у шнурок (3 – 4 мм), який при подальшому скочуванні або згинанні в кільце розпадається на шматочки</a:t>
            </a:r>
          </a:p>
          <a:p>
            <a:endParaRPr lang="uk-UA" dirty="0"/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Дослідження </a:t>
            </a:r>
            <a:br>
              <a:rPr lang="uk-UA" dirty="0" smtClean="0"/>
            </a:br>
            <a:r>
              <a:rPr lang="uk-UA" dirty="0" smtClean="0"/>
              <a:t>в польових умовах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z="2000" dirty="0" err="1" smtClean="0"/>
              <a:t>грунти</a:t>
            </a:r>
            <a:r>
              <a:rPr lang="uk-UA" sz="2000" dirty="0" smtClean="0"/>
              <a:t> </a:t>
            </a:r>
            <a:r>
              <a:rPr lang="uk-UA" sz="2000" dirty="0" err="1" smtClean="0"/>
              <a:t>Лозівського</a:t>
            </a:r>
            <a:r>
              <a:rPr lang="uk-UA" sz="2000" dirty="0" smtClean="0"/>
              <a:t> району потребують полегшення їх властивостей ( внесення піску або вирощування сидератів). Це покращить структуру  </a:t>
            </a:r>
            <a:r>
              <a:rPr lang="uk-UA" sz="2000" dirty="0" err="1" smtClean="0"/>
              <a:t>грунту</a:t>
            </a:r>
            <a:r>
              <a:rPr lang="uk-UA" sz="2000" dirty="0" smtClean="0"/>
              <a:t> і збагатить мікроелементами.</a:t>
            </a:r>
          </a:p>
          <a:p>
            <a:r>
              <a:rPr lang="uk-UA" sz="2000" dirty="0" smtClean="0"/>
              <a:t>Ділянка №2 потребує внесення органічних добрив  для розпушування </a:t>
            </a:r>
            <a:r>
              <a:rPr lang="uk-UA" sz="2000" dirty="0" err="1" smtClean="0"/>
              <a:t>грунту</a:t>
            </a:r>
            <a:r>
              <a:rPr lang="uk-UA" sz="2000" dirty="0" smtClean="0"/>
              <a:t> </a:t>
            </a:r>
            <a:r>
              <a:rPr lang="uk-UA" sz="2000" dirty="0" err="1" smtClean="0"/>
              <a:t>сидеративним</a:t>
            </a:r>
            <a:r>
              <a:rPr lang="uk-UA" sz="2000" dirty="0" smtClean="0"/>
              <a:t> способом</a:t>
            </a:r>
          </a:p>
          <a:p>
            <a:endParaRPr lang="uk-UA" dirty="0"/>
          </a:p>
        </p:txBody>
      </p:sp>
      <p:pic>
        <p:nvPicPr>
          <p:cNvPr id="4" name="Рисунок 3" descr="F:\ \грунт\fokin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857628"/>
            <a:ext cx="42100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err="1" smtClean="0"/>
              <a:t>Дослідженя</a:t>
            </a:r>
            <a:r>
              <a:rPr lang="uk-UA" dirty="0" smtClean="0"/>
              <a:t> </a:t>
            </a:r>
            <a:r>
              <a:rPr lang="uk-UA" dirty="0" err="1" smtClean="0"/>
              <a:t>грунтів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в лабораторних умовах</a:t>
            </a:r>
            <a:endParaRPr lang="uk-UA" dirty="0"/>
          </a:p>
        </p:txBody>
      </p:sp>
      <p:pic>
        <p:nvPicPr>
          <p:cNvPr id="4" name="Содержимое 3" descr="IMG_1609_0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9"/>
            <a:ext cx="378621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4643439" y="1571612"/>
          <a:ext cx="3143272" cy="2428892"/>
        </p:xfrm>
        <a:graphic>
          <a:graphicData uri="http://schemas.openxmlformats.org/presentationml/2006/ole">
            <p:oleObj spid="_x0000_s16385" name="Слайд" r:id="rId4" imgW="4570378" imgH="3427533" progId="PowerPoint.Slide.12">
              <p:embed/>
            </p:oleObj>
          </a:graphicData>
        </a:graphic>
      </p:graphicFrame>
      <p:pic>
        <p:nvPicPr>
          <p:cNvPr id="7" name="Рисунок 6" descr="IMG_1614_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000504"/>
            <a:ext cx="379095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Вміст гумусу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8">
              <a:buNone/>
            </a:pPr>
            <a:r>
              <a:rPr lang="uk-UA" sz="4000" b="1" dirty="0" smtClean="0"/>
              <a:t>Г=(в-с). 100/ в-а (%), де				</a:t>
            </a:r>
            <a:endParaRPr lang="uk-UA" sz="2000" dirty="0" smtClean="0"/>
          </a:p>
          <a:p>
            <a:r>
              <a:rPr lang="uk-UA" sz="1600" dirty="0" smtClean="0"/>
              <a:t>а- вага сушильних стаканів (г)</a:t>
            </a:r>
          </a:p>
          <a:p>
            <a:r>
              <a:rPr lang="uk-UA" sz="1600" dirty="0" smtClean="0"/>
              <a:t>в – вага висушеного ґрунту (г)</a:t>
            </a:r>
          </a:p>
          <a:p>
            <a:r>
              <a:rPr lang="uk-UA" sz="1600" dirty="0" smtClean="0"/>
              <a:t>с- вага ґрунту після пропалювання (г).</a:t>
            </a:r>
          </a:p>
          <a:p>
            <a:pPr>
              <a:buNone/>
            </a:pPr>
            <a:r>
              <a:rPr lang="uk-UA" sz="2800" dirty="0" smtClean="0"/>
              <a:t> Отримані в цьому досліді величини відповідають відсотковому вмісту </a:t>
            </a:r>
            <a:endParaRPr lang="uk-UA" sz="2000" dirty="0" smtClean="0"/>
          </a:p>
          <a:p>
            <a:pPr>
              <a:buNone/>
            </a:pPr>
            <a:r>
              <a:rPr lang="uk-UA" sz="2800" dirty="0" smtClean="0"/>
              <a:t>органічних речовин в сухому ґрунті ділянки №1 </a:t>
            </a:r>
            <a:r>
              <a:rPr lang="uk-UA" sz="2800" dirty="0" smtClean="0">
                <a:solidFill>
                  <a:schemeClr val="accent3"/>
                </a:solidFill>
              </a:rPr>
              <a:t>5.6%</a:t>
            </a:r>
            <a:r>
              <a:rPr lang="uk-UA" sz="2800" dirty="0" smtClean="0"/>
              <a:t> та ділянки №2 </a:t>
            </a:r>
            <a:r>
              <a:rPr lang="uk-UA" sz="2800" dirty="0" smtClean="0">
                <a:solidFill>
                  <a:schemeClr val="accent3"/>
                </a:solidFill>
              </a:rPr>
              <a:t>6%</a:t>
            </a:r>
            <a:r>
              <a:rPr lang="uk-UA" sz="2800" dirty="0" smtClean="0"/>
              <a:t> гумусу</a:t>
            </a:r>
            <a:endParaRPr lang="uk-UA" sz="2000" dirty="0" smtClean="0"/>
          </a:p>
          <a:p>
            <a:endParaRPr lang="uk-UA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dirty="0" smtClean="0"/>
              <a:t>Щоб отримати </a:t>
            </a:r>
            <a:r>
              <a:rPr lang="uk-UA" b="1" dirty="0" smtClean="0"/>
              <a:t>високий врожай картоплі потрібно</a:t>
            </a:r>
            <a:r>
              <a:rPr lang="uk-UA" dirty="0" smtClean="0"/>
              <a:t>:</a:t>
            </a:r>
          </a:p>
          <a:p>
            <a:r>
              <a:rPr lang="uk-UA" dirty="0" smtClean="0"/>
              <a:t>1.Висаджувати здоровий садовий матеріал.</a:t>
            </a:r>
          </a:p>
          <a:p>
            <a:r>
              <a:rPr lang="uk-UA" dirty="0" smtClean="0"/>
              <a:t>2. Знищувати бур’яни.</a:t>
            </a:r>
          </a:p>
          <a:p>
            <a:r>
              <a:rPr lang="uk-UA" dirty="0" smtClean="0"/>
              <a:t>3. В посушливий період проводити полив.</a:t>
            </a:r>
          </a:p>
          <a:p>
            <a:r>
              <a:rPr lang="uk-UA" dirty="0" smtClean="0"/>
              <a:t>4. Дотримуватись сівозміни ( найкращі попередники: пшениця, багаторічні трави, </a:t>
            </a:r>
            <a:r>
              <a:rPr lang="uk-UA" dirty="0" err="1" smtClean="0"/>
              <a:t>зерновобобові</a:t>
            </a:r>
            <a:r>
              <a:rPr lang="uk-UA" dirty="0" smtClean="0"/>
              <a:t>, вико-вівсяна суміш, буряки; погані попередники; капуста, морква, томати, цибуля соняшник</a:t>
            </a:r>
          </a:p>
          <a:p>
            <a:r>
              <a:rPr lang="uk-UA" dirty="0" smtClean="0"/>
              <a:t> 5. Вирощувати картоплю  на більш зволожених </a:t>
            </a:r>
            <a:r>
              <a:rPr lang="uk-UA" dirty="0" err="1" smtClean="0"/>
              <a:t>грунтах</a:t>
            </a:r>
            <a:r>
              <a:rPr lang="uk-UA" dirty="0" smtClean="0"/>
              <a:t> - на              </a:t>
            </a:r>
          </a:p>
          <a:p>
            <a:r>
              <a:rPr lang="uk-UA" dirty="0" smtClean="0"/>
              <a:t>     заплавній частині річки або терасах.</a:t>
            </a:r>
          </a:p>
          <a:p>
            <a:r>
              <a:rPr lang="uk-UA" dirty="0" smtClean="0"/>
              <a:t>6. Не вирощувати на одній ділянці сидерати й основну культуру, якщо вони належать до однієї родини;</a:t>
            </a:r>
          </a:p>
          <a:p>
            <a:r>
              <a:rPr lang="uk-UA" dirty="0" smtClean="0"/>
              <a:t> 7. Вчасно викошувати сидерати, не допускати одеревіння стебла і коріння, а також визрівання насіння – це засмічує ділянку, ускладнює розпушування ґрунту і призводить до неконтрольованого зростання сидератів;</a:t>
            </a:r>
          </a:p>
          <a:p>
            <a:r>
              <a:rPr lang="uk-UA" dirty="0" smtClean="0"/>
              <a:t>  8. Дотримуватись законів сівозміни, не вирощуйте один і той самий сидерат на ділянці рік-у-рік;</a:t>
            </a:r>
          </a:p>
          <a:p>
            <a:r>
              <a:rPr lang="uk-UA" dirty="0" smtClean="0"/>
              <a:t>9. Правильно підбирати сидерат: одні добре ростуть на бідних ґрунтах, іншим потрібні ґрунти родючі.</a:t>
            </a:r>
          </a:p>
          <a:p>
            <a:endParaRPr lang="uk-UA" dirty="0"/>
          </a:p>
        </p:txBody>
      </p:sp>
    </p:spTree>
  </p:cSld>
  <p:clrMapOvr>
    <a:masterClrMapping/>
  </p:clrMapOvr>
  <p:transition advTm="4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</a:rPr>
              <a:t>Ґрунт - основний компонент наземних екосистем, що утворився впродовж геологічних епох у результаті постійної взаємодії біотичних і абіотичних чинників.</a:t>
            </a:r>
            <a:endParaRPr lang="uk-UA" sz="2000" b="1" dirty="0">
              <a:solidFill>
                <a:schemeClr val="tx1"/>
              </a:solidFill>
            </a:endParaRPr>
          </a:p>
        </p:txBody>
      </p:sp>
      <p:pic>
        <p:nvPicPr>
          <p:cNvPr id="39938" name="Picture 2" descr="C:\Users\777\Documents\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3571"/>
          <a:stretch>
            <a:fillRect/>
          </a:stretch>
        </p:blipFill>
        <p:spPr bwMode="auto">
          <a:xfrm>
            <a:off x="2214546" y="1714488"/>
            <a:ext cx="4500593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МЕТА роботи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проаналізувати вміст гумусу на різних ділянках  на прикладі вирощування картоплі на території </a:t>
            </a:r>
            <a:r>
              <a:rPr lang="uk-UA" dirty="0" err="1" smtClean="0"/>
              <a:t>Лозівського</a:t>
            </a:r>
            <a:r>
              <a:rPr lang="uk-UA" dirty="0" smtClean="0"/>
              <a:t> району в умовах високих  ефективних температур, середнього мінімуму температури повітря на фоні суттєвої різниці у річній кількості опадів </a:t>
            </a:r>
            <a:r>
              <a:rPr lang="uk-UA" dirty="0" smtClean="0"/>
              <a:t>.</a:t>
            </a:r>
          </a:p>
          <a:p>
            <a:r>
              <a:rPr lang="uk-UA" b="1" dirty="0" smtClean="0"/>
              <a:t>ЗАДАЧІ:</a:t>
            </a:r>
          </a:p>
          <a:p>
            <a:pPr lvl="0"/>
            <a:r>
              <a:rPr lang="uk-UA" dirty="0" smtClean="0"/>
              <a:t>підібрати та опрацювати літературу з даної теми;</a:t>
            </a:r>
          </a:p>
          <a:p>
            <a:pPr lvl="0"/>
            <a:r>
              <a:rPr lang="uk-UA" dirty="0" smtClean="0"/>
              <a:t>охарактеризувати </a:t>
            </a:r>
            <a:r>
              <a:rPr lang="uk-UA" dirty="0" err="1" smtClean="0"/>
              <a:t>грунти</a:t>
            </a:r>
            <a:r>
              <a:rPr lang="uk-UA" dirty="0" smtClean="0"/>
              <a:t> своєї місцевості;</a:t>
            </a:r>
          </a:p>
          <a:p>
            <a:pPr lvl="0"/>
            <a:r>
              <a:rPr lang="uk-UA" dirty="0" smtClean="0"/>
              <a:t>дослідити  </a:t>
            </a:r>
            <a:r>
              <a:rPr lang="uk-UA" dirty="0" err="1" smtClean="0"/>
              <a:t>сидеративний</a:t>
            </a:r>
            <a:r>
              <a:rPr lang="uk-UA" dirty="0" smtClean="0"/>
              <a:t> спосіб відновлення </a:t>
            </a:r>
            <a:r>
              <a:rPr lang="uk-UA" dirty="0" err="1" smtClean="0"/>
              <a:t>грунтів</a:t>
            </a:r>
            <a:r>
              <a:rPr lang="uk-UA" dirty="0" smtClean="0"/>
              <a:t> та технологію вирощування картоплі</a:t>
            </a:r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Агрогрунтове</a:t>
            </a:r>
            <a:r>
              <a:rPr lang="uk-UA" dirty="0" smtClean="0"/>
              <a:t> районування</a:t>
            </a:r>
            <a:br>
              <a:rPr lang="uk-UA" dirty="0" smtClean="0"/>
            </a:br>
            <a:r>
              <a:rPr lang="uk-UA" dirty="0" err="1" smtClean="0"/>
              <a:t>Лозівський</a:t>
            </a:r>
            <a:r>
              <a:rPr lang="uk-UA" dirty="0" smtClean="0"/>
              <a:t> район </a:t>
            </a:r>
            <a:endParaRPr lang="uk-UA" dirty="0"/>
          </a:p>
        </p:txBody>
      </p:sp>
      <p:pic>
        <p:nvPicPr>
          <p:cNvPr id="38914" name="Picture 2" descr="C:\Users\777\Documents\Агроґрунтове районування України. Карта агрогрунтового районування_files\agr-000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752475" y="1727200"/>
            <a:ext cx="6877050" cy="4619625"/>
          </a:xfrm>
          <a:prstGeom prst="rect">
            <a:avLst/>
          </a:prstGeom>
          <a:noFill/>
        </p:spPr>
      </p:pic>
      <p:sp>
        <p:nvSpPr>
          <p:cNvPr id="4" name="Стрелка вниз 3"/>
          <p:cNvSpPr/>
          <p:nvPr/>
        </p:nvSpPr>
        <p:spPr>
          <a:xfrm>
            <a:off x="4071934" y="928670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низ 5"/>
          <p:cNvSpPr/>
          <p:nvPr/>
        </p:nvSpPr>
        <p:spPr>
          <a:xfrm>
            <a:off x="6143636" y="3286124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5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3244704" y="2928934"/>
            <a:ext cx="1892591" cy="354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000372"/>
            <a:ext cx="1922500" cy="348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500042"/>
          <a:ext cx="8001056" cy="2174668"/>
        </p:xfrm>
        <a:graphic>
          <a:graphicData uri="http://schemas.openxmlformats.org/drawingml/2006/table">
            <a:tbl>
              <a:tblPr/>
              <a:tblGrid>
                <a:gridCol w="785818"/>
                <a:gridCol w="2744460"/>
                <a:gridCol w="4470778"/>
              </a:tblGrid>
              <a:tr h="27550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uk-UA" sz="2000" b="1" i="0" u="none" strike="noStrike" dirty="0">
                          <a:solidFill>
                            <a:srgbClr val="001000"/>
                          </a:solidFill>
                          <a:latin typeface="Arial"/>
                        </a:rPr>
                        <a:t>Лівобережна провінція</a:t>
                      </a:r>
                    </a:p>
                  </a:txBody>
                  <a:tcPr marR="47625" marT="19050" marB="9525" anchor="ctr">
                    <a:lnL w="12700" cap="flat" cmpd="sng" algn="ctr">
                      <a:solidFill>
                        <a:srgbClr val="B4D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rgbClr val="B4D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4D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4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b="0" i="0" u="none" strike="noStrike">
                          <a:solidFill>
                            <a:srgbClr val="001000"/>
                          </a:solidFill>
                          <a:latin typeface="Arial"/>
                        </a:rPr>
                        <a:t>Континентальний клімат (посушливий) із періодичними суховіями</a:t>
                      </a:r>
                    </a:p>
                  </a:txBody>
                  <a:tcPr marR="47625" marT="19050" marB="47625" anchor="ctr">
                    <a:lnL w="12700" cap="flat" cmpd="sng" algn="ctr">
                      <a:solidFill>
                        <a:srgbClr val="B4D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467913">
                <a:tc>
                  <a:txBody>
                    <a:bodyPr/>
                    <a:lstStyle/>
                    <a:p>
                      <a:pPr algn="l" fontAlgn="ctr"/>
                      <a:r>
                        <a:rPr lang="uk-UA" b="0" i="0" u="none" strike="noStrike" dirty="0">
                          <a:solidFill>
                            <a:srgbClr val="001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R="47625" marT="19050" marB="9525" anchor="ctr">
                    <a:lnL w="12700" cap="flat" cmpd="sng" algn="ctr">
                      <a:solidFill>
                        <a:srgbClr val="B4D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b="0" i="0" u="none" strike="noStrike" dirty="0" err="1">
                          <a:solidFill>
                            <a:srgbClr val="001000"/>
                          </a:solidFill>
                          <a:latin typeface="Arial"/>
                        </a:rPr>
                        <a:t>Красноградсько-Лозівський</a:t>
                      </a:r>
                      <a:r>
                        <a:rPr lang="ru-RU" b="0" i="0" u="none" strike="noStrike" dirty="0">
                          <a:solidFill>
                            <a:srgbClr val="001000"/>
                          </a:solidFill>
                          <a:latin typeface="Arial"/>
                        </a:rPr>
                        <a:t> район, </a:t>
                      </a:r>
                      <a:r>
                        <a:rPr lang="ru-RU" b="0" i="0" u="none" strike="noStrike" dirty="0" err="1">
                          <a:solidFill>
                            <a:srgbClr val="001000"/>
                          </a:solidFill>
                          <a:latin typeface="Arial"/>
                        </a:rPr>
                        <a:t>слабкорозчленований</a:t>
                      </a:r>
                      <a:r>
                        <a:rPr lang="ru-RU" b="0" i="0" u="none" strike="noStrike" dirty="0">
                          <a:solidFill>
                            <a:srgbClr val="001000"/>
                          </a:solidFill>
                          <a:latin typeface="Arial"/>
                        </a:rPr>
                        <a:t>, </a:t>
                      </a:r>
                      <a:r>
                        <a:rPr lang="ru-RU" b="0" i="0" u="none" strike="noStrike" dirty="0" err="1">
                          <a:solidFill>
                            <a:srgbClr val="001000"/>
                          </a:solidFill>
                          <a:latin typeface="Arial"/>
                        </a:rPr>
                        <a:t>з</a:t>
                      </a:r>
                      <a:r>
                        <a:rPr lang="ru-RU" b="0" i="0" u="none" strike="noStrike" dirty="0">
                          <a:solidFill>
                            <a:srgbClr val="001000"/>
                          </a:solidFill>
                          <a:latin typeface="Arial"/>
                        </a:rPr>
                        <a:t> </a:t>
                      </a:r>
                      <a:r>
                        <a:rPr lang="ru-RU" b="0" i="0" u="none" strike="noStrike" dirty="0" err="1">
                          <a:solidFill>
                            <a:srgbClr val="001000"/>
                          </a:solidFill>
                          <a:latin typeface="Arial"/>
                        </a:rPr>
                        <a:t>чорноземами</a:t>
                      </a:r>
                      <a:r>
                        <a:rPr lang="ru-RU" b="0" i="0" u="none" strike="noStrike" dirty="0">
                          <a:solidFill>
                            <a:srgbClr val="001000"/>
                          </a:solidFill>
                          <a:latin typeface="Arial"/>
                        </a:rPr>
                        <a:t> </a:t>
                      </a:r>
                      <a:r>
                        <a:rPr lang="ru-RU" b="0" i="0" u="none" strike="noStrike" dirty="0" err="1">
                          <a:solidFill>
                            <a:srgbClr val="001000"/>
                          </a:solidFill>
                          <a:latin typeface="Arial"/>
                        </a:rPr>
                        <a:t>звичайними</a:t>
                      </a:r>
                      <a:r>
                        <a:rPr lang="ru-RU" b="0" i="0" u="none" strike="noStrike" dirty="0">
                          <a:solidFill>
                            <a:srgbClr val="001000"/>
                          </a:solidFill>
                          <a:latin typeface="Arial"/>
                        </a:rPr>
                        <a:t> </a:t>
                      </a:r>
                      <a:r>
                        <a:rPr lang="ru-RU" b="0" i="0" u="none" strike="noStrike" dirty="0" err="1">
                          <a:solidFill>
                            <a:srgbClr val="001000"/>
                          </a:solidFill>
                          <a:latin typeface="Arial"/>
                        </a:rPr>
                        <a:t>середньо</a:t>
                      </a:r>
                      <a:r>
                        <a:rPr lang="ru-RU" b="0" i="0" u="none" strike="noStrike" dirty="0">
                          <a:solidFill>
                            <a:srgbClr val="001000"/>
                          </a:solidFill>
                          <a:latin typeface="Arial"/>
                        </a:rPr>
                        <a:t> - </a:t>
                      </a:r>
                      <a:r>
                        <a:rPr lang="ru-RU" b="0" i="0" u="none" strike="noStrike" dirty="0" err="1">
                          <a:solidFill>
                            <a:srgbClr val="001000"/>
                          </a:solidFill>
                          <a:latin typeface="Arial"/>
                        </a:rPr>
                        <a:t>і</a:t>
                      </a:r>
                      <a:r>
                        <a:rPr lang="ru-RU" b="0" i="0" u="none" strike="noStrike" dirty="0">
                          <a:solidFill>
                            <a:srgbClr val="001000"/>
                          </a:solidFill>
                          <a:latin typeface="Arial"/>
                        </a:rPr>
                        <a:t> </a:t>
                      </a:r>
                      <a:r>
                        <a:rPr lang="ru-RU" b="0" i="0" u="none" strike="noStrike" dirty="0" err="1">
                          <a:solidFill>
                            <a:srgbClr val="001000"/>
                          </a:solidFill>
                          <a:latin typeface="Arial"/>
                        </a:rPr>
                        <a:t>малогумусними</a:t>
                      </a:r>
                      <a:r>
                        <a:rPr lang="ru-RU" b="0" i="0" u="none" strike="noStrike" dirty="0">
                          <a:solidFill>
                            <a:srgbClr val="001000"/>
                          </a:solidFill>
                          <a:latin typeface="Arial"/>
                        </a:rPr>
                        <a:t> </a:t>
                      </a:r>
                      <a:r>
                        <a:rPr lang="ru-RU" b="0" i="0" u="none" strike="noStrike" dirty="0" err="1">
                          <a:solidFill>
                            <a:srgbClr val="001000"/>
                          </a:solidFill>
                          <a:latin typeface="Arial"/>
                        </a:rPr>
                        <a:t>потужними</a:t>
                      </a:r>
                      <a:r>
                        <a:rPr lang="ru-RU" b="0" i="0" u="none" strike="noStrike" dirty="0">
                          <a:solidFill>
                            <a:srgbClr val="001000"/>
                          </a:solidFill>
                          <a:latin typeface="Arial"/>
                        </a:rPr>
                        <a:t>, по долинах </a:t>
                      </a:r>
                      <a:r>
                        <a:rPr lang="ru-RU" b="0" i="0" u="none" strike="noStrike" dirty="0" err="1">
                          <a:solidFill>
                            <a:srgbClr val="001000"/>
                          </a:solidFill>
                          <a:latin typeface="Arial"/>
                        </a:rPr>
                        <a:t>річок</a:t>
                      </a:r>
                      <a:r>
                        <a:rPr lang="ru-RU" b="0" i="0" u="none" strike="noStrike" dirty="0">
                          <a:solidFill>
                            <a:srgbClr val="001000"/>
                          </a:solidFill>
                          <a:latin typeface="Arial"/>
                        </a:rPr>
                        <a:t> - </a:t>
                      </a:r>
                      <a:r>
                        <a:rPr lang="ru-RU" b="0" i="0" u="none" strike="noStrike" dirty="0" err="1">
                          <a:solidFill>
                            <a:srgbClr val="001000"/>
                          </a:solidFill>
                          <a:latin typeface="Arial"/>
                        </a:rPr>
                        <a:t>луговими</a:t>
                      </a:r>
                      <a:r>
                        <a:rPr lang="ru-RU" b="0" i="0" u="none" strike="noStrike" dirty="0">
                          <a:solidFill>
                            <a:srgbClr val="001000"/>
                          </a:solidFill>
                          <a:latin typeface="Arial"/>
                        </a:rPr>
                        <a:t> </a:t>
                      </a:r>
                      <a:r>
                        <a:rPr lang="ru-RU" b="0" i="0" u="none" strike="noStrike" dirty="0" err="1">
                          <a:solidFill>
                            <a:srgbClr val="001000"/>
                          </a:solidFill>
                          <a:latin typeface="Arial"/>
                        </a:rPr>
                        <a:t>і</a:t>
                      </a:r>
                      <a:r>
                        <a:rPr lang="ru-RU" b="0" i="0" u="none" strike="noStrike" dirty="0">
                          <a:solidFill>
                            <a:srgbClr val="001000"/>
                          </a:solidFill>
                          <a:latin typeface="Arial"/>
                        </a:rPr>
                        <a:t> </a:t>
                      </a:r>
                      <a:r>
                        <a:rPr lang="ru-RU" b="0" i="0" u="none" strike="noStrike" dirty="0" err="1">
                          <a:solidFill>
                            <a:srgbClr val="001000"/>
                          </a:solidFill>
                          <a:latin typeface="Arial"/>
                        </a:rPr>
                        <a:t>лугово-чорноземними</a:t>
                      </a:r>
                      <a:r>
                        <a:rPr lang="ru-RU" b="0" i="0" u="none" strike="noStrike" dirty="0">
                          <a:solidFill>
                            <a:srgbClr val="001000"/>
                          </a:solidFill>
                          <a:latin typeface="Arial"/>
                        </a:rPr>
                        <a:t> </a:t>
                      </a:r>
                      <a:r>
                        <a:rPr lang="ru-RU" b="0" i="0" u="none" strike="noStrike" dirty="0" err="1">
                          <a:solidFill>
                            <a:srgbClr val="001000"/>
                          </a:solidFill>
                          <a:latin typeface="Arial"/>
                        </a:rPr>
                        <a:t>ґрунтами</a:t>
                      </a:r>
                      <a:r>
                        <a:rPr lang="ru-RU" b="0" i="0" u="none" strike="noStrike" dirty="0">
                          <a:solidFill>
                            <a:srgbClr val="001000"/>
                          </a:solidFill>
                          <a:latin typeface="Arial"/>
                        </a:rPr>
                        <a:t>, часто </a:t>
                      </a:r>
                      <a:r>
                        <a:rPr lang="ru-RU" b="0" i="0" u="none" strike="noStrike" dirty="0" err="1">
                          <a:solidFill>
                            <a:srgbClr val="001000"/>
                          </a:solidFill>
                          <a:latin typeface="Arial"/>
                        </a:rPr>
                        <a:t>солонцюватими</a:t>
                      </a:r>
                      <a:r>
                        <a:rPr lang="ru-RU" b="0" i="0" u="none" strike="noStrike" dirty="0">
                          <a:solidFill>
                            <a:srgbClr val="001000"/>
                          </a:solidFill>
                          <a:latin typeface="Arial"/>
                        </a:rPr>
                        <a:t> (</a:t>
                      </a:r>
                      <a:r>
                        <a:rPr lang="ru-RU" b="0" i="0" u="none" strike="noStrike" dirty="0" err="1">
                          <a:solidFill>
                            <a:srgbClr val="001000"/>
                          </a:solidFill>
                          <a:latin typeface="Arial"/>
                        </a:rPr>
                        <a:t>засолення</a:t>
                      </a:r>
                      <a:r>
                        <a:rPr lang="ru-RU" b="0" i="0" u="none" strike="noStrike" dirty="0">
                          <a:solidFill>
                            <a:srgbClr val="001000"/>
                          </a:solidFill>
                          <a:latin typeface="Arial"/>
                        </a:rPr>
                        <a:t> </a:t>
                      </a:r>
                      <a:r>
                        <a:rPr lang="ru-RU" b="0" i="0" u="none" strike="noStrike" dirty="0" err="1">
                          <a:solidFill>
                            <a:srgbClr val="001000"/>
                          </a:solidFill>
                          <a:latin typeface="Arial"/>
                        </a:rPr>
                        <a:t>хлоридно</a:t>
                      </a:r>
                      <a:r>
                        <a:rPr lang="ru-RU" b="0" i="0" u="none" strike="noStrike" dirty="0">
                          <a:solidFill>
                            <a:srgbClr val="001000"/>
                          </a:solidFill>
                          <a:latin typeface="Arial"/>
                        </a:rPr>
                        <a:t> - </a:t>
                      </a:r>
                      <a:r>
                        <a:rPr lang="ru-RU" b="0" i="0" u="none" strike="noStrike" dirty="0" err="1">
                          <a:solidFill>
                            <a:srgbClr val="001000"/>
                          </a:solidFill>
                          <a:latin typeface="Arial"/>
                        </a:rPr>
                        <a:t>сульфатно-содове</a:t>
                      </a:r>
                      <a:r>
                        <a:rPr lang="ru-RU" b="0" i="0" u="none" strike="noStrike" dirty="0">
                          <a:solidFill>
                            <a:srgbClr val="001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R="47625" marT="19050" marB="9525" anchor="ctr">
                    <a:lnL w="12700" cap="flat" cmpd="sng" algn="ctr">
                      <a:solidFill>
                        <a:srgbClr val="B4D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b="0" i="0" u="none" strike="noStrike" dirty="0">
                        <a:solidFill>
                          <a:srgbClr val="001000"/>
                        </a:solidFill>
                        <a:latin typeface="Arial"/>
                      </a:endParaRPr>
                    </a:p>
                  </a:txBody>
                  <a:tcPr marR="47625" marT="19050" marB="9525" anchor="ctr">
                    <a:lnL w="12700" cap="flat" cmpd="sng" algn="ctr">
                      <a:solidFill>
                        <a:srgbClr val="B4D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Консультування в ХНАУ ім. Докучаєва на </a:t>
            </a:r>
            <a:r>
              <a:rPr lang="uk-UA" dirty="0" err="1" smtClean="0"/>
              <a:t>каферді</a:t>
            </a:r>
            <a:r>
              <a:rPr lang="uk-UA" dirty="0" smtClean="0"/>
              <a:t> </a:t>
            </a:r>
            <a:r>
              <a:rPr lang="uk-UA" dirty="0" err="1" smtClean="0"/>
              <a:t>“Грунтознавство”</a:t>
            </a:r>
            <a:endParaRPr lang="uk-UA" dirty="0"/>
          </a:p>
        </p:txBody>
      </p:sp>
      <p:pic>
        <p:nvPicPr>
          <p:cNvPr id="44034" name="Picture 2" descr="E:\К А Т Я\Мама\документи1\географія\грунт\фото Л.В.Євсюченко Диди\4c4712c9925f8ac475f034d0fcb493ba6b3df47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2643206" cy="3846524"/>
          </a:xfrm>
          <a:prstGeom prst="rect">
            <a:avLst/>
          </a:prstGeom>
          <a:noFill/>
        </p:spPr>
      </p:pic>
      <p:pic>
        <p:nvPicPr>
          <p:cNvPr id="44035" name="Picture 3" descr="E:\К А Т Я\Мама\документи1\географія\грунт\фото Л.В.Євсюченко Диди\4d53a3f55b339f6eb565c0bb51b5876c47d52a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357298"/>
            <a:ext cx="2286000" cy="3048000"/>
          </a:xfrm>
          <a:prstGeom prst="rect">
            <a:avLst/>
          </a:prstGeom>
          <a:noFill/>
        </p:spPr>
      </p:pic>
      <p:pic>
        <p:nvPicPr>
          <p:cNvPr id="44036" name="Picture 4" descr="E:\К А Т Я\Мама\документи1\географія\грунт\фото Л.В.Євсюченко Диди\012d4c39387698ab7fa405da8b4d008916095fc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000372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-284896"/>
          <a:ext cx="7467600" cy="78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20"/>
                <a:gridCol w="1493520"/>
                <a:gridCol w="1493520"/>
                <a:gridCol w="1493520"/>
                <a:gridCol w="1493520"/>
              </a:tblGrid>
              <a:tr h="22798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latin typeface="Book Antiqua"/>
                          <a:ea typeface="Times New Roman"/>
                          <a:cs typeface="Times New Roman"/>
                        </a:rPr>
                        <a:t>Зона Степу</a:t>
                      </a:r>
                      <a:endParaRPr lang="uk-U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2798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i="1">
                          <a:latin typeface="Book Antiqua"/>
                          <a:ea typeface="Times New Roman"/>
                          <a:cs typeface="Times New Roman"/>
                        </a:rPr>
                        <a:t>Чорноземи звичайні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27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Гумус, %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–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–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3,2–5,3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3,9–6,1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3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Запас гумусу у профілі, т/га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–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–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300–480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330–500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Доступні форми азоту (N-NO</a:t>
                      </a:r>
                      <a:r>
                        <a:rPr lang="uk-UA" sz="1200" baseline="-25000">
                          <a:latin typeface="Book Antiqu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 + N-NH</a:t>
                      </a:r>
                      <a:r>
                        <a:rPr lang="uk-UA" sz="1200" baseline="-25000">
                          <a:latin typeface="Book Antiqua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), мг/кг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–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Book Antiqua"/>
                          <a:ea typeface="Times New Roman"/>
                          <a:cs typeface="Times New Roman"/>
                        </a:rPr>
                        <a:t>–</a:t>
                      </a:r>
                      <a:endParaRPr lang="uk-U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35–45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35–45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Рухомий фосфор, за Мачигіним, мг/кг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–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–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45–60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45–60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3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Рухомий калій, за Мачигіним, мг/кг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–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–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300–400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300–400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3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рН водної витяжки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–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–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6,8–7,6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6,8–7,6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Сума обмінних катіонів, м-екв/100 г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–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–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30–45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39–55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Щільність, г/см</a:t>
                      </a:r>
                      <a:r>
                        <a:rPr lang="uk-UA" sz="1200" baseline="30000">
                          <a:latin typeface="Book Antiqua"/>
                          <a:ea typeface="Times New Roman"/>
                          <a:cs typeface="Times New Roman"/>
                        </a:rPr>
                        <a:t>3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–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–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1,1–1,3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1,2–1,4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43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Вміст агрегатів, %: 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               (0,25-10,0) мм повітряно-сухих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               більше ніж 0,25 мм водотривких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–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–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65–80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50–60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latin typeface="Book Antiqu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65–80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50–60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3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Найменша вологоємність, %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–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–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26–32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30–34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Запаси продуктивної вологи в шарі ґрунту від 0 см до 100 см, мм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–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Book Antiqua"/>
                          <a:ea typeface="Times New Roman"/>
                          <a:cs typeface="Times New Roman"/>
                        </a:rPr>
                        <a:t>–</a:t>
                      </a:r>
                      <a:endParaRPr lang="uk-U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Book Antiqua"/>
                          <a:ea typeface="Times New Roman"/>
                          <a:cs typeface="Times New Roman"/>
                        </a:rPr>
                        <a:t>120–150</a:t>
                      </a:r>
                      <a:endParaRPr lang="uk-UA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Book Antiqua"/>
                          <a:ea typeface="Times New Roman"/>
                          <a:cs typeface="Times New Roman"/>
                        </a:rPr>
                        <a:t>140–160</a:t>
                      </a:r>
                      <a:endParaRPr lang="uk-UA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сидерати</a:t>
            </a:r>
            <a:endParaRPr lang="uk-UA" b="1" dirty="0"/>
          </a:p>
        </p:txBody>
      </p:sp>
      <p:pic>
        <p:nvPicPr>
          <p:cNvPr id="4" name="Содержимое 3" descr="F:\ \грунт\images (6)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284797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 \грунт\images (7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357298"/>
            <a:ext cx="30765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 \грунт\images (8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714488"/>
            <a:ext cx="3048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 \грунт\images (9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000240"/>
            <a:ext cx="3000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85786" y="4357694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 післязбиральний період з метою збагачення ґрунту органічною масою і поліпшення його </a:t>
            </a:r>
            <a:r>
              <a:rPr lang="uk-UA" dirty="0" err="1" smtClean="0"/>
              <a:t>фітосанітарного</a:t>
            </a:r>
            <a:r>
              <a:rPr lang="uk-UA" dirty="0" smtClean="0"/>
              <a:t> стану потрібно висівати культури на сидерат.</a:t>
            </a:r>
            <a:endParaRPr lang="uk-UA" dirty="0"/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Ділянки для порівняння вмісту гумусу</a:t>
            </a:r>
            <a:br>
              <a:rPr lang="uk-UA" dirty="0" smtClean="0"/>
            </a:br>
            <a:r>
              <a:rPr lang="uk-UA" dirty="0" smtClean="0"/>
              <a:t>№1 заплава річки</a:t>
            </a:r>
            <a:br>
              <a:rPr lang="uk-UA" dirty="0" smtClean="0"/>
            </a:br>
            <a:r>
              <a:rPr lang="uk-UA" dirty="0" smtClean="0"/>
              <a:t>№2 поле                             </a:t>
            </a:r>
            <a:endParaRPr lang="uk-UA" dirty="0"/>
          </a:p>
        </p:txBody>
      </p:sp>
      <p:pic>
        <p:nvPicPr>
          <p:cNvPr id="4" name="Содержимое 3" descr="C:\Documents and Settings\777\Мои документы\Новая папка\081009_Potato.jp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786314" y="16430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 \грунт\images (3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85992"/>
            <a:ext cx="36957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11489</TotalTime>
  <Words>582</Words>
  <PresentationFormat>Экран (4:3)</PresentationFormat>
  <Paragraphs>120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Эркер</vt:lpstr>
      <vt:lpstr>Слайд</vt:lpstr>
      <vt:lpstr>   « Поліпшення  фітосанітарного стану грунтів сидеративним способом  на території Лозівського району Харківської області»   </vt:lpstr>
      <vt:lpstr>Ґрунт - основний компонент наземних екосистем, що утворився впродовж геологічних епох у результаті постійної взаємодії біотичних і абіотичних чинників.</vt:lpstr>
      <vt:lpstr>МЕТА роботи:</vt:lpstr>
      <vt:lpstr>Агрогрунтове районування Лозівський район </vt:lpstr>
      <vt:lpstr>Слайд 5</vt:lpstr>
      <vt:lpstr>Консультування в ХНАУ ім. Докучаєва на каферді “Грунтознавство”</vt:lpstr>
      <vt:lpstr>Слайд 7</vt:lpstr>
      <vt:lpstr>сидерати</vt:lpstr>
      <vt:lpstr>Ділянки для порівняння вмісту гумусу №1 заплава річки №2 поле                             </vt:lpstr>
      <vt:lpstr>Дослідження грунтів </vt:lpstr>
      <vt:lpstr>Механічний склад</vt:lpstr>
      <vt:lpstr>Дослідження  в польових умовах</vt:lpstr>
      <vt:lpstr>Дослідженя грунтів  в лабораторних умовах</vt:lpstr>
      <vt:lpstr>Вміст гумусу</vt:lpstr>
      <vt:lpstr>Висновок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Відновлення грунтів сидератиним способом  (на прикладі  вирощування картоплі)</dc:title>
  <dc:creator>777</dc:creator>
  <cp:lastModifiedBy>777</cp:lastModifiedBy>
  <cp:revision>130</cp:revision>
  <dcterms:created xsi:type="dcterms:W3CDTF">2015-11-30T05:35:33Z</dcterms:created>
  <dcterms:modified xsi:type="dcterms:W3CDTF">2017-04-13T06:33:32Z</dcterms:modified>
</cp:coreProperties>
</file>