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9" r:id="rId7"/>
    <p:sldId id="261" r:id="rId8"/>
    <p:sldId id="262" r:id="rId9"/>
    <p:sldId id="265" r:id="rId10"/>
    <p:sldId id="264" r:id="rId11"/>
    <p:sldId id="270" r:id="rId12"/>
    <p:sldId id="266" r:id="rId13"/>
    <p:sldId id="267" r:id="rId14"/>
    <p:sldId id="263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2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FA0F-755F-4D8B-A81B-B28309D48B7A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CAB7A5F-033B-42AE-AAE9-02269275969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7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FA0F-755F-4D8B-A81B-B28309D48B7A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7A5F-033B-42AE-AAE9-02269275969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FA0F-755F-4D8B-A81B-B28309D48B7A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7A5F-033B-42AE-AAE9-02269275969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84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FA0F-755F-4D8B-A81B-B28309D48B7A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7A5F-033B-42AE-AAE9-02269275969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5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0AFFA0F-755F-4D8B-A81B-B28309D48B7A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CAB7A5F-033B-42AE-AAE9-02269275969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35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FA0F-755F-4D8B-A81B-B28309D48B7A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7A5F-033B-42AE-AAE9-02269275969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0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FA0F-755F-4D8B-A81B-B28309D48B7A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7A5F-033B-42AE-AAE9-02269275969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62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FA0F-755F-4D8B-A81B-B28309D48B7A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7A5F-033B-42AE-AAE9-02269275969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20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FA0F-755F-4D8B-A81B-B28309D48B7A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7A5F-033B-42AE-AAE9-02269275969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32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FA0F-755F-4D8B-A81B-B28309D48B7A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7A5F-033B-42AE-AAE9-02269275969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9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FA0F-755F-4D8B-A81B-B28309D48B7A}" type="datetimeFigureOut">
              <a:rPr lang="ru-RU" smtClean="0"/>
              <a:pPr/>
              <a:t>14.04.2017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7A5F-033B-42AE-AAE9-02269275969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9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0AFFA0F-755F-4D8B-A81B-B28309D48B7A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CAB7A5F-033B-42AE-AAE9-02269275969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27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tracker.org/forum/viewtopic.php?t=4575207" TargetMode="External"/><Relationship Id="rId2" Type="http://schemas.openxmlformats.org/officeDocument/2006/relationships/hyperlink" Target="http://rutracker.org/forum/viewtopic.php?t=4611232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85853" y="52419"/>
            <a:ext cx="7606147" cy="6456217"/>
          </a:xfrm>
        </p:spPr>
        <p:txBody>
          <a:bodyPr>
            <a:normAutofit fontScale="92500" lnSpcReduction="10000"/>
          </a:bodyPr>
          <a:lstStyle/>
          <a:p>
            <a:pPr algn="ctr"/>
            <a:endParaRPr lang="uk-UA" sz="4000" b="1" dirty="0"/>
          </a:p>
          <a:p>
            <a:pPr algn="ctr"/>
            <a:r>
              <a:rPr lang="uk-UA" sz="4000" b="1" dirty="0"/>
              <a:t>Микола ІІ - «кровавий» чи реформатор?</a:t>
            </a:r>
            <a:endParaRPr lang="uk-UA" sz="3200" b="1" dirty="0"/>
          </a:p>
          <a:p>
            <a:pPr algn="ctr"/>
            <a:endParaRPr lang="uk-UA" sz="3200" b="1" dirty="0"/>
          </a:p>
          <a:p>
            <a:pPr algn="ctr"/>
            <a:endParaRPr lang="uk-UA" sz="3200" b="1" dirty="0"/>
          </a:p>
          <a:p>
            <a:pPr algn="ctr"/>
            <a:endParaRPr lang="uk-UA" sz="3200" b="1" dirty="0"/>
          </a:p>
          <a:p>
            <a:r>
              <a:rPr lang="ru-RU" sz="2400" b="1" dirty="0"/>
              <a:t>Роботу </a:t>
            </a:r>
            <a:r>
              <a:rPr lang="ru-RU" sz="2400" b="1" dirty="0" err="1"/>
              <a:t>виконав</a:t>
            </a:r>
            <a:r>
              <a:rPr lang="uk-UA" sz="2400" dirty="0"/>
              <a:t>:</a:t>
            </a:r>
          </a:p>
          <a:p>
            <a:r>
              <a:rPr lang="uk-UA" sz="2400" dirty="0"/>
              <a:t> </a:t>
            </a:r>
            <a:r>
              <a:rPr lang="ru-RU" sz="2400" b="1" i="1" dirty="0" err="1"/>
              <a:t>Шепа</a:t>
            </a:r>
            <a:r>
              <a:rPr lang="ru-RU" sz="2400" b="1" i="1" dirty="0"/>
              <a:t> </a:t>
            </a:r>
            <a:r>
              <a:rPr lang="ru-RU" sz="2400" b="1" i="1" dirty="0" err="1"/>
              <a:t>Олександр</a:t>
            </a:r>
            <a:r>
              <a:rPr lang="ru-RU" sz="2400" b="1" i="1" dirty="0"/>
              <a:t> </a:t>
            </a:r>
            <a:r>
              <a:rPr lang="ru-RU" sz="2400" b="1" i="1" dirty="0" err="1"/>
              <a:t>Олександрович</a:t>
            </a:r>
            <a:r>
              <a:rPr lang="uk-UA" sz="2400" dirty="0"/>
              <a:t>, </a:t>
            </a:r>
            <a:r>
              <a:rPr lang="ru-RU" sz="2400" dirty="0" err="1"/>
              <a:t>учень</a:t>
            </a:r>
            <a:r>
              <a:rPr lang="ru-RU" sz="2400" dirty="0"/>
              <a:t> 9 </a:t>
            </a:r>
            <a:r>
              <a:rPr lang="ru-RU" sz="2400" dirty="0" err="1"/>
              <a:t>класу</a:t>
            </a:r>
            <a:r>
              <a:rPr lang="uk-UA" sz="2400" dirty="0"/>
              <a:t>, </a:t>
            </a:r>
            <a:r>
              <a:rPr lang="ru-RU" sz="2400" dirty="0" err="1"/>
              <a:t>Виноградівської</a:t>
            </a:r>
            <a:r>
              <a:rPr lang="ru-RU" sz="2400" dirty="0"/>
              <a:t> ЗОШ I-III ст.№8 </a:t>
            </a:r>
            <a:r>
              <a:rPr lang="ru-RU" sz="2400" dirty="0" err="1"/>
              <a:t>Виноградівської</a:t>
            </a:r>
            <a:r>
              <a:rPr lang="ru-RU" sz="2400" dirty="0"/>
              <a:t> </a:t>
            </a:r>
            <a:r>
              <a:rPr lang="ru-RU" sz="2400" dirty="0" err="1"/>
              <a:t>районної</a:t>
            </a:r>
            <a:r>
              <a:rPr lang="ru-RU" sz="2400" dirty="0"/>
              <a:t> ради </a:t>
            </a:r>
            <a:r>
              <a:rPr lang="ru-RU" sz="2400" dirty="0" err="1"/>
              <a:t>Закарпатської</a:t>
            </a:r>
            <a:r>
              <a:rPr lang="ru-RU" sz="2400" dirty="0"/>
              <a:t> </a:t>
            </a:r>
            <a:r>
              <a:rPr lang="ru-RU" sz="2400" dirty="0" err="1"/>
              <a:t>області</a:t>
            </a:r>
            <a:r>
              <a:rPr lang="ru-RU" sz="2400" dirty="0"/>
              <a:t>.</a:t>
            </a:r>
          </a:p>
          <a:p>
            <a:r>
              <a:rPr lang="uk-UA" sz="2400" b="1" dirty="0"/>
              <a:t>Науковий керівник: </a:t>
            </a:r>
          </a:p>
          <a:p>
            <a:r>
              <a:rPr lang="uk-UA" sz="2400" b="1" i="1" dirty="0"/>
              <a:t>Гармаш Сергій Євгенович</a:t>
            </a:r>
            <a:r>
              <a:rPr lang="uk-UA" sz="2400" dirty="0"/>
              <a:t>, керівник гуртків МАН Виноградівського районного центру позашкільної роботи з дітьми.</a:t>
            </a:r>
            <a:endParaRPr lang="ru-RU" sz="2400" dirty="0"/>
          </a:p>
          <a:p>
            <a:pPr algn="ctr"/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4" y="193963"/>
            <a:ext cx="4447309" cy="617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60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14"/>
                    </a14:imgEffect>
                    <a14:imgEffect>
                      <a14:colorTemperature colorTemp="3546"/>
                    </a14:imgEffect>
                    <a14:imgEffect>
                      <a14:saturation sa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46"/>
            <a:ext cx="9460992" cy="685800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38016" y="304799"/>
            <a:ext cx="8175322" cy="6373091"/>
          </a:xfrm>
        </p:spPr>
        <p:txBody>
          <a:bodyPr>
            <a:normAutofit fontScale="92500"/>
          </a:bodyPr>
          <a:lstStyle/>
          <a:p>
            <a:endParaRPr lang="ru-RU" dirty="0"/>
          </a:p>
          <a:p>
            <a:pPr algn="ctr"/>
            <a:r>
              <a:rPr lang="uk-UA" sz="3200" b="1" i="1" dirty="0"/>
              <a:t>ОСВІТНЯ РЕФОРМА</a:t>
            </a:r>
            <a:endParaRPr lang="ru-RU" sz="3200" b="1" i="1" dirty="0"/>
          </a:p>
          <a:p>
            <a:pPr algn="just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За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царювання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Імператора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Миколи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II народна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освіта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досягла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незвичайного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розвитку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Менш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ніж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 20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років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кредити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асигнован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Міністерству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народної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освіти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з 25,2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міл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рублів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виросли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161,2 м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л.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Сюди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входили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шкіл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черпали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свої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кредити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інших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джерел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школи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військові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технічні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підтримувалися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місцевими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органами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самоврядування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(земствами,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містами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кредити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яких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народну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освіту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виросли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70.000.000 р. в 1894 р до 300.000.000 р. в 1913 р</a:t>
            </a:r>
          </a:p>
          <a:p>
            <a:pPr algn="just"/>
            <a:r>
              <a:rPr lang="ru-RU" sz="2400" b="1" dirty="0"/>
              <a:t>	На початку 1913 р. </a:t>
            </a:r>
            <a:r>
              <a:rPr lang="ru-RU" sz="2400" b="1" dirty="0" err="1"/>
              <a:t>загальний</a:t>
            </a:r>
            <a:r>
              <a:rPr lang="ru-RU" sz="2400" b="1" dirty="0"/>
              <a:t> бюджет народного «</a:t>
            </a:r>
            <a:r>
              <a:rPr lang="ru-RU" sz="2400" b="1" dirty="0" err="1"/>
              <a:t>просвещенія</a:t>
            </a:r>
            <a:r>
              <a:rPr lang="ru-RU" sz="2400" b="1" dirty="0"/>
              <a:t>» в </a:t>
            </a:r>
            <a:r>
              <a:rPr lang="ru-RU" sz="2400" b="1" dirty="0" err="1"/>
              <a:t>Росії</a:t>
            </a:r>
            <a:r>
              <a:rPr lang="ru-RU" sz="2400" b="1" dirty="0"/>
              <a:t> </a:t>
            </a:r>
            <a:r>
              <a:rPr lang="ru-RU" sz="2400" b="1" dirty="0" err="1"/>
              <a:t>досяг</a:t>
            </a:r>
            <a:r>
              <a:rPr lang="ru-RU" sz="2400" b="1" dirty="0"/>
              <a:t> на той час </a:t>
            </a:r>
            <a:r>
              <a:rPr lang="ru-RU" sz="2400" b="1" dirty="0" err="1"/>
              <a:t>колосальної</a:t>
            </a:r>
            <a:r>
              <a:rPr lang="ru-RU" sz="2400" b="1" dirty="0"/>
              <a:t> </a:t>
            </a:r>
            <a:r>
              <a:rPr lang="ru-RU" sz="2400" b="1" dirty="0" err="1"/>
              <a:t>цифри</a:t>
            </a:r>
            <a:r>
              <a:rPr lang="ru-RU" sz="2400" b="1" dirty="0"/>
              <a:t>, а </a:t>
            </a:r>
            <a:r>
              <a:rPr lang="ru-RU" sz="2400" b="1" dirty="0" err="1"/>
              <a:t>саме</a:t>
            </a:r>
            <a:r>
              <a:rPr lang="ru-RU" sz="2400" b="1" dirty="0"/>
              <a:t> - ½ </a:t>
            </a:r>
            <a:r>
              <a:rPr lang="ru-RU" sz="2400" b="1" dirty="0" err="1"/>
              <a:t>мільярда</a:t>
            </a:r>
            <a:r>
              <a:rPr lang="ru-RU" sz="2400" b="1" dirty="0"/>
              <a:t> </a:t>
            </a:r>
            <a:r>
              <a:rPr lang="ru-RU" sz="2400" b="1" dirty="0" err="1"/>
              <a:t>рублів</a:t>
            </a:r>
            <a:r>
              <a:rPr lang="ru-RU" sz="2400" b="1" dirty="0"/>
              <a:t> золотом.</a:t>
            </a:r>
            <a:br>
              <a:rPr lang="ru-RU" sz="2400" b="1" dirty="0"/>
            </a:br>
            <a:r>
              <a:rPr lang="ru-RU" sz="2400" b="1" dirty="0"/>
              <a:t>	</a:t>
            </a:r>
            <a:r>
              <a:rPr lang="ru-RU" sz="2400" b="1" dirty="0" err="1"/>
              <a:t>Початкове</a:t>
            </a:r>
            <a:r>
              <a:rPr lang="ru-RU" sz="2400" b="1" dirty="0"/>
              <a:t> </a:t>
            </a:r>
            <a:r>
              <a:rPr lang="ru-RU" sz="2400" b="1" dirty="0" err="1"/>
              <a:t>навчання</a:t>
            </a:r>
            <a:r>
              <a:rPr lang="ru-RU" sz="2400" b="1" dirty="0"/>
              <a:t> </a:t>
            </a:r>
            <a:r>
              <a:rPr lang="ru-RU" sz="2400" b="1" dirty="0" err="1"/>
              <a:t>було</a:t>
            </a:r>
            <a:r>
              <a:rPr lang="ru-RU" sz="2400" b="1" dirty="0"/>
              <a:t> </a:t>
            </a:r>
            <a:r>
              <a:rPr lang="ru-RU" sz="2400" b="1" dirty="0" err="1"/>
              <a:t>безкоштовне</a:t>
            </a:r>
            <a:r>
              <a:rPr lang="ru-RU" sz="2400" b="1" dirty="0"/>
              <a:t> </a:t>
            </a:r>
            <a:r>
              <a:rPr lang="ru-RU" sz="2400" b="1" dirty="0" err="1"/>
              <a:t>згідно</a:t>
            </a:r>
            <a:r>
              <a:rPr lang="ru-RU" sz="2400" b="1" dirty="0"/>
              <a:t> </a:t>
            </a:r>
            <a:r>
              <a:rPr lang="ru-RU" sz="2400" b="1" dirty="0" err="1"/>
              <a:t>із</a:t>
            </a:r>
            <a:r>
              <a:rPr lang="ru-RU" sz="2400" b="1" dirty="0"/>
              <a:t> законом, а з 1908 р </a:t>
            </a:r>
            <a:r>
              <a:rPr lang="ru-RU" sz="2400" b="1" dirty="0" err="1"/>
              <a:t>воно</a:t>
            </a:r>
            <a:r>
              <a:rPr lang="ru-RU" sz="2400" b="1" dirty="0"/>
              <a:t> </a:t>
            </a:r>
            <a:r>
              <a:rPr lang="ru-RU" sz="2400" b="1" dirty="0" err="1"/>
              <a:t>зробилося</a:t>
            </a:r>
            <a:r>
              <a:rPr lang="ru-RU" sz="2400" b="1" dirty="0"/>
              <a:t> </a:t>
            </a:r>
            <a:r>
              <a:rPr lang="ru-RU" sz="2400" b="1" dirty="0" err="1"/>
              <a:t>обов'язковим</a:t>
            </a:r>
            <a:r>
              <a:rPr lang="ru-RU" sz="2400" b="1" dirty="0"/>
              <a:t>. З </a:t>
            </a:r>
            <a:r>
              <a:rPr lang="ru-RU" sz="2400" b="1" dirty="0" err="1"/>
              <a:t>цього</a:t>
            </a:r>
            <a:r>
              <a:rPr lang="ru-RU" sz="2400" b="1" dirty="0"/>
              <a:t> року </a:t>
            </a:r>
            <a:r>
              <a:rPr lang="ru-RU" sz="2400" b="1" dirty="0" err="1"/>
              <a:t>щорічно</a:t>
            </a:r>
            <a:r>
              <a:rPr lang="ru-RU" sz="2400" b="1" dirty="0"/>
              <a:t> </a:t>
            </a:r>
            <a:r>
              <a:rPr lang="ru-RU" sz="2400" b="1" dirty="0" err="1"/>
              <a:t>відкривалося</a:t>
            </a:r>
            <a:r>
              <a:rPr lang="ru-RU" sz="2400" b="1" dirty="0"/>
              <a:t> </a:t>
            </a:r>
            <a:r>
              <a:rPr lang="ru-RU" sz="2400" b="1" dirty="0" err="1"/>
              <a:t>близько</a:t>
            </a:r>
            <a:r>
              <a:rPr lang="ru-RU" sz="2400" b="1" dirty="0"/>
              <a:t> 10.000 </a:t>
            </a:r>
            <a:r>
              <a:rPr lang="ru-RU" sz="2400" b="1" dirty="0" err="1"/>
              <a:t>шкіл</a:t>
            </a:r>
            <a:r>
              <a:rPr lang="ru-RU" sz="2400" b="1" dirty="0"/>
              <a:t>. У 1913 р число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перевищило</a:t>
            </a:r>
            <a:r>
              <a:rPr lang="ru-RU" sz="2400" b="1" dirty="0"/>
              <a:t> 130,000.</a:t>
            </a:r>
          </a:p>
        </p:txBody>
      </p:sp>
    </p:spTree>
    <p:extLst>
      <p:ext uri="{BB962C8B-B14F-4D97-AF65-F5344CB8AC3E}">
        <p14:creationId xmlns:p14="http://schemas.microsoft.com/office/powerpoint/2010/main" val="104160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                                    Розвиток культури: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9848" y="1280160"/>
            <a:ext cx="4977384" cy="4913376"/>
          </a:xfrm>
        </p:spPr>
        <p:txBody>
          <a:bodyPr>
            <a:normAutofit fontScale="85000" lnSpcReduction="20000"/>
          </a:bodyPr>
          <a:lstStyle/>
          <a:p>
            <a:pPr marL="274320" lvl="1" indent="0">
              <a:lnSpc>
                <a:spcPct val="160000"/>
              </a:lnSpc>
              <a:buNone/>
            </a:pPr>
            <a:r>
              <a:rPr lang="uk-UA" sz="2600" b="1" dirty="0"/>
              <a:t>	За роки діяльності Миколи ІІ-го величезна увага приділялася розвитку культури (образотворче мистецтво, кіно, драматичний театр, балет).</a:t>
            </a:r>
          </a:p>
          <a:p>
            <a:pPr marL="274320" lvl="1" indent="0" algn="just">
              <a:buNone/>
            </a:pPr>
            <a:r>
              <a:rPr lang="uk-UA" sz="2600" b="1" dirty="0"/>
              <a:t> </a:t>
            </a:r>
          </a:p>
          <a:p>
            <a:pPr marL="274320" lvl="1" indent="0">
              <a:lnSpc>
                <a:spcPct val="160000"/>
              </a:lnSpc>
              <a:buNone/>
            </a:pPr>
            <a:r>
              <a:rPr lang="uk-UA" sz="2600" b="1" dirty="0"/>
              <a:t>	Наука досягла в розвитку світових стандартів (Павлов, Вернадський, Боткін, Попов, </a:t>
            </a:r>
            <a:r>
              <a:rPr lang="uk-UA" sz="2600" b="1" dirty="0" err="1"/>
              <a:t>Шухов</a:t>
            </a:r>
            <a:r>
              <a:rPr lang="uk-UA" sz="2600" b="1" dirty="0"/>
              <a:t>, Сікорський……).</a:t>
            </a:r>
            <a:endParaRPr lang="ru-RU" sz="2600" b="1" dirty="0"/>
          </a:p>
          <a:p>
            <a:endParaRPr lang="ru-RU" dirty="0"/>
          </a:p>
        </p:txBody>
      </p:sp>
      <p:pic>
        <p:nvPicPr>
          <p:cNvPr id="1026" name="Picture 2" descr="C:\Users\789\Desktop\hq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55569" y="2468562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10356" y="110836"/>
            <a:ext cx="9052560" cy="6582572"/>
          </a:xfrm>
        </p:spPr>
        <p:txBody>
          <a:bodyPr>
            <a:noAutofit/>
          </a:bodyPr>
          <a:lstStyle/>
          <a:p>
            <a:pPr algn="ctr"/>
            <a:r>
              <a:rPr lang="uk-UA" b="1" dirty="0"/>
              <a:t>Зарплати в Російській Імперії за правління Миколи ІІ</a:t>
            </a:r>
          </a:p>
          <a:p>
            <a:r>
              <a:rPr lang="uk-UA" dirty="0"/>
              <a:t>	</a:t>
            </a:r>
            <a:r>
              <a:rPr lang="uk-UA" dirty="0" err="1"/>
              <a:t>Средняя</a:t>
            </a:r>
            <a:r>
              <a:rPr lang="uk-UA" dirty="0"/>
              <a:t> зарплата робітника в Росії складала 37.5 рублів. Помножимо цю суму на 1282,29 (відношення курсу царського рубля до сучасного) і отримаємо суму в 48085 тисяч рублів на сучасний перерахунок.</a:t>
            </a:r>
            <a:br>
              <a:rPr lang="uk-UA" dirty="0"/>
            </a:br>
            <a:r>
              <a:rPr lang="uk-UA" dirty="0"/>
              <a:t> 2. Двірник 18 рублів або 23081 р. на сучасні гроші</a:t>
            </a:r>
            <a:br>
              <a:rPr lang="uk-UA" dirty="0"/>
            </a:br>
            <a:r>
              <a:rPr lang="uk-UA" dirty="0"/>
              <a:t> 3. Підпоручик (сучасний аналог - лейтенант) 70 р. або 89 760 р. на сучасні гроші</a:t>
            </a:r>
            <a:br>
              <a:rPr lang="uk-UA" dirty="0"/>
            </a:br>
            <a:r>
              <a:rPr lang="uk-UA" dirty="0"/>
              <a:t> 4. Городовий (рядовий співробітник поліції) 20, 5 р. або 26 287 р. на сучасні гроші</a:t>
            </a:r>
            <a:br>
              <a:rPr lang="uk-UA" dirty="0"/>
            </a:br>
            <a:r>
              <a:rPr lang="uk-UA" dirty="0"/>
              <a:t> 5. Робочі (Петербург)  22 рубля 53 копійки або 28890 російських рублів на сучасні гроші.</a:t>
            </a:r>
            <a:br>
              <a:rPr lang="uk-UA" dirty="0"/>
            </a:br>
            <a:r>
              <a:rPr lang="uk-UA" dirty="0"/>
              <a:t> 6.Кухарка 5 - 8 р. або 6.5.-10 тисяч на сучасні гроші</a:t>
            </a:r>
            <a:br>
              <a:rPr lang="uk-UA" dirty="0"/>
            </a:br>
            <a:r>
              <a:rPr lang="uk-UA" dirty="0"/>
              <a:t> 7. Вчитель початкової школи 25 р. або 32050 р. на сучасні гроші</a:t>
            </a:r>
            <a:br>
              <a:rPr lang="uk-UA" dirty="0"/>
            </a:br>
            <a:r>
              <a:rPr lang="uk-UA" dirty="0"/>
              <a:t> 8. Вчитель гімназії 85 р. або 108970 р. на сучасні гроші</a:t>
            </a:r>
            <a:br>
              <a:rPr lang="uk-UA" dirty="0"/>
            </a:br>
            <a:r>
              <a:rPr lang="uk-UA" dirty="0"/>
              <a:t> 9 .Старший двірник 40 р. або 51 297 р. на сучасні гроші</a:t>
            </a:r>
            <a:br>
              <a:rPr lang="uk-UA" dirty="0"/>
            </a:br>
            <a:r>
              <a:rPr lang="uk-UA" dirty="0"/>
              <a:t> 10.Околоточний наглядач (сучасний аналог -</a:t>
            </a:r>
            <a:r>
              <a:rPr lang="uk-UA" dirty="0" err="1"/>
              <a:t>участковий</a:t>
            </a:r>
            <a:r>
              <a:rPr lang="uk-UA" dirty="0"/>
              <a:t>) 50 р. або 64              115рублів на сучасні гроші</a:t>
            </a:r>
            <a:br>
              <a:rPr lang="uk-UA" dirty="0"/>
            </a:br>
            <a:r>
              <a:rPr lang="uk-UA" dirty="0"/>
              <a:t> 11.Фельдшер 40 р. або 51280 р.</a:t>
            </a:r>
            <a:br>
              <a:rPr lang="uk-UA" dirty="0"/>
            </a:br>
            <a:r>
              <a:rPr lang="uk-UA" dirty="0"/>
              <a:t> 12.Полковнік 325 р. або 416 744 р. на сучасні гроші</a:t>
            </a:r>
            <a:br>
              <a:rPr lang="uk-UA" dirty="0"/>
            </a:br>
            <a:r>
              <a:rPr lang="uk-UA" dirty="0"/>
              <a:t> 13.Коллежскій асесор (чиновник середнього класу) 62 р. або 79 502 р. на сучасні гроші</a:t>
            </a:r>
            <a:br>
              <a:rPr lang="uk-UA" dirty="0"/>
            </a:br>
            <a:r>
              <a:rPr lang="uk-UA" dirty="0"/>
              <a:t> 14. Таємний радник (чиновник вищого класу) 500 або 641 145 на сучасні гроші. Стільки ж отримував армійський генерал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75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1919" y="332509"/>
            <a:ext cx="9052560" cy="6128419"/>
          </a:xfrm>
        </p:spPr>
        <p:txBody>
          <a:bodyPr/>
          <a:lstStyle/>
          <a:p>
            <a:endParaRPr lang="uk-UA" dirty="0"/>
          </a:p>
          <a:p>
            <a:pPr algn="ctr"/>
            <a:r>
              <a:rPr lang="uk-UA" sz="2800" b="1" dirty="0"/>
              <a:t>Приклад цін на різні товари за правління царя Миколи ІІ</a:t>
            </a:r>
          </a:p>
          <a:p>
            <a:r>
              <a:rPr lang="uk-UA" sz="2400" dirty="0"/>
              <a:t>Борошно пшеничне 0,08 р. (8 копійок) = 1 фунт (0,4 кг)</a:t>
            </a:r>
          </a:p>
          <a:p>
            <a:r>
              <a:rPr lang="uk-UA" sz="2400" dirty="0"/>
              <a:t>Рис фунт 0,12 р. = 1 фунт (0,4 кг)</a:t>
            </a:r>
          </a:p>
          <a:p>
            <a:r>
              <a:rPr lang="uk-UA" sz="2400" dirty="0"/>
              <a:t>Бісквіт 0,60 р. = 1 фунт (0,4 кг)               </a:t>
            </a:r>
          </a:p>
          <a:p>
            <a:r>
              <a:rPr lang="uk-UA" sz="2400" dirty="0"/>
              <a:t>Молоко 0,08 р. = 1 пляшка</a:t>
            </a:r>
          </a:p>
          <a:p>
            <a:r>
              <a:rPr lang="uk-UA" sz="2400" dirty="0"/>
              <a:t>Томати 0,22 р. = 1 фунт</a:t>
            </a:r>
          </a:p>
          <a:p>
            <a:r>
              <a:rPr lang="uk-UA" sz="2400" dirty="0"/>
              <a:t>Риба (судак) 0,25 р. = 1 фунт</a:t>
            </a:r>
          </a:p>
          <a:p>
            <a:r>
              <a:rPr lang="uk-UA" sz="2400" dirty="0"/>
              <a:t>Виноград (кишмиш) 0,16 р. = 1 фунт</a:t>
            </a:r>
          </a:p>
          <a:p>
            <a:r>
              <a:rPr lang="uk-UA" sz="2400" dirty="0"/>
              <a:t>Яблука 0,03 р. = 1 фунт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2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9628" y="526473"/>
            <a:ext cx="9052560" cy="6040582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Висновок</a:t>
            </a:r>
            <a:endParaRPr lang="ru-RU" sz="35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400" b="1" dirty="0"/>
              <a:t>	Виходячи з вищевикладеного можна зазначати одне і саме головне - Росія за час його правління здійснила великий скачок в розвитку  не зважаючи на лихоліття Русько-Японської та І світової війни, революції 1905-1907 рр. Країна з самих низьких показників  перетворилася в  державу, яка могла рівнятися по багатьом показникам з найкращими(топовими) країнами(з багаторічною історією розвитку). </a:t>
            </a:r>
          </a:p>
          <a:p>
            <a:pPr algn="just"/>
            <a:r>
              <a:rPr lang="uk-UA" sz="2400" b="1" dirty="0"/>
              <a:t>	Таким чином я прийшов до висновку, що Микола ІІ дійсно був великим реформатором. На підставі вище </a:t>
            </a:r>
            <a:r>
              <a:rPr lang="uk-UA" sz="2400" b="1" dirty="0" err="1"/>
              <a:t>перечислених</a:t>
            </a:r>
            <a:r>
              <a:rPr lang="uk-UA" sz="2400" b="1" dirty="0"/>
              <a:t> реформ я вважаю,  що моя гіпотеза доведена.</a:t>
            </a:r>
            <a:endParaRPr lang="ru-RU" sz="2400" b="1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196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5774" y="110835"/>
            <a:ext cx="9052560" cy="642850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3200" b="1" dirty="0"/>
              <a:t>Список літератури</a:t>
            </a:r>
          </a:p>
          <a:p>
            <a:r>
              <a:rPr lang="ru-RU" sz="2600" dirty="0"/>
              <a:t>1.Бразоль Б.Л. Царствование императора Николая </a:t>
            </a:r>
            <a:r>
              <a:rPr lang="en-US" sz="2600" dirty="0"/>
              <a:t>II</a:t>
            </a:r>
            <a:r>
              <a:rPr lang="ru-RU" sz="2600" dirty="0"/>
              <a:t> 1894-1917 в цифрах и фактах. Ответ клеветникам, </a:t>
            </a:r>
            <a:r>
              <a:rPr lang="ru-RU" sz="2600" dirty="0" err="1"/>
              <a:t>расчленителям</a:t>
            </a:r>
            <a:r>
              <a:rPr lang="ru-RU" sz="2600" dirty="0"/>
              <a:t> и русофобам. М.;1990</a:t>
            </a:r>
          </a:p>
          <a:p>
            <a:r>
              <a:rPr lang="ru-RU" sz="2600" dirty="0"/>
              <a:t>2.Ключевский В.О. Очерки и речи. М.;1912</a:t>
            </a:r>
          </a:p>
          <a:p>
            <a:r>
              <a:rPr lang="ru-RU" sz="2600" dirty="0"/>
              <a:t>3.Сапрыкин. Д.Л.Образовательный потенциал Российской Империи. М.;2009 </a:t>
            </a:r>
          </a:p>
          <a:p>
            <a:r>
              <a:rPr lang="ru-RU" sz="2600" dirty="0"/>
              <a:t>4.Георгиев,В.А. Ерофеев. </a:t>
            </a:r>
            <a:r>
              <a:rPr lang="ru-RU" sz="2600" dirty="0" err="1"/>
              <a:t>Н.Д,История</a:t>
            </a:r>
            <a:r>
              <a:rPr lang="ru-RU" sz="2600" dirty="0"/>
              <a:t> России XIX - начала ХХ в. М.; 2009</a:t>
            </a:r>
          </a:p>
          <a:p>
            <a:r>
              <a:rPr lang="uk-UA" sz="2600" dirty="0"/>
              <a:t>5.</a:t>
            </a:r>
            <a:r>
              <a:rPr lang="ru-RU" sz="2600" dirty="0"/>
              <a:t>Пушкарёв С. Г. «Россия в XIX веке (1801-1914)» [1956, PDF/FB2/DOC] - </a:t>
            </a:r>
            <a:r>
              <a:rPr lang="ru-RU" sz="2600" dirty="0">
                <a:hlinkClick r:id="rId2"/>
              </a:rPr>
              <a:t>http://rutracker.org/forum/viewtopic.php?t=4611232</a:t>
            </a:r>
            <a:endParaRPr lang="uk-UA" sz="2600" dirty="0"/>
          </a:p>
          <a:p>
            <a:r>
              <a:rPr lang="uk-UA" sz="2600" dirty="0"/>
              <a:t>6.</a:t>
            </a:r>
            <a:r>
              <a:rPr lang="ru-RU" sz="2600" dirty="0" err="1"/>
              <a:t>Нечволодов</a:t>
            </a:r>
            <a:r>
              <a:rPr lang="ru-RU" sz="2600" dirty="0"/>
              <a:t> А.Д. «От разорения к достатку» - </a:t>
            </a:r>
            <a:r>
              <a:rPr lang="ru-RU" sz="2600" dirty="0">
                <a:hlinkClick r:id="rId3"/>
              </a:rPr>
              <a:t>http://rutracker.org/forum/viewtopic.php?t=4575207</a:t>
            </a:r>
            <a:endParaRPr lang="ru-RU" sz="2600" dirty="0"/>
          </a:p>
          <a:p>
            <a:r>
              <a:rPr lang="ru-RU" sz="2600" dirty="0"/>
              <a:t>7.Энциклопедия для детей История России.Т.5.М., А</a:t>
            </a:r>
          </a:p>
          <a:p>
            <a:r>
              <a:rPr lang="ru-RU" sz="2600" dirty="0"/>
              <a:t>ванта+,1995.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8.Энциклопедический словарь Россия Ф.А. Брокгауз И. А. </a:t>
            </a:r>
            <a:r>
              <a:rPr lang="ru-RU" sz="2600" dirty="0" err="1"/>
              <a:t>Ефрон</a:t>
            </a:r>
            <a:r>
              <a:rPr lang="ru-RU" sz="2600" dirty="0"/>
              <a:t> Л.; </a:t>
            </a:r>
            <a:r>
              <a:rPr lang="ru-RU" sz="2600" dirty="0" err="1"/>
              <a:t>Лениздат</a:t>
            </a:r>
            <a:r>
              <a:rPr lang="ru-RU" sz="2600" dirty="0"/>
              <a:t>. 1991г 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202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82647" y="783771"/>
            <a:ext cx="9052560" cy="5255583"/>
          </a:xfrm>
        </p:spPr>
        <p:txBody>
          <a:bodyPr>
            <a:normAutofit lnSpcReduction="10000"/>
          </a:bodyPr>
          <a:lstStyle/>
          <a:p>
            <a:r>
              <a:rPr lang="ru-RU" sz="2400" b="1" i="1" u="sng" dirty="0" err="1">
                <a:latin typeface="Times New Roman" pitchFamily="18" charset="0"/>
                <a:cs typeface="Times New Roman" pitchFamily="18" charset="0"/>
              </a:rPr>
              <a:t>Актуальність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моєї теми дослідження зумовлена тим, що вивчаючи історичну літературу, я зіткнувся з багатьма протиріччями щодо Миколи ІІ. Влада СРСР приписувала йому назву «кривавий», але в інших джерелах пише, що він був правителем, який провів ліберальні реформи і що він є найбільш компетентним правителем за усіх його попередників династії Романових.</a:t>
            </a:r>
          </a:p>
          <a:p>
            <a:endParaRPr lang="uk-UA" sz="2400" b="1" dirty="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Мета: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довести, що Микола ІІ - правитель, який зробив багато позитивних реформ для народу Російської імперії.</a:t>
            </a:r>
          </a:p>
          <a:p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400" b="1" i="1" u="sng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довести що Микола ІІ був царем-реформатором Російської імперії. Підставою служать ліберальні реформи, які він провів під час свого правління.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1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5774" y="387927"/>
            <a:ext cx="9052560" cy="5698929"/>
          </a:xfrm>
        </p:spPr>
        <p:txBody>
          <a:bodyPr>
            <a:noAutofit/>
          </a:bodyPr>
          <a:lstStyle/>
          <a:p>
            <a:endParaRPr lang="uk-UA" sz="2400" b="1" dirty="0"/>
          </a:p>
          <a:p>
            <a:r>
              <a:rPr lang="uk-UA" sz="2400" b="1" dirty="0"/>
              <a:t>Об’єкт дослідження: </a:t>
            </a:r>
            <a:r>
              <a:rPr lang="ru-RU" sz="2400" dirty="0"/>
              <a:t>особа </a:t>
            </a:r>
            <a:r>
              <a:rPr lang="ru-RU" sz="2400" dirty="0" err="1"/>
              <a:t>Микол</a:t>
            </a:r>
            <a:r>
              <a:rPr lang="uk-UA" sz="2400" dirty="0"/>
              <a:t>и</a:t>
            </a:r>
            <a:r>
              <a:rPr lang="ru-RU" sz="2400" dirty="0"/>
              <a:t> – ІІ.</a:t>
            </a:r>
          </a:p>
          <a:p>
            <a:endParaRPr lang="ru-RU" sz="2400" dirty="0"/>
          </a:p>
          <a:p>
            <a:r>
              <a:rPr lang="uk-UA" sz="2400" b="1" dirty="0"/>
              <a:t>Предмет </a:t>
            </a:r>
            <a:r>
              <a:rPr lang="ru-RU" sz="2400" b="1" dirty="0" err="1"/>
              <a:t>дослідженя</a:t>
            </a:r>
            <a:r>
              <a:rPr lang="ru-RU" sz="2400" b="1" dirty="0"/>
              <a:t>: </a:t>
            </a:r>
            <a:r>
              <a:rPr lang="ru-RU" sz="2400" dirty="0" err="1"/>
              <a:t>реформаторська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 </a:t>
            </a:r>
            <a:r>
              <a:rPr lang="ru-RU" sz="2400" dirty="0" err="1"/>
              <a:t>останнього</a:t>
            </a:r>
            <a:r>
              <a:rPr lang="ru-RU" sz="2400" dirty="0"/>
              <a:t> </a:t>
            </a:r>
            <a:r>
              <a:rPr lang="ru-RU" sz="2400" dirty="0" err="1"/>
              <a:t>імператора</a:t>
            </a:r>
            <a:r>
              <a:rPr lang="ru-RU" sz="2400" dirty="0"/>
              <a:t> </a:t>
            </a:r>
            <a:r>
              <a:rPr lang="ru-RU" sz="2400" dirty="0" err="1"/>
              <a:t>Росії</a:t>
            </a:r>
            <a:r>
              <a:rPr lang="ru-RU" sz="2400" dirty="0"/>
              <a:t>.</a:t>
            </a:r>
          </a:p>
          <a:p>
            <a:endParaRPr lang="uk-UA" sz="2400" b="1" dirty="0"/>
          </a:p>
          <a:p>
            <a:r>
              <a:rPr lang="uk-UA" sz="2400" b="1" dirty="0"/>
              <a:t>Методи дослідження: </a:t>
            </a:r>
            <a:endParaRPr lang="ru-RU" sz="2400" dirty="0"/>
          </a:p>
          <a:p>
            <a:r>
              <a:rPr lang="uk-UA" sz="2400" dirty="0" err="1"/>
              <a:t>-Пошук</a:t>
            </a:r>
            <a:r>
              <a:rPr lang="uk-UA" sz="2400" dirty="0"/>
              <a:t> і вивчення літератури і джерел. </a:t>
            </a:r>
            <a:endParaRPr lang="ru-RU" sz="2400" dirty="0"/>
          </a:p>
          <a:p>
            <a:r>
              <a:rPr lang="uk-UA" sz="2400" dirty="0" err="1"/>
              <a:t>-Збір</a:t>
            </a:r>
            <a:r>
              <a:rPr lang="uk-UA" sz="2400" dirty="0"/>
              <a:t> і обробка матеріалу. </a:t>
            </a:r>
            <a:endParaRPr lang="ru-RU" sz="2400" dirty="0"/>
          </a:p>
          <a:p>
            <a:endParaRPr lang="uk-UA" sz="2400" dirty="0"/>
          </a:p>
          <a:p>
            <a:r>
              <a:rPr lang="ru-RU" sz="2400" dirty="0"/>
              <a:t>Моя робота </a:t>
            </a:r>
            <a:r>
              <a:rPr lang="ru-RU" sz="2400" dirty="0" err="1"/>
              <a:t>складається</a:t>
            </a:r>
            <a:r>
              <a:rPr lang="ru-RU" sz="2400" dirty="0"/>
              <a:t> з:  </a:t>
            </a:r>
            <a:r>
              <a:rPr lang="ru-RU" sz="2400" dirty="0" err="1"/>
              <a:t>Вступу</a:t>
            </a:r>
            <a:r>
              <a:rPr lang="ru-RU" sz="2400" dirty="0"/>
              <a:t>, </a:t>
            </a:r>
            <a:r>
              <a:rPr lang="uk-UA" sz="2400" dirty="0"/>
              <a:t>1 розділу</a:t>
            </a:r>
            <a:r>
              <a:rPr lang="ru-RU" sz="2400" dirty="0"/>
              <a:t>, </a:t>
            </a:r>
            <a:r>
              <a:rPr lang="ru-RU" sz="2400" dirty="0" err="1"/>
              <a:t>висновку</a:t>
            </a:r>
            <a:r>
              <a:rPr lang="ru-RU" sz="2400" dirty="0"/>
              <a:t>, списку </a:t>
            </a:r>
            <a:r>
              <a:rPr lang="ru-RU" sz="2400" dirty="0" err="1"/>
              <a:t>літератури</a:t>
            </a:r>
            <a:r>
              <a:rPr lang="uk-UA" sz="2400" dirty="0"/>
              <a:t> та </a:t>
            </a:r>
            <a:r>
              <a:rPr lang="ru-RU" sz="2400" dirty="0" err="1"/>
              <a:t>інформаційних</a:t>
            </a:r>
            <a:r>
              <a:rPr lang="ru-RU" sz="2400" dirty="0"/>
              <a:t> </a:t>
            </a:r>
            <a:r>
              <a:rPr lang="ru-RU" sz="2400" dirty="0" err="1"/>
              <a:t>джерел</a:t>
            </a:r>
            <a:r>
              <a:rPr lang="ru-RU" sz="2400" dirty="0"/>
              <a:t>. </a:t>
            </a:r>
          </a:p>
          <a:p>
            <a:endParaRPr lang="ru-RU" sz="2400" dirty="0"/>
          </a:p>
          <a:p>
            <a:pPr algn="just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0644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5774" y="360218"/>
            <a:ext cx="9052560" cy="6497782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Вступ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algn="just">
              <a:spcAft>
                <a:spcPts val="0"/>
              </a:spcAft>
            </a:pPr>
            <a:r>
              <a:rPr lang="ru-RU" sz="2400" b="1" dirty="0"/>
              <a:t>В 1894 </a:t>
            </a:r>
            <a:r>
              <a:rPr lang="ru-RU" sz="2400" b="1" dirty="0" err="1"/>
              <a:t>році</a:t>
            </a:r>
            <a:r>
              <a:rPr lang="ru-RU" sz="2400" b="1" dirty="0"/>
              <a:t>, на початку </a:t>
            </a:r>
            <a:r>
              <a:rPr lang="ru-RU" sz="2400" b="1" dirty="0" err="1"/>
              <a:t>царювання</a:t>
            </a:r>
            <a:r>
              <a:rPr lang="ru-RU" sz="2400" b="1" dirty="0"/>
              <a:t> </a:t>
            </a:r>
            <a:r>
              <a:rPr lang="ru-RU" sz="2400" b="1" dirty="0" err="1"/>
              <a:t>Імператора</a:t>
            </a:r>
            <a:r>
              <a:rPr lang="ru-RU" sz="2400" b="1" dirty="0"/>
              <a:t> </a:t>
            </a:r>
            <a:r>
              <a:rPr lang="ru-RU" sz="2400" b="1" dirty="0" err="1"/>
              <a:t>Миколи</a:t>
            </a:r>
            <a:r>
              <a:rPr lang="ru-RU" sz="2400" b="1" dirty="0"/>
              <a:t> </a:t>
            </a:r>
            <a:r>
              <a:rPr lang="en-US" sz="2400" b="1" dirty="0"/>
              <a:t>II, </a:t>
            </a:r>
            <a:r>
              <a:rPr lang="ru-RU" sz="2400" b="1" dirty="0"/>
              <a:t>в </a:t>
            </a:r>
            <a:r>
              <a:rPr lang="ru-RU" sz="2400" b="1" dirty="0" err="1"/>
              <a:t>Росії</a:t>
            </a:r>
            <a:r>
              <a:rPr lang="ru-RU" sz="2400" b="1" dirty="0"/>
              <a:t> </a:t>
            </a:r>
            <a:r>
              <a:rPr lang="ru-RU" sz="2400" b="1" dirty="0" err="1"/>
              <a:t>налічувалося</a:t>
            </a:r>
            <a:r>
              <a:rPr lang="ru-RU" sz="2400" b="1" dirty="0"/>
              <a:t> 122 </a:t>
            </a:r>
            <a:r>
              <a:rPr lang="ru-RU" sz="2400" b="1" dirty="0" err="1"/>
              <a:t>мільйона</a:t>
            </a:r>
            <a:r>
              <a:rPr lang="ru-RU" sz="2400" b="1" dirty="0"/>
              <a:t> </a:t>
            </a:r>
            <a:r>
              <a:rPr lang="ru-RU" sz="2400" b="1" dirty="0" err="1"/>
              <a:t>жителів</a:t>
            </a:r>
            <a:r>
              <a:rPr lang="ru-RU" sz="2400" b="1" dirty="0"/>
              <a:t>. 20 </a:t>
            </a:r>
            <a:r>
              <a:rPr lang="ru-RU" sz="2400" b="1" dirty="0" err="1"/>
              <a:t>років</a:t>
            </a:r>
            <a:r>
              <a:rPr lang="ru-RU" sz="2400" b="1" dirty="0"/>
              <a:t> потому, </a:t>
            </a:r>
            <a:r>
              <a:rPr lang="ru-RU" sz="2400" b="1" dirty="0" err="1"/>
              <a:t>напередодні</a:t>
            </a:r>
            <a:r>
              <a:rPr lang="ru-RU" sz="2400" b="1" dirty="0"/>
              <a:t> 1-ої </a:t>
            </a:r>
            <a:r>
              <a:rPr lang="ru-RU" sz="2400" b="1" dirty="0" err="1"/>
              <a:t>Світової</a:t>
            </a:r>
            <a:r>
              <a:rPr lang="ru-RU" sz="2400" b="1" dirty="0"/>
              <a:t> </a:t>
            </a:r>
            <a:r>
              <a:rPr lang="ru-RU" sz="2400" b="1" dirty="0" err="1"/>
              <a:t>війни</a:t>
            </a:r>
            <a:r>
              <a:rPr lang="ru-RU" sz="2400" b="1" dirty="0"/>
              <a:t>, </a:t>
            </a:r>
            <a:r>
              <a:rPr lang="ru-RU" sz="2400" b="1" dirty="0" err="1"/>
              <a:t>народонаселення</a:t>
            </a:r>
            <a:r>
              <a:rPr lang="ru-RU" sz="2400" b="1" dirty="0"/>
              <a:t>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збільшилося</a:t>
            </a:r>
            <a:r>
              <a:rPr lang="ru-RU" sz="2400" b="1" dirty="0"/>
              <a:t> </a:t>
            </a:r>
            <a:r>
              <a:rPr lang="ru-RU" sz="2400" b="1" dirty="0" err="1"/>
              <a:t>більш</a:t>
            </a:r>
            <a:r>
              <a:rPr lang="ru-RU" sz="2400" b="1" dirty="0"/>
              <a:t> </a:t>
            </a:r>
            <a:r>
              <a:rPr lang="ru-RU" sz="2400" b="1" dirty="0" err="1"/>
              <a:t>ніж</a:t>
            </a:r>
            <a:r>
              <a:rPr lang="ru-RU" sz="2400" b="1" dirty="0"/>
              <a:t> на 50 </a:t>
            </a:r>
            <a:r>
              <a:rPr lang="ru-RU" sz="2400" b="1" dirty="0" err="1"/>
              <a:t>мільйонів</a:t>
            </a:r>
            <a:r>
              <a:rPr lang="ru-RU" sz="2400" b="1" dirty="0"/>
              <a:t>; таким чином, у </a:t>
            </a:r>
            <a:r>
              <a:rPr lang="ru-RU" sz="2400" b="1" dirty="0" err="1"/>
              <a:t>Царській</a:t>
            </a:r>
            <a:r>
              <a:rPr lang="ru-RU" sz="2400" b="1" dirty="0"/>
              <a:t> </a:t>
            </a:r>
            <a:r>
              <a:rPr lang="ru-RU" sz="2400" b="1" dirty="0" err="1"/>
              <a:t>Росії</a:t>
            </a:r>
            <a:r>
              <a:rPr lang="ru-RU" sz="2400" b="1" dirty="0"/>
              <a:t> </a:t>
            </a:r>
            <a:r>
              <a:rPr lang="ru-RU" sz="2400" b="1" dirty="0" err="1"/>
              <a:t>народонаселення</a:t>
            </a:r>
            <a:r>
              <a:rPr lang="ru-RU" sz="2400" b="1" dirty="0"/>
              <a:t> </a:t>
            </a:r>
            <a:r>
              <a:rPr lang="ru-RU" sz="2400" b="1" dirty="0" err="1"/>
              <a:t>зростало</a:t>
            </a:r>
            <a:r>
              <a:rPr lang="ru-RU" sz="2400" b="1" dirty="0"/>
              <a:t> на 2.400.000 в </a:t>
            </a:r>
            <a:r>
              <a:rPr lang="ru-RU" sz="2400" b="1" dirty="0" err="1"/>
              <a:t>рік</a:t>
            </a:r>
            <a:r>
              <a:rPr lang="ru-RU" sz="2400" b="1" dirty="0"/>
              <a:t>. 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1917 р. - це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рік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поклав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кінець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монархії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Царській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Росії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Останн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  царем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цієї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великої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був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Микола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ІІ. 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 час свого правління він зазнав багато невдач, а за  його правління приймалися рішення щодо народу, які коштували багато людських життів. Але разом з цим саме Микола Романов провів ліберальні реформи в державі які не робились до нього.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42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82647" y="443346"/>
            <a:ext cx="9052560" cy="5726638"/>
          </a:xfrm>
        </p:spPr>
        <p:txBody>
          <a:bodyPr>
            <a:normAutofit fontScale="85000" lnSpcReduction="20000"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Реформи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400" b="1" i="1" dirty="0"/>
              <a:t>Політична.</a:t>
            </a:r>
            <a:r>
              <a:rPr lang="uk-UA" sz="2400" dirty="0"/>
              <a:t> Створена Державна дума, народ отримав громадянські права.</a:t>
            </a:r>
            <a:endParaRPr lang="ru-RU" sz="2400" dirty="0"/>
          </a:p>
          <a:p>
            <a:r>
              <a:rPr lang="uk-UA" sz="2400" b="1" i="1" dirty="0"/>
              <a:t>Аграрна.</a:t>
            </a:r>
            <a:r>
              <a:rPr lang="uk-UA" sz="2400" dirty="0"/>
              <a:t> Закріплення землі нема за громадою, а за приватними селянами-власниками;</a:t>
            </a:r>
            <a:endParaRPr lang="ru-RU" sz="2400" dirty="0"/>
          </a:p>
          <a:p>
            <a:r>
              <a:rPr lang="uk-UA" sz="2400" b="1" i="1" dirty="0"/>
              <a:t>Військова.</a:t>
            </a:r>
            <a:r>
              <a:rPr lang="uk-UA" sz="2400" dirty="0"/>
              <a:t> Реформа армії після поразки в російсько-японській війні;</a:t>
            </a:r>
            <a:endParaRPr lang="ru-RU" sz="2400" dirty="0"/>
          </a:p>
          <a:p>
            <a:r>
              <a:rPr lang="uk-UA" sz="2400" b="1" i="1" dirty="0"/>
              <a:t>Соціальні реформи:</a:t>
            </a:r>
            <a:endParaRPr lang="ru-RU" sz="2400" dirty="0"/>
          </a:p>
          <a:p>
            <a:pPr lvl="0"/>
            <a:r>
              <a:rPr lang="uk-UA" sz="2400" dirty="0" err="1"/>
              <a:t>-Ліквідація</a:t>
            </a:r>
            <a:r>
              <a:rPr lang="uk-UA" sz="2400" dirty="0"/>
              <a:t> станової системи;</a:t>
            </a:r>
            <a:endParaRPr lang="ru-RU" sz="2400" dirty="0"/>
          </a:p>
          <a:p>
            <a:pPr lvl="0"/>
            <a:r>
              <a:rPr lang="uk-UA" sz="2400" dirty="0" err="1"/>
              <a:t>-Реформа</a:t>
            </a:r>
            <a:r>
              <a:rPr lang="uk-UA" sz="2400" dirty="0"/>
              <a:t> системи освіти;</a:t>
            </a:r>
            <a:endParaRPr lang="ru-RU" sz="2400" dirty="0"/>
          </a:p>
          <a:p>
            <a:pPr lvl="0"/>
            <a:r>
              <a:rPr lang="uk-UA" sz="2400" dirty="0" err="1"/>
              <a:t>-Релігійні</a:t>
            </a:r>
            <a:r>
              <a:rPr lang="uk-UA" sz="2400" dirty="0"/>
              <a:t>;</a:t>
            </a:r>
            <a:endParaRPr lang="ru-RU" sz="2400" dirty="0"/>
          </a:p>
          <a:p>
            <a:pPr lvl="0"/>
            <a:r>
              <a:rPr lang="uk-UA" sz="2400" dirty="0" err="1"/>
              <a:t>-Трудове</a:t>
            </a:r>
            <a:r>
              <a:rPr lang="uk-UA" sz="2400" dirty="0"/>
              <a:t> законодавство.</a:t>
            </a:r>
            <a:endParaRPr lang="ru-RU" sz="2400" dirty="0"/>
          </a:p>
          <a:p>
            <a:r>
              <a:rPr lang="uk-UA" sz="2400" b="1" i="1" dirty="0"/>
              <a:t>Економічні, </a:t>
            </a:r>
            <a:r>
              <a:rPr lang="uk-UA" sz="2400" i="1" dirty="0"/>
              <a:t>що привело до</a:t>
            </a:r>
            <a:r>
              <a:rPr lang="uk-UA" sz="2400" b="1" i="1" dirty="0"/>
              <a:t>:</a:t>
            </a:r>
            <a:endParaRPr lang="ru-RU" sz="2400" dirty="0"/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uk-UA" sz="2400" dirty="0"/>
              <a:t>Зростання сільського господарства, позбавлення країни від голоду;</a:t>
            </a:r>
            <a:endParaRPr lang="ru-RU" sz="2400" dirty="0"/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uk-UA" sz="2400" dirty="0"/>
              <a:t>Зростання економіки та промисловості;</a:t>
            </a:r>
            <a:endParaRPr lang="ru-RU" sz="2400" dirty="0"/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uk-UA" sz="2400" dirty="0"/>
              <a:t>Різкого скачка культурно-освітнього та наукового рівня громадян;</a:t>
            </a:r>
            <a:endParaRPr lang="ru-RU" sz="2400" dirty="0"/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uk-UA" sz="2400" dirty="0"/>
              <a:t>Зросла динаміка формування громадянського суспільства.</a:t>
            </a:r>
            <a:endParaRPr lang="ru-RU" sz="2400" dirty="0"/>
          </a:p>
          <a:p>
            <a:pPr algn="just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4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92612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політичні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реформи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8" y="1633928"/>
            <a:ext cx="10058400" cy="453827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Маніфестом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1905 року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вільним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волевиявленням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обирається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законодавчий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орган 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Дума. Вона стала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нижньою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палатою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російського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парламенту, 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верхньою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палатою 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реорганізована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Рада.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розроблена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нова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редакція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набули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конституції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закріпила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неможливий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для самодержавного ладу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принцип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поділу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про права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підданих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одержало право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недоторканість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особи, свободу слова,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друку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зборів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спілок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росли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політичні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партії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видавалися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тисячі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періодичних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видань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ставала правовою державою 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судова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влада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практично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відділена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виконавчої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55715" y="0"/>
            <a:ext cx="9052560" cy="6539345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ВІЙСЬКОВА РЕФОРМА</a:t>
            </a: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реформи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1905-1912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років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У перший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Військових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реформ (1905-1908)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децентралізовано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вище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керування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скорочені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терміни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дійсної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служби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омолоджений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офіцерський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склад;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поліпшені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побут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солдатів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матросів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харчування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речове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постачання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і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матеріальне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становище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офіцерів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«сверхсрочнослужащих». 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В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Військових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реформ (1909-1912)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проведена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централізація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вищого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керування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слабких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бойовому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відношенні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резервних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фортечних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військ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посилені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польові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створений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польових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частинах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запас, що при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мобілізації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виділявся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розгортання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другорядних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кулеметні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полках і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корпусні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авіазагони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юнкерські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училища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перетворені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училища,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одержали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ведені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статути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В 1910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був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створений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Імператорський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військово-повітряний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флот.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0371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4000" pressure="18"/>
                    </a14:imgEffect>
                    <a14:imgEffect>
                      <a14:colorTemperature colorTemp="7487"/>
                    </a14:imgEffect>
                    <a14:imgEffect>
                      <a14:saturation sat="1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74" y="170584"/>
            <a:ext cx="9526354" cy="6572250"/>
          </a:xfrm>
          <a:prstGeom prst="rect">
            <a:avLst/>
          </a:prstGeom>
          <a:gradFill>
            <a:gsLst>
              <a:gs pos="0">
                <a:schemeClr val="bg1"/>
              </a:gs>
              <a:gs pos="59000">
                <a:schemeClr val="accent2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5774" y="332508"/>
            <a:ext cx="9611698" cy="6263363"/>
          </a:xfrm>
        </p:spPr>
        <p:txBody>
          <a:bodyPr>
            <a:normAutofit lnSpcReduction="10000"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номічні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реформи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	Час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царювання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Миколи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II став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періодом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найвищих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в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історії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Росії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темпів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економічного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росту. За 1880-1910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темпи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зростання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промислового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виробництва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перевищували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9 % у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рік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За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цим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показником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Росія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вийшла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на перше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місце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у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світі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випередивши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навіть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стрімко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розвиваючіся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Північноамериканські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Сполучені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Штати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uk-UA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 виробництву найголовніших сільськогосподарських культур Росія вийшла на 1 місце у світі, виробляючи більш половини виробленого у світі жита, більш чверті пшениці, вівса і ячменю, більш третини картоплі.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Росія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стала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головним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експортером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сільгосппродукції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на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її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частку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припадало 2/5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усього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світового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експорту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сільськогосподарської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продукції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200" b="1" dirty="0"/>
              <a:t>	У </a:t>
            </a:r>
            <a:r>
              <a:rPr lang="ru-RU" sz="2200" b="1" dirty="0" err="1"/>
              <a:t>Росії</a:t>
            </a:r>
            <a:r>
              <a:rPr lang="ru-RU" sz="2200" b="1" dirty="0"/>
              <a:t> </a:t>
            </a:r>
            <a:r>
              <a:rPr lang="ru-RU" sz="2200" b="1" dirty="0" err="1"/>
              <a:t>податки</a:t>
            </a:r>
            <a:r>
              <a:rPr lang="ru-RU" sz="2200" b="1" dirty="0"/>
              <a:t>, до </a:t>
            </a:r>
            <a:r>
              <a:rPr lang="ru-RU" sz="2200" b="1" dirty="0" err="1"/>
              <a:t>першої</a:t>
            </a:r>
            <a:r>
              <a:rPr lang="ru-RU" sz="2200" b="1" dirty="0"/>
              <a:t> </a:t>
            </a:r>
            <a:r>
              <a:rPr lang="ru-RU" sz="2200" b="1" dirty="0" err="1"/>
              <a:t>світової</a:t>
            </a:r>
            <a:r>
              <a:rPr lang="ru-RU" sz="2200" b="1" dirty="0"/>
              <a:t> </a:t>
            </a:r>
            <a:r>
              <a:rPr lang="ru-RU" sz="2200" b="1" dirty="0" err="1"/>
              <a:t>війни</a:t>
            </a:r>
            <a:r>
              <a:rPr lang="ru-RU" sz="2200" b="1" dirty="0"/>
              <a:t>, </a:t>
            </a:r>
            <a:r>
              <a:rPr lang="ru-RU" sz="2200" b="1" dirty="0" err="1"/>
              <a:t>були</a:t>
            </a:r>
            <a:r>
              <a:rPr lang="ru-RU" sz="2200" b="1" dirty="0"/>
              <a:t> </a:t>
            </a:r>
            <a:r>
              <a:rPr lang="ru-RU" sz="2200" b="1" dirty="0" err="1"/>
              <a:t>найнижчими</a:t>
            </a:r>
            <a:r>
              <a:rPr lang="ru-RU" sz="2200" b="1" dirty="0"/>
              <a:t> в </a:t>
            </a:r>
            <a:r>
              <a:rPr lang="ru-RU" sz="2200" b="1" dirty="0" err="1"/>
              <a:t>усьому</a:t>
            </a:r>
            <a:r>
              <a:rPr lang="ru-RU" sz="2200" b="1" dirty="0"/>
              <a:t> </a:t>
            </a:r>
            <a:r>
              <a:rPr lang="ru-RU" sz="2200" b="1" dirty="0" err="1"/>
              <a:t>світі</a:t>
            </a:r>
            <a:r>
              <a:rPr lang="ru-RU" sz="2200" b="1" dirty="0"/>
              <a:t>. </a:t>
            </a:r>
            <a:r>
              <a:rPr lang="ru-RU" sz="2200" b="1" dirty="0" err="1"/>
              <a:t>Тягар</a:t>
            </a:r>
            <a:r>
              <a:rPr lang="ru-RU" sz="2200" b="1" dirty="0"/>
              <a:t> </a:t>
            </a:r>
            <a:r>
              <a:rPr lang="ru-RU" sz="2200" b="1" dirty="0" err="1"/>
              <a:t>прямих</a:t>
            </a:r>
            <a:r>
              <a:rPr lang="ru-RU" sz="2200" b="1" dirty="0"/>
              <a:t> </a:t>
            </a:r>
            <a:r>
              <a:rPr lang="ru-RU" sz="2200" b="1" dirty="0" err="1"/>
              <a:t>податків</a:t>
            </a:r>
            <a:r>
              <a:rPr lang="ru-RU" sz="2200" b="1" dirty="0"/>
              <a:t> в </a:t>
            </a:r>
            <a:r>
              <a:rPr lang="ru-RU" sz="2200" b="1" dirty="0" err="1"/>
              <a:t>Росії</a:t>
            </a:r>
            <a:r>
              <a:rPr lang="ru-RU" sz="2200" b="1" dirty="0"/>
              <a:t> </a:t>
            </a:r>
            <a:r>
              <a:rPr lang="ru-RU" sz="2200" b="1" dirty="0" err="1"/>
              <a:t>було</a:t>
            </a:r>
            <a:r>
              <a:rPr lang="ru-RU" sz="2200" b="1" dirty="0"/>
              <a:t> </a:t>
            </a:r>
            <a:r>
              <a:rPr lang="ru-RU" sz="2200" b="1" dirty="0" err="1"/>
              <a:t>майже</a:t>
            </a:r>
            <a:r>
              <a:rPr lang="ru-RU" sz="2200" b="1" dirty="0"/>
              <a:t> </a:t>
            </a:r>
            <a:r>
              <a:rPr lang="ru-RU" sz="2200" b="1" dirty="0" err="1"/>
              <a:t>в</a:t>
            </a:r>
            <a:r>
              <a:rPr lang="ru-RU" sz="2200" b="1" dirty="0"/>
              <a:t> </a:t>
            </a:r>
            <a:r>
              <a:rPr lang="ru-RU" sz="2200" b="1" dirty="0" err="1"/>
              <a:t>чотири</a:t>
            </a:r>
            <a:r>
              <a:rPr lang="ru-RU" sz="2200" b="1" dirty="0"/>
              <a:t> рази </a:t>
            </a:r>
            <a:r>
              <a:rPr lang="ru-RU" sz="2200" b="1" dirty="0" err="1"/>
              <a:t>менше</a:t>
            </a:r>
            <a:r>
              <a:rPr lang="ru-RU" sz="2200" b="1" dirty="0"/>
              <a:t>, </a:t>
            </a:r>
            <a:r>
              <a:rPr lang="ru-RU" sz="2200" b="1" dirty="0" err="1"/>
              <a:t>ніж</a:t>
            </a:r>
            <a:r>
              <a:rPr lang="ru-RU" sz="2200" b="1" dirty="0"/>
              <a:t> у </a:t>
            </a:r>
            <a:r>
              <a:rPr lang="ru-RU" sz="2200" b="1" dirty="0" err="1"/>
              <a:t>Франції</a:t>
            </a:r>
            <a:r>
              <a:rPr lang="ru-RU" sz="2200" b="1" dirty="0"/>
              <a:t>, </a:t>
            </a:r>
            <a:r>
              <a:rPr lang="ru-RU" sz="2200" b="1" dirty="0" err="1"/>
              <a:t>більш</a:t>
            </a:r>
            <a:r>
              <a:rPr lang="ru-RU" sz="2200" b="1" dirty="0"/>
              <a:t> </a:t>
            </a:r>
            <a:r>
              <a:rPr lang="ru-RU" sz="2200" b="1" dirty="0" err="1"/>
              <a:t>ніж</a:t>
            </a:r>
            <a:r>
              <a:rPr lang="ru-RU" sz="2200" b="1" dirty="0"/>
              <a:t> в 4 рази </a:t>
            </a:r>
            <a:r>
              <a:rPr lang="ru-RU" sz="2200" b="1" dirty="0" err="1"/>
              <a:t>менше</a:t>
            </a:r>
            <a:r>
              <a:rPr lang="ru-RU" sz="2200" b="1" dirty="0"/>
              <a:t>, </a:t>
            </a:r>
            <a:r>
              <a:rPr lang="ru-RU" sz="2200" b="1" dirty="0" err="1"/>
              <a:t>ніж</a:t>
            </a:r>
            <a:r>
              <a:rPr lang="ru-RU" sz="2200" b="1" dirty="0"/>
              <a:t> у </a:t>
            </a:r>
            <a:r>
              <a:rPr lang="ru-RU" sz="2200" b="1" dirty="0" err="1"/>
              <a:t>Німеччині</a:t>
            </a:r>
            <a:r>
              <a:rPr lang="ru-RU" sz="2200" b="1" dirty="0"/>
              <a:t> </a:t>
            </a:r>
            <a:r>
              <a:rPr lang="ru-RU" sz="2200" b="1" dirty="0" err="1"/>
              <a:t>і</a:t>
            </a:r>
            <a:r>
              <a:rPr lang="ru-RU" sz="2200" b="1" dirty="0"/>
              <a:t> </a:t>
            </a:r>
            <a:r>
              <a:rPr lang="ru-RU" sz="2200" b="1" dirty="0" err="1"/>
              <a:t>у</a:t>
            </a:r>
            <a:r>
              <a:rPr lang="ru-RU" sz="2200" b="1" dirty="0"/>
              <a:t> 8,5 </a:t>
            </a:r>
            <a:r>
              <a:rPr lang="ru-RU" sz="2200" b="1" dirty="0" err="1"/>
              <a:t>разів</a:t>
            </a:r>
            <a:r>
              <a:rPr lang="ru-RU" sz="2200" b="1" dirty="0"/>
              <a:t> </a:t>
            </a:r>
            <a:r>
              <a:rPr lang="ru-RU" sz="2200" b="1" dirty="0" err="1"/>
              <a:t>менше</a:t>
            </a:r>
            <a:r>
              <a:rPr lang="ru-RU" sz="2200" b="1" dirty="0"/>
              <a:t>, </a:t>
            </a:r>
            <a:r>
              <a:rPr lang="ru-RU" sz="2200" b="1" dirty="0" err="1"/>
              <a:t>ніж</a:t>
            </a:r>
            <a:r>
              <a:rPr lang="ru-RU" sz="2200" b="1" dirty="0"/>
              <a:t> в </a:t>
            </a:r>
            <a:r>
              <a:rPr lang="ru-RU" sz="2200" b="1" dirty="0" err="1"/>
              <a:t>Англії</a:t>
            </a:r>
            <a:r>
              <a:rPr lang="ru-RU" sz="2200" b="1" dirty="0"/>
              <a:t>. </a:t>
            </a:r>
            <a:r>
              <a:rPr lang="ru-RU" sz="2200" b="1" dirty="0" err="1"/>
              <a:t>Тягар</a:t>
            </a:r>
            <a:r>
              <a:rPr lang="ru-RU" sz="2200" b="1" dirty="0"/>
              <a:t> же </a:t>
            </a:r>
            <a:r>
              <a:rPr lang="ru-RU" sz="2200" b="1" dirty="0" err="1"/>
              <a:t>непрямих</a:t>
            </a:r>
            <a:r>
              <a:rPr lang="ru-RU" sz="2200" b="1" dirty="0"/>
              <a:t> </a:t>
            </a:r>
            <a:r>
              <a:rPr lang="ru-RU" sz="2200" b="1" dirty="0" err="1"/>
              <a:t>податків</a:t>
            </a:r>
            <a:r>
              <a:rPr lang="ru-RU" sz="2200" b="1" dirty="0"/>
              <a:t> в </a:t>
            </a:r>
            <a:r>
              <a:rPr lang="ru-RU" sz="2200" b="1" dirty="0" err="1"/>
              <a:t>Росії</a:t>
            </a:r>
            <a:r>
              <a:rPr lang="ru-RU" sz="2200" b="1" dirty="0"/>
              <a:t> </a:t>
            </a:r>
            <a:r>
              <a:rPr lang="ru-RU" sz="2200" b="1" dirty="0" err="1"/>
              <a:t>був</a:t>
            </a:r>
            <a:r>
              <a:rPr lang="ru-RU" sz="2200" b="1" dirty="0"/>
              <a:t> у </a:t>
            </a:r>
            <a:r>
              <a:rPr lang="ru-RU" sz="2200" b="1" dirty="0" err="1"/>
              <a:t>середньому</a:t>
            </a:r>
            <a:r>
              <a:rPr lang="ru-RU" sz="2200" b="1" dirty="0"/>
              <a:t> </a:t>
            </a:r>
            <a:r>
              <a:rPr lang="ru-RU" sz="2200" b="1" dirty="0" err="1"/>
              <a:t>вдвічі</a:t>
            </a:r>
            <a:r>
              <a:rPr lang="ru-RU" sz="2200" b="1" dirty="0"/>
              <a:t> </a:t>
            </a:r>
            <a:r>
              <a:rPr lang="ru-RU" sz="2200" b="1" dirty="0" err="1"/>
              <a:t>менший</a:t>
            </a:r>
            <a:r>
              <a:rPr lang="ru-RU" sz="2200" b="1" dirty="0"/>
              <a:t>, </a:t>
            </a:r>
            <a:r>
              <a:rPr lang="ru-RU" sz="2200" b="1" dirty="0" err="1"/>
              <a:t>ніж</a:t>
            </a:r>
            <a:r>
              <a:rPr lang="ru-RU" sz="2200" b="1" dirty="0"/>
              <a:t> в </a:t>
            </a:r>
            <a:r>
              <a:rPr lang="ru-RU" sz="2200" b="1" dirty="0" err="1"/>
              <a:t>Австрії</a:t>
            </a:r>
            <a:r>
              <a:rPr lang="ru-RU" sz="2200" b="1" dirty="0"/>
              <a:t>, </a:t>
            </a:r>
            <a:r>
              <a:rPr lang="ru-RU" sz="2200" b="1" dirty="0" err="1"/>
              <a:t>Франції</a:t>
            </a:r>
            <a:r>
              <a:rPr lang="ru-RU" sz="2200" b="1" dirty="0"/>
              <a:t>, </a:t>
            </a:r>
            <a:r>
              <a:rPr lang="ru-RU" sz="2200" b="1" dirty="0" err="1"/>
              <a:t>Німеччини</a:t>
            </a:r>
            <a:r>
              <a:rPr lang="ru-RU" sz="2200" b="1" dirty="0"/>
              <a:t> і </a:t>
            </a:r>
            <a:r>
              <a:rPr lang="ru-RU" sz="2200" b="1" dirty="0" err="1"/>
              <a:t>Англії</a:t>
            </a:r>
            <a:r>
              <a:rPr lang="ru-RU" sz="2200" b="1" dirty="0"/>
              <a:t>. </a:t>
            </a:r>
            <a:r>
              <a:rPr lang="ru-RU" sz="2200" b="1" dirty="0" err="1"/>
              <a:t>Загальна</a:t>
            </a:r>
            <a:r>
              <a:rPr lang="ru-RU" sz="2200" b="1" dirty="0"/>
              <a:t> сума </a:t>
            </a:r>
            <a:r>
              <a:rPr lang="ru-RU" sz="2200" b="1" dirty="0" err="1"/>
              <a:t>податків</a:t>
            </a:r>
            <a:r>
              <a:rPr lang="ru-RU" sz="2200" b="1" dirty="0"/>
              <a:t> на одного </a:t>
            </a:r>
            <a:r>
              <a:rPr lang="ru-RU" sz="2200" b="1" dirty="0" err="1"/>
              <a:t>мешканця</a:t>
            </a:r>
            <a:r>
              <a:rPr lang="ru-RU" sz="2200" b="1" dirty="0"/>
              <a:t> в </a:t>
            </a:r>
            <a:r>
              <a:rPr lang="ru-RU" sz="2200" b="1" dirty="0" err="1"/>
              <a:t>Росії</a:t>
            </a:r>
            <a:r>
              <a:rPr lang="ru-RU" sz="2200" b="1" dirty="0"/>
              <a:t> </a:t>
            </a:r>
            <a:r>
              <a:rPr lang="ru-RU" sz="2200" b="1" dirty="0" err="1"/>
              <a:t>була</a:t>
            </a:r>
            <a:r>
              <a:rPr lang="ru-RU" sz="2200" b="1" dirty="0"/>
              <a:t> </a:t>
            </a:r>
            <a:r>
              <a:rPr lang="ru-RU" sz="2200" b="1" dirty="0" err="1"/>
              <a:t>більш</a:t>
            </a:r>
            <a:r>
              <a:rPr lang="ru-RU" sz="2200" b="1" dirty="0"/>
              <a:t> </a:t>
            </a:r>
            <a:r>
              <a:rPr lang="ru-RU" sz="2200" b="1" dirty="0" err="1"/>
              <a:t>ніж</a:t>
            </a:r>
            <a:r>
              <a:rPr lang="ru-RU" sz="2200" b="1" dirty="0"/>
              <a:t> </a:t>
            </a:r>
            <a:r>
              <a:rPr lang="ru-RU" sz="2200" b="1" dirty="0" err="1"/>
              <a:t>удвічі</a:t>
            </a:r>
            <a:r>
              <a:rPr lang="ru-RU" sz="2200" b="1" dirty="0"/>
              <a:t> </a:t>
            </a:r>
            <a:r>
              <a:rPr lang="ru-RU" sz="2200" b="1" dirty="0" err="1"/>
              <a:t>меншою</a:t>
            </a:r>
            <a:r>
              <a:rPr lang="ru-RU" sz="2200" b="1" dirty="0"/>
              <a:t> </a:t>
            </a:r>
            <a:r>
              <a:rPr lang="ru-RU" sz="2200" b="1" dirty="0" err="1"/>
              <a:t>ніж</a:t>
            </a:r>
            <a:r>
              <a:rPr lang="ru-RU" sz="2200" b="1" dirty="0"/>
              <a:t> в </a:t>
            </a:r>
            <a:r>
              <a:rPr lang="ru-RU" sz="2200" b="1" dirty="0" err="1"/>
              <a:t>Австрії</a:t>
            </a:r>
            <a:r>
              <a:rPr lang="ru-RU" sz="2200" b="1" dirty="0"/>
              <a:t>, </a:t>
            </a:r>
            <a:r>
              <a:rPr lang="ru-RU" sz="2200" b="1" dirty="0" err="1"/>
              <a:t>Франції</a:t>
            </a:r>
            <a:r>
              <a:rPr lang="ru-RU" sz="2200" b="1" dirty="0"/>
              <a:t> і </a:t>
            </a:r>
            <a:r>
              <a:rPr lang="ru-RU" sz="2200" b="1" dirty="0" err="1"/>
              <a:t>Німеччині</a:t>
            </a:r>
            <a:r>
              <a:rPr lang="ru-RU" sz="2200" b="1" dirty="0"/>
              <a:t> і </a:t>
            </a:r>
            <a:r>
              <a:rPr lang="ru-RU" sz="2200" b="1" dirty="0" err="1"/>
              <a:t>більш</a:t>
            </a:r>
            <a:r>
              <a:rPr lang="ru-RU" sz="2200" b="1" dirty="0"/>
              <a:t>, </a:t>
            </a:r>
            <a:r>
              <a:rPr lang="ru-RU" sz="2200" b="1" dirty="0" err="1"/>
              <a:t>ніж</a:t>
            </a:r>
            <a:r>
              <a:rPr lang="ru-RU" sz="2200" b="1" dirty="0"/>
              <a:t> в </a:t>
            </a:r>
            <a:r>
              <a:rPr lang="ru-RU" sz="2200" b="1" dirty="0" err="1"/>
              <a:t>чотири</a:t>
            </a:r>
            <a:r>
              <a:rPr lang="ru-RU" sz="2200" b="1" dirty="0"/>
              <a:t> рази </a:t>
            </a:r>
            <a:r>
              <a:rPr lang="ru-RU" sz="2200" b="1" dirty="0" err="1"/>
              <a:t>меншою</a:t>
            </a:r>
            <a:r>
              <a:rPr lang="ru-RU" sz="2200" b="1" dirty="0"/>
              <a:t> </a:t>
            </a:r>
            <a:r>
              <a:rPr lang="ru-RU" sz="2200" b="1" dirty="0" err="1"/>
              <a:t>ніж</a:t>
            </a:r>
            <a:r>
              <a:rPr lang="ru-RU" sz="2200" b="1" dirty="0"/>
              <a:t> в </a:t>
            </a:r>
            <a:r>
              <a:rPr lang="ru-RU" sz="2200" b="1" dirty="0" err="1"/>
              <a:t>Англії</a:t>
            </a:r>
            <a:r>
              <a:rPr lang="ru-RU" sz="2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301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5774" y="96982"/>
            <a:ext cx="9052560" cy="6497782"/>
          </a:xfrm>
        </p:spPr>
        <p:txBody>
          <a:bodyPr/>
          <a:lstStyle/>
          <a:p>
            <a:endParaRPr lang="uk-UA" dirty="0"/>
          </a:p>
          <a:p>
            <a:pPr algn="ctr"/>
            <a:r>
              <a:rPr lang="uk-UA" sz="2800" b="1" i="1" dirty="0"/>
              <a:t>РЕФОРМИ ВІДНОСНО ПРАЦІ</a:t>
            </a:r>
          </a:p>
          <a:p>
            <a:pPr algn="just"/>
            <a:r>
              <a:rPr lang="uk-UA" b="1" dirty="0"/>
              <a:t>	Були видані спеціальні закони для забезпечення безпеки робітників у гірничо-заводській промисловості, на залізницях і в підприємствах, особливо небезпечних для життя і здоров'я робітників.</a:t>
            </a:r>
            <a:br>
              <a:rPr lang="uk-UA" b="1" dirty="0"/>
            </a:br>
            <a:br>
              <a:rPr lang="uk-UA" b="1" dirty="0"/>
            </a:br>
            <a:r>
              <a:rPr lang="uk-UA" b="1" dirty="0"/>
              <a:t>	Дитяча праця до 12-річного віку була заборонена, а неповнолітні та особи жіночої статі не могли бути наймані  на фабричну роботу між 9-ю годиною вечора і 5-ю годиною ранку.</a:t>
            </a:r>
            <a:br>
              <a:rPr lang="uk-UA" b="1" dirty="0"/>
            </a:br>
            <a:br>
              <a:rPr lang="uk-UA" b="1" dirty="0"/>
            </a:br>
            <a:r>
              <a:rPr lang="uk-UA" b="1" dirty="0"/>
              <a:t>	Розмір штрафних відрахувань не міг перевищувати однієї третини заробітної плати, причому кожен штраф повинен був бути ствердженим фабричним інспектором. Штрафні гроші надходили в особливий фонд, призначений для задоволення потреб самих робітників.</a:t>
            </a:r>
            <a:br>
              <a:rPr lang="uk-UA" b="1" dirty="0"/>
            </a:br>
            <a:br>
              <a:rPr lang="uk-UA" b="1" dirty="0"/>
            </a:br>
            <a:r>
              <a:rPr lang="uk-UA" b="1" dirty="0"/>
              <a:t>	У 1882 році спеціальний закон врегулював роботу дітей від 12 до 15 років. У 1903 році були введені робочі старости, що обиралися фабрично-заводськими робітниками відповідних </a:t>
            </a:r>
            <a:r>
              <a:rPr lang="uk-UA" b="1" dirty="0" err="1"/>
              <a:t>цехів</a:t>
            </a:r>
            <a:r>
              <a:rPr lang="uk-UA" b="1" dirty="0"/>
              <a:t>. Існування робочих спілок було визнано законом в 1906 році.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875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328</TotalTime>
  <Words>670</Words>
  <Application>Microsoft Office PowerPoint</Application>
  <PresentationFormat>Широкий екран</PresentationFormat>
  <Paragraphs>96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2" baseType="lpstr"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                        політичні реформи</vt:lpstr>
      <vt:lpstr>Презентація PowerPoint</vt:lpstr>
      <vt:lpstr>Презентація PowerPoint</vt:lpstr>
      <vt:lpstr>Презентація PowerPoint</vt:lpstr>
      <vt:lpstr>Презентація PowerPoint</vt:lpstr>
      <vt:lpstr>                                    Розвиток культури: 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</dc:title>
  <dc:creator>Dimon</dc:creator>
  <cp:lastModifiedBy>Малеш Арсен</cp:lastModifiedBy>
  <cp:revision>33</cp:revision>
  <dcterms:created xsi:type="dcterms:W3CDTF">2017-04-12T15:38:27Z</dcterms:created>
  <dcterms:modified xsi:type="dcterms:W3CDTF">2017-04-14T18:47:18Z</dcterms:modified>
</cp:coreProperties>
</file>