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73" r:id="rId3"/>
    <p:sldId id="274" r:id="rId4"/>
    <p:sldId id="275" r:id="rId5"/>
    <p:sldId id="304" r:id="rId6"/>
    <p:sldId id="305" r:id="rId7"/>
    <p:sldId id="306" r:id="rId8"/>
    <p:sldId id="309" r:id="rId9"/>
    <p:sldId id="310" r:id="rId10"/>
    <p:sldId id="311" r:id="rId11"/>
    <p:sldId id="314" r:id="rId12"/>
    <p:sldId id="312" r:id="rId13"/>
    <p:sldId id="281" r:id="rId14"/>
    <p:sldId id="319" r:id="rId15"/>
    <p:sldId id="320" r:id="rId16"/>
    <p:sldId id="286" r:id="rId17"/>
    <p:sldId id="324" r:id="rId18"/>
    <p:sldId id="293" r:id="rId19"/>
    <p:sldId id="269"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0000"/>
    <a:srgbClr val="FF0000"/>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23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8C3960-68CF-47A6-96AC-CC6F04F44F46}"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81BF451F-8037-4024-B11A-E38C119E4A99}">
      <dgm:prSet phldrT="[Текст]"/>
      <dgm:spPr/>
      <dgm:t>
        <a:bodyPr/>
        <a:lstStyle/>
        <a:p>
          <a:r>
            <a:rPr lang="uk-UA" dirty="0" smtClean="0"/>
            <a:t>Родинний герб Конашевичів</a:t>
          </a:r>
          <a:endParaRPr lang="ru-RU" dirty="0"/>
        </a:p>
      </dgm:t>
    </dgm:pt>
    <dgm:pt modelId="{5E3A0997-56AD-4243-95C3-B84FFB4ABF35}" type="parTrans" cxnId="{A5CC62D8-1601-4028-B1A1-3D04255DFA10}">
      <dgm:prSet/>
      <dgm:spPr/>
      <dgm:t>
        <a:bodyPr/>
        <a:lstStyle/>
        <a:p>
          <a:endParaRPr lang="ru-RU"/>
        </a:p>
      </dgm:t>
    </dgm:pt>
    <dgm:pt modelId="{20DFF7EE-AE14-4C6E-B937-DD3F5165F9A1}" type="sibTrans" cxnId="{A5CC62D8-1601-4028-B1A1-3D04255DFA10}">
      <dgm:prSet/>
      <dgm:spPr/>
      <dgm:t>
        <a:bodyPr/>
        <a:lstStyle/>
        <a:p>
          <a:endParaRPr lang="ru-RU"/>
        </a:p>
      </dgm:t>
    </dgm:pt>
    <dgm:pt modelId="{EC6B9F3D-D9AC-423C-8B68-23834D93E2F6}" type="pres">
      <dgm:prSet presAssocID="{0B8C3960-68CF-47A6-96AC-CC6F04F44F46}" presName="Name0" presStyleCnt="0">
        <dgm:presLayoutVars>
          <dgm:chMax/>
          <dgm:chPref/>
          <dgm:dir/>
        </dgm:presLayoutVars>
      </dgm:prSet>
      <dgm:spPr/>
    </dgm:pt>
    <dgm:pt modelId="{05C97147-23FB-4D3B-B6D6-62ED19C79E0D}" type="pres">
      <dgm:prSet presAssocID="{81BF451F-8037-4024-B11A-E38C119E4A99}" presName="composite" presStyleCnt="0">
        <dgm:presLayoutVars>
          <dgm:chMax val="1"/>
          <dgm:chPref val="1"/>
        </dgm:presLayoutVars>
      </dgm:prSet>
      <dgm:spPr/>
    </dgm:pt>
    <dgm:pt modelId="{2AA6995B-3456-4346-8FAF-6A900739989A}" type="pres">
      <dgm:prSet presAssocID="{81BF451F-8037-4024-B11A-E38C119E4A99}" presName="Accent" presStyleLbl="trAlignAcc1" presStyleIdx="0" presStyleCnt="1">
        <dgm:presLayoutVars>
          <dgm:chMax val="0"/>
          <dgm:chPref val="0"/>
        </dgm:presLayoutVars>
      </dgm:prSet>
      <dgm:spPr/>
    </dgm:pt>
    <dgm:pt modelId="{AADE6F1A-8D0D-435D-B3A7-87E50D841DE7}" type="pres">
      <dgm:prSet presAssocID="{81BF451F-8037-4024-B11A-E38C119E4A99}" presName="Image" presStyleLbl="alignImgPlace1" presStyleIdx="0" presStyleCnt="1">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dgm:spPr>
      <dgm:extLst>
        <a:ext uri="{E40237B7-FDA0-4F09-8148-C483321AD2D9}">
          <dgm14:cNvPr xmlns:dgm14="http://schemas.microsoft.com/office/drawing/2010/diagram" id="0" name="" descr="http://kor.ill.in.ua/m/610x0/1520543.jpg?v=635492663385505849"/>
        </a:ext>
      </dgm:extLst>
    </dgm:pt>
    <dgm:pt modelId="{261549AA-B430-4113-B260-B9968712FAF3}" type="pres">
      <dgm:prSet presAssocID="{81BF451F-8037-4024-B11A-E38C119E4A99}" presName="ChildComposite" presStyleCnt="0"/>
      <dgm:spPr/>
    </dgm:pt>
    <dgm:pt modelId="{894C8347-3913-4BC5-A6D9-9FCF9B64700B}" type="pres">
      <dgm:prSet presAssocID="{81BF451F-8037-4024-B11A-E38C119E4A99}" presName="Child" presStyleLbl="node1" presStyleIdx="0" presStyleCnt="0">
        <dgm:presLayoutVars>
          <dgm:chMax val="0"/>
          <dgm:chPref val="0"/>
          <dgm:bulletEnabled val="1"/>
        </dgm:presLayoutVars>
      </dgm:prSet>
      <dgm:spPr/>
    </dgm:pt>
    <dgm:pt modelId="{795E17AD-D53B-4175-93A8-8E408FA03330}" type="pres">
      <dgm:prSet presAssocID="{81BF451F-8037-4024-B11A-E38C119E4A99}" presName="Parent" presStyleLbl="revTx" presStyleIdx="0" presStyleCnt="1">
        <dgm:presLayoutVars>
          <dgm:chMax val="1"/>
          <dgm:chPref val="0"/>
          <dgm:bulletEnabled val="1"/>
        </dgm:presLayoutVars>
      </dgm:prSet>
      <dgm:spPr/>
      <dgm:t>
        <a:bodyPr/>
        <a:lstStyle/>
        <a:p>
          <a:endParaRPr lang="ru-RU"/>
        </a:p>
      </dgm:t>
    </dgm:pt>
  </dgm:ptLst>
  <dgm:cxnLst>
    <dgm:cxn modelId="{7DBED5E9-07BF-4424-8B79-9430446A7696}" type="presOf" srcId="{81BF451F-8037-4024-B11A-E38C119E4A99}" destId="{795E17AD-D53B-4175-93A8-8E408FA03330}" srcOrd="0" destOrd="0" presId="urn:microsoft.com/office/officeart/2008/layout/CaptionedPictures"/>
    <dgm:cxn modelId="{40D0661F-2C75-460E-8802-E4644254BF01}" type="presOf" srcId="{0B8C3960-68CF-47A6-96AC-CC6F04F44F46}" destId="{EC6B9F3D-D9AC-423C-8B68-23834D93E2F6}" srcOrd="0" destOrd="0" presId="urn:microsoft.com/office/officeart/2008/layout/CaptionedPictures"/>
    <dgm:cxn modelId="{A5CC62D8-1601-4028-B1A1-3D04255DFA10}" srcId="{0B8C3960-68CF-47A6-96AC-CC6F04F44F46}" destId="{81BF451F-8037-4024-B11A-E38C119E4A99}" srcOrd="0" destOrd="0" parTransId="{5E3A0997-56AD-4243-95C3-B84FFB4ABF35}" sibTransId="{20DFF7EE-AE14-4C6E-B937-DD3F5165F9A1}"/>
    <dgm:cxn modelId="{D8165F30-FE61-4608-B2D6-3B6BAD873267}" type="presParOf" srcId="{EC6B9F3D-D9AC-423C-8B68-23834D93E2F6}" destId="{05C97147-23FB-4D3B-B6D6-62ED19C79E0D}" srcOrd="0" destOrd="0" presId="urn:microsoft.com/office/officeart/2008/layout/CaptionedPictures"/>
    <dgm:cxn modelId="{3A2A6780-A8CF-4151-8DDA-B45C459B5DA7}" type="presParOf" srcId="{05C97147-23FB-4D3B-B6D6-62ED19C79E0D}" destId="{2AA6995B-3456-4346-8FAF-6A900739989A}" srcOrd="0" destOrd="0" presId="urn:microsoft.com/office/officeart/2008/layout/CaptionedPictures"/>
    <dgm:cxn modelId="{5648BDC6-26E5-465A-8566-CD098CFA9320}" type="presParOf" srcId="{05C97147-23FB-4D3B-B6D6-62ED19C79E0D}" destId="{AADE6F1A-8D0D-435D-B3A7-87E50D841DE7}" srcOrd="1" destOrd="0" presId="urn:microsoft.com/office/officeart/2008/layout/CaptionedPictures"/>
    <dgm:cxn modelId="{E59826F4-24FD-4038-81EB-69CA886100DB}" type="presParOf" srcId="{05C97147-23FB-4D3B-B6D6-62ED19C79E0D}" destId="{261549AA-B430-4113-B260-B9968712FAF3}" srcOrd="2" destOrd="0" presId="urn:microsoft.com/office/officeart/2008/layout/CaptionedPictures"/>
    <dgm:cxn modelId="{06D3C815-6B34-4757-BAA8-8D268EAB29F3}" type="presParOf" srcId="{261549AA-B430-4113-B260-B9968712FAF3}" destId="{894C8347-3913-4BC5-A6D9-9FCF9B64700B}" srcOrd="0" destOrd="0" presId="urn:microsoft.com/office/officeart/2008/layout/CaptionedPictures"/>
    <dgm:cxn modelId="{90280FC7-2E72-4FE2-87CD-10A84F07BCE4}" type="presParOf" srcId="{261549AA-B430-4113-B260-B9968712FAF3}" destId="{795E17AD-D53B-4175-93A8-8E408FA03330}"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A6995B-3456-4346-8FAF-6A900739989A}">
      <dsp:nvSpPr>
        <dsp:cNvPr id="0" name=""/>
        <dsp:cNvSpPr/>
      </dsp:nvSpPr>
      <dsp:spPr>
        <a:xfrm>
          <a:off x="235426" y="0"/>
          <a:ext cx="2093979" cy="246350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ADE6F1A-8D0D-435D-B3A7-87E50D841DE7}">
      <dsp:nvSpPr>
        <dsp:cNvPr id="0" name=""/>
        <dsp:cNvSpPr/>
      </dsp:nvSpPr>
      <dsp:spPr>
        <a:xfrm>
          <a:off x="340125" y="98540"/>
          <a:ext cx="1884581" cy="160127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5E17AD-D53B-4175-93A8-8E408FA03330}">
      <dsp:nvSpPr>
        <dsp:cNvPr id="0" name=""/>
        <dsp:cNvSpPr/>
      </dsp:nvSpPr>
      <dsp:spPr>
        <a:xfrm>
          <a:off x="340125" y="1699818"/>
          <a:ext cx="1884581" cy="665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uk-UA" sz="1800" kern="1200" dirty="0" smtClean="0"/>
            <a:t>Родинний герб Конашевичів</a:t>
          </a:r>
          <a:endParaRPr lang="ru-RU" sz="1800" kern="1200" dirty="0"/>
        </a:p>
      </dsp:txBody>
      <dsp:txXfrm>
        <a:off x="340125" y="1699818"/>
        <a:ext cx="1884581" cy="665146"/>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EADD97-A9C7-4857-895E-BF803B4BD841}" type="datetimeFigureOut">
              <a:rPr lang="ru-RU" smtClean="0"/>
              <a:t>14.04.2017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3B4AC3-DB75-498D-81B8-49F854BCE0C0}" type="slidenum">
              <a:rPr lang="ru-RU" smtClean="0"/>
              <a:t>‹#›</a:t>
            </a:fld>
            <a:endParaRPr lang="ru-RU"/>
          </a:p>
        </p:txBody>
      </p:sp>
    </p:spTree>
    <p:extLst>
      <p:ext uri="{BB962C8B-B14F-4D97-AF65-F5344CB8AC3E}">
        <p14:creationId xmlns:p14="http://schemas.microsoft.com/office/powerpoint/2010/main" val="1223795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21DF87C-AD9B-4407-9B0A-F2375A2701EA}"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2864058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1DF87C-AD9B-4407-9B0A-F2375A2701EA}"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1611030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21DF87C-AD9B-4407-9B0A-F2375A2701EA}"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3978410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21DF87C-AD9B-4407-9B0A-F2375A2701EA}" type="datetimeFigureOut">
              <a:rPr lang="ru-RU" smtClean="0"/>
              <a:t>14.04.2017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3196099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21DF87C-AD9B-4407-9B0A-F2375A2701EA}" type="datetimeFigureOut">
              <a:rPr lang="ru-RU" smtClean="0"/>
              <a:t>14.04.2017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156522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21DF87C-AD9B-4407-9B0A-F2375A2701EA}" type="datetimeFigureOut">
              <a:rPr lang="ru-RU" smtClean="0"/>
              <a:t>14.04.2017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3335262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21DF87C-AD9B-4407-9B0A-F2375A2701EA}" type="datetimeFigureOut">
              <a:rPr lang="ru-RU" smtClean="0"/>
              <a:t>14.04.2017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2462721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21DF87C-AD9B-4407-9B0A-F2375A2701EA}" type="datetimeFigureOut">
              <a:rPr lang="ru-RU" smtClean="0"/>
              <a:t>14.04.2017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4090269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21DF87C-AD9B-4407-9B0A-F2375A2701EA}" type="datetimeFigureOut">
              <a:rPr lang="ru-RU" smtClean="0"/>
              <a:t>14.04.2017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2192111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1DF87C-AD9B-4407-9B0A-F2375A2701EA}"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3315412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1DF87C-AD9B-4407-9B0A-F2375A2701EA}"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9B9D45-CE42-437C-9FE7-D1CDB9470E9E}" type="slidenum">
              <a:rPr lang="ru-RU" smtClean="0"/>
              <a:t>‹#›</a:t>
            </a:fld>
            <a:endParaRPr lang="ru-RU"/>
          </a:p>
        </p:txBody>
      </p:sp>
    </p:spTree>
    <p:extLst>
      <p:ext uri="{BB962C8B-B14F-4D97-AF65-F5344CB8AC3E}">
        <p14:creationId xmlns:p14="http://schemas.microsoft.com/office/powerpoint/2010/main" val="841874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3499">
              <a:srgbClr val="B3D9C0"/>
            </a:gs>
            <a:gs pos="25000">
              <a:srgbClr val="CCE680"/>
            </a:gs>
            <a:gs pos="0">
              <a:srgbClr val="FFFF00"/>
            </a:gs>
            <a:gs pos="43000">
              <a:srgbClr val="99CCFF"/>
            </a:gs>
            <a:gs pos="57000">
              <a:srgbClr val="9966FF"/>
            </a:gs>
            <a:gs pos="72000">
              <a:srgbClr val="CC99FF"/>
            </a:gs>
            <a:gs pos="87000">
              <a:srgbClr val="99CCFF"/>
            </a:gs>
            <a:gs pos="100000">
              <a:srgbClr val="CCCC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1DF87C-AD9B-4407-9B0A-F2375A2701EA}" type="datetimeFigureOut">
              <a:rPr lang="ru-RU" smtClean="0"/>
              <a:t>14.04.2017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9B9D45-CE42-437C-9FE7-D1CDB9470E9E}" type="slidenum">
              <a:rPr lang="ru-RU" smtClean="0"/>
              <a:t>‹#›</a:t>
            </a:fld>
            <a:endParaRPr lang="ru-RU"/>
          </a:p>
        </p:txBody>
      </p:sp>
    </p:spTree>
    <p:extLst>
      <p:ext uri="{BB962C8B-B14F-4D97-AF65-F5344CB8AC3E}">
        <p14:creationId xmlns:p14="http://schemas.microsoft.com/office/powerpoint/2010/main" val="3586242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hyperlink" Target="http://znachkovyy.blogspot.com/" TargetMode="External"/><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332656"/>
            <a:ext cx="7772400" cy="3528392"/>
          </a:xfrm>
        </p:spPr>
        <p:txBody>
          <a:bodyPr>
            <a:prstTxWarp prst="textPlain">
              <a:avLst/>
            </a:prstTxWarp>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Відомі люди, або постать </a:t>
            </a:r>
            <a:r>
              <a:rPr lang="uk-U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в історії України </a:t>
            </a:r>
            <a: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Подзаголовок 2"/>
          <p:cNvSpPr>
            <a:spLocks noGrp="1"/>
          </p:cNvSpPr>
          <p:nvPr>
            <p:ph type="subTitle" idx="1"/>
          </p:nvPr>
        </p:nvSpPr>
        <p:spPr>
          <a:xfrm>
            <a:off x="4716016" y="3886200"/>
            <a:ext cx="3744416" cy="2495128"/>
          </a:xfrm>
        </p:spPr>
        <p:txBody>
          <a:bodyPr>
            <a:normAutofit fontScale="62500" lnSpcReduction="20000"/>
          </a:bodyPr>
          <a:lstStyle/>
          <a:p>
            <a:pPr marL="68580" algn="l"/>
            <a:r>
              <a:rPr lang="uk-UA" sz="2900" b="1" u="sng" dirty="0">
                <a:solidFill>
                  <a:srgbClr val="000000"/>
                </a:solidFill>
                <a:latin typeface="Times New Roman" pitchFamily="18" charset="0"/>
                <a:cs typeface="Times New Roman" pitchFamily="18" charset="0"/>
              </a:rPr>
              <a:t>Виконали: </a:t>
            </a:r>
          </a:p>
          <a:p>
            <a:pPr marL="68580" algn="l"/>
            <a:r>
              <a:rPr lang="uk-UA" sz="2900" b="1" dirty="0" smtClean="0">
                <a:solidFill>
                  <a:srgbClr val="000000"/>
                </a:solidFill>
                <a:latin typeface="Times New Roman" pitchFamily="18" charset="0"/>
                <a:cs typeface="Times New Roman" pitchFamily="18" charset="0"/>
              </a:rPr>
              <a:t>Козлова Діана Вікторівна</a:t>
            </a:r>
            <a:endParaRPr lang="uk-UA" sz="2900" b="1" dirty="0">
              <a:solidFill>
                <a:srgbClr val="000000"/>
              </a:solidFill>
              <a:latin typeface="Times New Roman" pitchFamily="18" charset="0"/>
              <a:cs typeface="Times New Roman" pitchFamily="18" charset="0"/>
            </a:endParaRPr>
          </a:p>
          <a:p>
            <a:pPr marL="68580" algn="l"/>
            <a:r>
              <a:rPr lang="uk-UA" sz="2900" b="1" dirty="0" smtClean="0">
                <a:solidFill>
                  <a:srgbClr val="000000"/>
                </a:solidFill>
                <a:latin typeface="Times New Roman" pitchFamily="18" charset="0"/>
                <a:cs typeface="Times New Roman" pitchFamily="18" charset="0"/>
              </a:rPr>
              <a:t>учениця 8 </a:t>
            </a:r>
            <a:r>
              <a:rPr lang="uk-UA" sz="2900" b="1" dirty="0">
                <a:solidFill>
                  <a:srgbClr val="000000"/>
                </a:solidFill>
                <a:latin typeface="Times New Roman" pitchFamily="18" charset="0"/>
                <a:cs typeface="Times New Roman" pitchFamily="18" charset="0"/>
              </a:rPr>
              <a:t>класу </a:t>
            </a:r>
          </a:p>
          <a:p>
            <a:pPr marL="68580" algn="l"/>
            <a:r>
              <a:rPr lang="uk-UA" sz="2900" b="1" dirty="0" smtClean="0">
                <a:solidFill>
                  <a:srgbClr val="000000"/>
                </a:solidFill>
                <a:latin typeface="Times New Roman" pitchFamily="18" charset="0"/>
                <a:cs typeface="Times New Roman" pitchFamily="18" charset="0"/>
              </a:rPr>
              <a:t>Харківської гімназії № 144</a:t>
            </a:r>
          </a:p>
          <a:p>
            <a:pPr marL="68580" algn="l"/>
            <a:r>
              <a:rPr lang="uk-UA" sz="2900" b="1" dirty="0" smtClean="0">
                <a:solidFill>
                  <a:srgbClr val="000000"/>
                </a:solidFill>
                <a:latin typeface="Times New Roman" pitchFamily="18" charset="0"/>
                <a:cs typeface="Times New Roman" pitchFamily="18" charset="0"/>
              </a:rPr>
              <a:t>Харківської міської ради </a:t>
            </a:r>
          </a:p>
          <a:p>
            <a:pPr marL="68580" algn="l"/>
            <a:r>
              <a:rPr lang="uk-UA" sz="2900" b="1" dirty="0" smtClean="0">
                <a:solidFill>
                  <a:srgbClr val="000000"/>
                </a:solidFill>
                <a:latin typeface="Times New Roman" pitchFamily="18" charset="0"/>
                <a:cs typeface="Times New Roman" pitchFamily="18" charset="0"/>
              </a:rPr>
              <a:t>Харківської області    </a:t>
            </a:r>
            <a:endParaRPr lang="uk-UA" sz="2900" b="1" dirty="0">
              <a:solidFill>
                <a:srgbClr val="000000"/>
              </a:solidFill>
              <a:latin typeface="Times New Roman" pitchFamily="18" charset="0"/>
              <a:cs typeface="Times New Roman" pitchFamily="18" charset="0"/>
            </a:endParaRPr>
          </a:p>
          <a:p>
            <a:pPr marL="68580" algn="l"/>
            <a:r>
              <a:rPr lang="uk-UA" sz="2900" b="1" u="sng" dirty="0">
                <a:solidFill>
                  <a:srgbClr val="000000"/>
                </a:solidFill>
                <a:latin typeface="Times New Roman" pitchFamily="18" charset="0"/>
                <a:cs typeface="Times New Roman" pitchFamily="18" charset="0"/>
              </a:rPr>
              <a:t>Науковий керівник</a:t>
            </a:r>
            <a:r>
              <a:rPr lang="uk-UA" sz="2900" b="1" dirty="0">
                <a:solidFill>
                  <a:srgbClr val="000000"/>
                </a:solidFill>
                <a:latin typeface="Times New Roman" pitchFamily="18" charset="0"/>
                <a:cs typeface="Times New Roman" pitchFamily="18" charset="0"/>
              </a:rPr>
              <a:t>: </a:t>
            </a:r>
            <a:endParaRPr lang="uk-UA" sz="2900" b="1" dirty="0" smtClean="0">
              <a:solidFill>
                <a:srgbClr val="000000"/>
              </a:solidFill>
              <a:latin typeface="Times New Roman" pitchFamily="18" charset="0"/>
              <a:cs typeface="Times New Roman" pitchFamily="18" charset="0"/>
            </a:endParaRPr>
          </a:p>
          <a:p>
            <a:pPr marL="68580" algn="l"/>
            <a:r>
              <a:rPr lang="uk-UA" sz="2900" b="1" dirty="0" smtClean="0">
                <a:solidFill>
                  <a:srgbClr val="000000"/>
                </a:solidFill>
                <a:latin typeface="Times New Roman" pitchFamily="18" charset="0"/>
                <a:cs typeface="Times New Roman" pitchFamily="18" charset="0"/>
              </a:rPr>
              <a:t>Шаповал Ольга Миколаївна, учитель історії</a:t>
            </a:r>
            <a:endParaRPr lang="ru-RU" sz="2900" b="1" dirty="0">
              <a:solidFill>
                <a:srgbClr val="000000"/>
              </a:solidFill>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481693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0358"/>
            <a:ext cx="8229600" cy="1012974"/>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Актуальність дослідження</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Объект 2"/>
          <p:cNvSpPr>
            <a:spLocks noGrp="1"/>
          </p:cNvSpPr>
          <p:nvPr>
            <p:ph idx="1"/>
          </p:nvPr>
        </p:nvSpPr>
        <p:spPr>
          <a:xfrm>
            <a:off x="457200" y="1124744"/>
            <a:ext cx="8229600" cy="5544616"/>
          </a:xfrm>
        </p:spPr>
        <p:txBody>
          <a:bodyPr>
            <a:normAutofit fontScale="77500" lnSpcReduction="20000"/>
          </a:bodyPr>
          <a:lstStyle/>
          <a:p>
            <a:pPr algn="just"/>
            <a:r>
              <a:rPr lang="ru-RU" dirty="0" err="1" smtClean="0">
                <a:latin typeface="Times New Roman" panose="02020603050405020304" pitchFamily="18" charset="0"/>
                <a:cs typeface="Times New Roman" panose="02020603050405020304" pitchFamily="18" charset="0"/>
              </a:rPr>
              <a:t>Історія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життя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і </a:t>
            </a:r>
            <a:r>
              <a:rPr lang="ru-RU" dirty="0" err="1">
                <a:latin typeface="Times New Roman" panose="02020603050405020304" pitchFamily="18" charset="0"/>
                <a:cs typeface="Times New Roman" panose="02020603050405020304" pitchFamily="18" charset="0"/>
              </a:rPr>
              <a:t>політичної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діяльності</a:t>
            </a:r>
            <a:r>
              <a:rPr lang="ru-RU" dirty="0">
                <a:latin typeface="Times New Roman" panose="02020603050405020304" pitchFamily="18" charset="0"/>
                <a:cs typeface="Times New Roman" panose="02020603050405020304" pitchFamily="18" charset="0"/>
              </a:rPr>
              <a:t> Петра </a:t>
            </a:r>
            <a:r>
              <a:rPr lang="ru-RU" dirty="0" smtClean="0">
                <a:latin typeface="Times New Roman" panose="02020603050405020304" pitchFamily="18" charset="0"/>
                <a:cs typeface="Times New Roman" panose="02020603050405020304" pitchFamily="18" charset="0"/>
              </a:rPr>
              <a:t>Конашевича-</a:t>
            </a:r>
            <a:r>
              <a:rPr lang="ru-RU" dirty="0" err="1" smtClean="0">
                <a:latin typeface="Times New Roman" panose="02020603050405020304" pitchFamily="18" charset="0"/>
                <a:cs typeface="Times New Roman" panose="02020603050405020304" pitchFamily="18" charset="0"/>
              </a:rPr>
              <a:t>Сагайдачного</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багато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 </a:t>
            </a:r>
            <a:r>
              <a:rPr lang="ru-RU" dirty="0" err="1">
                <a:latin typeface="Times New Roman" panose="02020603050405020304" pitchFamily="18" charset="0"/>
                <a:cs typeface="Times New Roman" panose="02020603050405020304" pitchFamily="18" charset="0"/>
              </a:rPr>
              <a:t>чому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співзвучна</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з </a:t>
            </a:r>
            <a:r>
              <a:rPr lang="ru-RU" dirty="0" err="1" smtClean="0">
                <a:latin typeface="Times New Roman" panose="02020603050405020304" pitchFamily="18" charset="0"/>
                <a:cs typeface="Times New Roman" panose="02020603050405020304" pitchFamily="18" charset="0"/>
              </a:rPr>
              <a:t>історією</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України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першої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чверті</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XVII </a:t>
            </a:r>
            <a:r>
              <a:rPr lang="ru-RU" dirty="0" err="1" smtClean="0">
                <a:latin typeface="Times New Roman" panose="02020603050405020304" pitchFamily="18" charset="0"/>
                <a:cs typeface="Times New Roman" panose="02020603050405020304" pitchFamily="18" charset="0"/>
              </a:rPr>
              <a:t>століття</a:t>
            </a:r>
            <a:r>
              <a:rPr lang="ru-RU" dirty="0" smtClean="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часу складного, </a:t>
            </a:r>
            <a:r>
              <a:rPr lang="ru-RU" dirty="0" err="1" smtClean="0">
                <a:latin typeface="Times New Roman" panose="02020603050405020304" pitchFamily="18" charset="0"/>
                <a:cs typeface="Times New Roman" panose="02020603050405020304" pitchFamily="18" charset="0"/>
              </a:rPr>
              <a:t>суперечливого</a:t>
            </a:r>
            <a:r>
              <a:rPr lang="ru-RU" dirty="0" smtClean="0">
                <a:latin typeface="Times New Roman" panose="02020603050405020304" pitchFamily="18" charset="0"/>
                <a:cs typeface="Times New Roman" panose="02020603050405020304" pitchFamily="18" charset="0"/>
              </a:rPr>
              <a:t> та </a:t>
            </a:r>
            <a:r>
              <a:rPr lang="ru-RU" dirty="0" err="1" smtClean="0">
                <a:latin typeface="Times New Roman" panose="02020603050405020304" pitchFamily="18" charset="0"/>
                <a:cs typeface="Times New Roman" panose="02020603050405020304" pitchFamily="18" charset="0"/>
              </a:rPr>
              <a:t>трагічного</a:t>
            </a:r>
            <a:r>
              <a:rPr lang="ru-RU" dirty="0" smtClean="0">
                <a:latin typeface="Times New Roman" panose="02020603050405020304" pitchFamily="18" charset="0"/>
                <a:cs typeface="Times New Roman" panose="02020603050405020304" pitchFamily="18" charset="0"/>
              </a:rPr>
              <a:t> для </a:t>
            </a:r>
            <a:r>
              <a:rPr lang="ru-RU" dirty="0" err="1" smtClean="0">
                <a:latin typeface="Times New Roman" panose="02020603050405020304" pitchFamily="18" charset="0"/>
                <a:cs typeface="Times New Roman" panose="02020603050405020304" pitchFamily="18" charset="0"/>
              </a:rPr>
              <a:t>українського</a:t>
            </a:r>
            <a:r>
              <a:rPr lang="ru-RU" dirty="0" smtClean="0">
                <a:latin typeface="Times New Roman" panose="02020603050405020304" pitchFamily="18" charset="0"/>
                <a:cs typeface="Times New Roman" panose="02020603050405020304" pitchFamily="18" charset="0"/>
              </a:rPr>
              <a:t> народу.</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У наш буремний час, коли над Україною нависла загроза втрати державності, та на Сході  країни героїчно воюють українські патріоти, ми не можемо забути наше історичне минуле, де вагоме місце займає козацтво на чолі з уславленим гетьманом Петром Сагайдачним.</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0" indent="0" algn="just">
              <a:buNone/>
            </a:pPr>
            <a:r>
              <a:rPr lang="uk-UA" dirty="0" smtClean="0">
                <a:latin typeface="Times New Roman" panose="02020603050405020304" pitchFamily="18" charset="0"/>
                <a:cs typeface="Times New Roman" panose="02020603050405020304" pitchFamily="18" charset="0"/>
              </a:rPr>
              <a:t>                  Безсмертної слави достойний, гетьмане!</a:t>
            </a:r>
          </a:p>
          <a:p>
            <a:pPr marL="0" indent="0" algn="just">
              <a:buNone/>
            </a:pPr>
            <a:r>
              <a:rPr lang="uk-UA" dirty="0" smtClean="0">
                <a:latin typeface="Times New Roman" panose="02020603050405020304" pitchFamily="18" charset="0"/>
                <a:cs typeface="Times New Roman" panose="02020603050405020304" pitchFamily="18" charset="0"/>
              </a:rPr>
              <a:t>                  Жити вічно твоєму імені…</a:t>
            </a:r>
          </a:p>
          <a:p>
            <a:pPr marL="0" indent="0" algn="just">
              <a:buNone/>
            </a:pPr>
            <a:r>
              <a:rPr lang="uk-UA" dirty="0" smtClean="0">
                <a:latin typeface="Times New Roman" panose="02020603050405020304" pitchFamily="18" charset="0"/>
                <a:cs typeface="Times New Roman" panose="02020603050405020304" pitchFamily="18" charset="0"/>
              </a:rPr>
              <a:t>                  Скільки Дніпро з Дністром води нестимуть,</a:t>
            </a:r>
          </a:p>
          <a:p>
            <a:pPr marL="0" indent="0" algn="just">
              <a:buNone/>
            </a:pPr>
            <a:r>
              <a:rPr lang="uk-UA" dirty="0" smtClean="0">
                <a:latin typeface="Times New Roman" panose="02020603050405020304" pitchFamily="18" charset="0"/>
                <a:cs typeface="Times New Roman" panose="02020603050405020304" pitchFamily="18" charset="0"/>
              </a:rPr>
              <a:t>                  Стільки й хвалу тобі люди співатимуть.</a:t>
            </a:r>
          </a:p>
          <a:p>
            <a:pPr marL="0" indent="0" algn="just">
              <a:buNone/>
            </a:pPr>
            <a:r>
              <a:rPr lang="uk-UA" dirty="0" smtClean="0">
                <a:latin typeface="Times New Roman" panose="02020603050405020304" pitchFamily="18" charset="0"/>
                <a:cs typeface="Times New Roman" panose="02020603050405020304" pitchFamily="18" charset="0"/>
              </a:rPr>
              <a:t>                                                          Лукаш Беринга</a:t>
            </a:r>
          </a:p>
          <a:p>
            <a:pPr marL="0" indent="0">
              <a:buNone/>
            </a:pPr>
            <a:endParaRPr lang="uk-UA" dirty="0"/>
          </a:p>
        </p:txBody>
      </p:sp>
    </p:spTree>
    <p:extLst>
      <p:ext uri="{BB962C8B-B14F-4D97-AF65-F5344CB8AC3E}">
        <p14:creationId xmlns:p14="http://schemas.microsoft.com/office/powerpoint/2010/main" val="896484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fontScale="77500" lnSpcReduction="20000"/>
          </a:bodyPr>
          <a:lstStyle/>
          <a:p>
            <a:pPr algn="just"/>
            <a:r>
              <a:rPr lang="uk-UA" dirty="0" smtClean="0">
                <a:latin typeface="Times New Roman" pitchFamily="18" charset="0"/>
                <a:cs typeface="Times New Roman" pitchFamily="18" charset="0"/>
              </a:rPr>
              <a:t>Нами </a:t>
            </a:r>
            <a:r>
              <a:rPr lang="uk-UA" dirty="0">
                <a:latin typeface="Times New Roman" pitchFamily="18" charset="0"/>
                <a:cs typeface="Times New Roman" pitchFamily="18" charset="0"/>
              </a:rPr>
              <a:t>була висунута </a:t>
            </a:r>
            <a:r>
              <a:rPr lang="uk-UA" b="1" u="sng" dirty="0">
                <a:latin typeface="Times New Roman" pitchFamily="18" charset="0"/>
                <a:cs typeface="Times New Roman" pitchFamily="18" charset="0"/>
              </a:rPr>
              <a:t>гіпотеза</a:t>
            </a:r>
            <a:r>
              <a:rPr lang="uk-UA" dirty="0">
                <a:latin typeface="Times New Roman" pitchFamily="18" charset="0"/>
                <a:cs typeface="Times New Roman" pitchFamily="18" charset="0"/>
              </a:rPr>
              <a:t> про те, </a:t>
            </a:r>
            <a:r>
              <a:rPr lang="uk-UA" dirty="0" smtClean="0">
                <a:latin typeface="Times New Roman" pitchFamily="18" charset="0"/>
                <a:cs typeface="Times New Roman" pitchFamily="18" charset="0"/>
              </a:rPr>
              <a:t>що український гетьман Петро Конашевич-Сагайдачний не менш талановитий стратег військової справи, ніж російський полководець О. В. Суворов - постать національної гордості росіян. </a:t>
            </a:r>
          </a:p>
          <a:p>
            <a:pPr algn="just"/>
            <a:r>
              <a:rPr lang="uk-UA" dirty="0" smtClean="0">
                <a:latin typeface="Times New Roman" pitchFamily="18" charset="0"/>
                <a:cs typeface="Times New Roman" pitchFamily="18" charset="0"/>
              </a:rPr>
              <a:t>Ми українці не маємо право забувати наші славетні імена, бо «про </a:t>
            </a:r>
            <a:r>
              <a:rPr lang="ru-RU" dirty="0" err="1">
                <a:latin typeface="Times New Roman" panose="02020603050405020304" pitchFamily="18" charset="0"/>
                <a:cs typeface="Times New Roman" panose="02020603050405020304" pitchFamily="18" charset="0"/>
              </a:rPr>
              <a:t>націю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судять</a:t>
            </a:r>
            <a:r>
              <a:rPr lang="ru-RU" dirty="0">
                <a:latin typeface="Times New Roman" panose="02020603050405020304" pitchFamily="18" charset="0"/>
                <a:cs typeface="Times New Roman" panose="02020603050405020304" pitchFamily="18" charset="0"/>
              </a:rPr>
              <a:t> не по тому, </a:t>
            </a:r>
            <a:r>
              <a:rPr lang="ru-RU" dirty="0" err="1">
                <a:latin typeface="Times New Roman" panose="02020603050405020304" pitchFamily="18" charset="0"/>
                <a:cs typeface="Times New Roman" panose="02020603050405020304" pitchFamily="18" charset="0"/>
              </a:rPr>
              <a:t>яких</a:t>
            </a:r>
            <a:r>
              <a:rPr lang="ru-RU" dirty="0">
                <a:latin typeface="Times New Roman" panose="02020603050405020304" pitchFamily="18" charset="0"/>
                <a:cs typeface="Times New Roman" panose="02020603050405020304" pitchFamily="18" charset="0"/>
              </a:rPr>
              <a:t> людей вона </a:t>
            </a:r>
            <a:r>
              <a:rPr lang="ru-RU" dirty="0" err="1">
                <a:latin typeface="Times New Roman" panose="02020603050405020304" pitchFamily="18" charset="0"/>
                <a:cs typeface="Times New Roman" panose="02020603050405020304" pitchFamily="18" charset="0"/>
              </a:rPr>
              <a:t>народжує</a:t>
            </a:r>
            <a:r>
              <a:rPr lang="ru-RU" dirty="0">
                <a:latin typeface="Times New Roman" panose="02020603050405020304" pitchFamily="18" charset="0"/>
                <a:cs typeface="Times New Roman" panose="02020603050405020304" pitchFamily="18" charset="0"/>
              </a:rPr>
              <a:t>, а по тому, </a:t>
            </a:r>
            <a:r>
              <a:rPr lang="ru-RU" dirty="0" err="1">
                <a:latin typeface="Times New Roman" panose="02020603050405020304" pitchFamily="18" charset="0"/>
                <a:cs typeface="Times New Roman" panose="02020603050405020304" pitchFamily="18" charset="0"/>
              </a:rPr>
              <a:t>яких</a:t>
            </a:r>
            <a:r>
              <a:rPr lang="ru-RU" dirty="0">
                <a:latin typeface="Times New Roman" panose="02020603050405020304" pitchFamily="18" charset="0"/>
                <a:cs typeface="Times New Roman" panose="02020603050405020304" pitchFamily="18" charset="0"/>
              </a:rPr>
              <a:t> людей вона </a:t>
            </a:r>
            <a:r>
              <a:rPr lang="ru-RU" dirty="0" err="1" smtClean="0">
                <a:latin typeface="Times New Roman" panose="02020603050405020304" pitchFamily="18" charset="0"/>
                <a:cs typeface="Times New Roman" panose="02020603050405020304" pitchFamily="18" charset="0"/>
              </a:rPr>
              <a:t>пам’ятає</a:t>
            </a:r>
            <a:r>
              <a:rPr lang="ru-RU" dirty="0" smtClean="0">
                <a:latin typeface="Times New Roman" panose="02020603050405020304" pitchFamily="18" charset="0"/>
                <a:cs typeface="Times New Roman" panose="02020603050405020304" pitchFamily="18" charset="0"/>
              </a:rPr>
              <a:t>» Джон </a:t>
            </a:r>
            <a:r>
              <a:rPr lang="ru-RU" dirty="0" err="1" smtClean="0">
                <a:latin typeface="Times New Roman" panose="02020603050405020304" pitchFamily="18" charset="0"/>
                <a:cs typeface="Times New Roman" panose="02020603050405020304" pitchFamily="18" charset="0"/>
              </a:rPr>
              <a:t>Кеннеді</a:t>
            </a:r>
            <a:r>
              <a:rPr lang="ru-RU" dirty="0" smtClean="0">
                <a:latin typeface="Times New Roman" panose="02020603050405020304" pitchFamily="18" charset="0"/>
                <a:cs typeface="Times New Roman" panose="02020603050405020304" pitchFamily="18" charset="0"/>
              </a:rPr>
              <a:t>.</a:t>
            </a:r>
            <a:endParaRPr lang="uk-UA" dirty="0" smtClean="0">
              <a:latin typeface="Times New Roman" pitchFamily="18" charset="0"/>
              <a:cs typeface="Times New Roman" pitchFamily="18" charset="0"/>
            </a:endParaRPr>
          </a:p>
          <a:p>
            <a:pPr algn="just"/>
            <a:r>
              <a:rPr lang="uk-UA" b="1" u="sng" dirty="0" smtClean="0">
                <a:latin typeface="Times New Roman" pitchFamily="18" charset="0"/>
                <a:cs typeface="Times New Roman" pitchFamily="18" charset="0"/>
              </a:rPr>
              <a:t>Об</a:t>
            </a:r>
            <a:r>
              <a:rPr lang="ru-RU" b="1" u="sng" dirty="0">
                <a:latin typeface="Times New Roman" pitchFamily="18" charset="0"/>
                <a:cs typeface="Times New Roman" pitchFamily="18" charset="0"/>
              </a:rPr>
              <a:t>'</a:t>
            </a:r>
            <a:r>
              <a:rPr lang="ru-RU" b="1" u="sng" dirty="0" err="1">
                <a:latin typeface="Times New Roman" pitchFamily="18" charset="0"/>
                <a:cs typeface="Times New Roman" pitchFamily="18" charset="0"/>
              </a:rPr>
              <a:t>єктом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нашого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дослідження</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є </a:t>
            </a:r>
            <a:r>
              <a:rPr lang="ru-RU" dirty="0" err="1" smtClean="0">
                <a:latin typeface="Times New Roman" pitchFamily="18" charset="0"/>
                <a:cs typeface="Times New Roman" pitchFamily="18" charset="0"/>
              </a:rPr>
              <a:t>гетьман</a:t>
            </a:r>
            <a:r>
              <a:rPr lang="ru-RU" dirty="0" smtClean="0">
                <a:latin typeface="Times New Roman" pitchFamily="18" charset="0"/>
                <a:cs typeface="Times New Roman" pitchFamily="18" charset="0"/>
              </a:rPr>
              <a:t> Петро </a:t>
            </a:r>
            <a:r>
              <a:rPr lang="ru-RU" dirty="0" err="1" smtClean="0">
                <a:latin typeface="Times New Roman" pitchFamily="18" charset="0"/>
                <a:cs typeface="Times New Roman" pitchFamily="18" charset="0"/>
              </a:rPr>
              <a:t>Сагайдачний</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творець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війська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запорізького</a:t>
            </a:r>
            <a:r>
              <a:rPr lang="ru-RU" dirty="0" smtClean="0">
                <a:latin typeface="Times New Roman" pitchFamily="18" charset="0"/>
                <a:cs typeface="Times New Roman" pitchFamily="18" charset="0"/>
              </a:rPr>
              <a:t>.</a:t>
            </a:r>
          </a:p>
          <a:p>
            <a:pPr algn="just"/>
            <a:r>
              <a:rPr lang="uk-UA" b="1" u="sng" dirty="0" smtClean="0">
                <a:latin typeface="Times New Roman" pitchFamily="18" charset="0"/>
                <a:cs typeface="Times New Roman" pitchFamily="18" charset="0"/>
              </a:rPr>
              <a:t>Предметом</a:t>
            </a:r>
            <a:r>
              <a:rPr lang="uk-UA" dirty="0" smtClean="0">
                <a:latin typeface="Times New Roman" pitchFamily="18" charset="0"/>
                <a:cs typeface="Times New Roman" pitchFamily="18" charset="0"/>
              </a:rPr>
              <a:t> – політична, військова та просвітницька діяльність гетьмана.</a:t>
            </a:r>
          </a:p>
          <a:p>
            <a:pPr algn="just"/>
            <a:r>
              <a:rPr lang="uk-UA" b="1" u="sng" dirty="0" smtClean="0">
                <a:latin typeface="Times New Roman" pitchFamily="18" charset="0"/>
                <a:cs typeface="Times New Roman" pitchFamily="18" charset="0"/>
              </a:rPr>
              <a:t>Мета</a:t>
            </a: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 </a:t>
            </a:r>
            <a:r>
              <a:rPr lang="uk-UA" dirty="0" smtClean="0">
                <a:latin typeface="Times New Roman" panose="02020603050405020304" pitchFamily="18" charset="0"/>
                <a:cs typeface="Times New Roman" panose="02020603050405020304" pitchFamily="18" charset="0"/>
              </a:rPr>
              <a:t>характеризувати гетьмана Петра </a:t>
            </a:r>
            <a:r>
              <a:rPr lang="uk-UA" dirty="0">
                <a:latin typeface="Times New Roman" panose="02020603050405020304" pitchFamily="18" charset="0"/>
                <a:cs typeface="Times New Roman" panose="02020603050405020304" pitchFamily="18" charset="0"/>
              </a:rPr>
              <a:t>Кононовича </a:t>
            </a:r>
            <a:r>
              <a:rPr lang="uk-UA" dirty="0" smtClean="0">
                <a:latin typeface="Times New Roman" panose="02020603050405020304" pitchFamily="18" charset="0"/>
                <a:cs typeface="Times New Roman" panose="02020603050405020304" pitchFamily="18" charset="0"/>
              </a:rPr>
              <a:t>Конашевича-Сагайдачного як людину, історичного діяча та блискучого полководця, дати оцінку його діяльності.</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73590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404664"/>
            <a:ext cx="6984776" cy="648072"/>
          </a:xfrm>
        </p:spPr>
        <p:txBody>
          <a:bodyPr>
            <a:prstTxWarp prst="textStop">
              <a:avLst/>
            </a:prstTxWarp>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uk-U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Завдання</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Объект 2"/>
          <p:cNvSpPr>
            <a:spLocks noGrp="1"/>
          </p:cNvSpPr>
          <p:nvPr>
            <p:ph idx="1"/>
          </p:nvPr>
        </p:nvSpPr>
        <p:spPr>
          <a:xfrm>
            <a:off x="539552" y="1196752"/>
            <a:ext cx="8229600" cy="2376264"/>
          </a:xfrm>
        </p:spPr>
        <p:txBody>
          <a:bodyPr>
            <a:normAutofit/>
          </a:bodyPr>
          <a:lstStyle/>
          <a:p>
            <a:pPr algn="just"/>
            <a:r>
              <a:rPr lang="ru-RU" sz="2000" dirty="0" err="1">
                <a:latin typeface="Times New Roman" pitchFamily="18" charset="0"/>
                <a:cs typeface="Times New Roman" pitchFamily="18" charset="0"/>
              </a:rPr>
              <a:t>Сформувати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уявлення</a:t>
            </a:r>
            <a:r>
              <a:rPr lang="ru-RU" sz="2000" dirty="0">
                <a:latin typeface="Times New Roman" pitchFamily="18" charset="0"/>
                <a:cs typeface="Times New Roman" pitchFamily="18" charset="0"/>
              </a:rPr>
              <a:t> про особу </a:t>
            </a:r>
            <a:r>
              <a:rPr lang="ru-RU" sz="2000" dirty="0" err="1">
                <a:latin typeface="Times New Roman" pitchFamily="18" charset="0"/>
                <a:cs typeface="Times New Roman" pitchFamily="18" charset="0"/>
              </a:rPr>
              <a:t>гетьмана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Сагайдачного</a:t>
            </a:r>
            <a:r>
              <a:rPr lang="ru-RU" sz="2000" dirty="0">
                <a:latin typeface="Times New Roman" pitchFamily="18" charset="0"/>
                <a:cs typeface="Times New Roman" pitchFamily="18" charset="0"/>
              </a:rPr>
              <a:t> та </a:t>
            </a:r>
            <a:r>
              <a:rPr lang="uk-UA" sz="2000" dirty="0">
                <a:latin typeface="Times New Roman" panose="02020603050405020304" pitchFamily="18" charset="0"/>
                <a:cs typeface="Times New Roman" panose="02020603050405020304" pitchFamily="18" charset="0"/>
              </a:rPr>
              <a:t>визначати  </a:t>
            </a:r>
            <a:r>
              <a:rPr lang="uk-UA" sz="2000" dirty="0" smtClean="0">
                <a:latin typeface="Times New Roman" panose="02020603050405020304" pitchFamily="18" charset="0"/>
                <a:cs typeface="Times New Roman" panose="02020603050405020304" pitchFamily="18" charset="0"/>
              </a:rPr>
              <a:t>його роль в  історії України. </a:t>
            </a:r>
          </a:p>
          <a:p>
            <a:pPr algn="just"/>
            <a:r>
              <a:rPr lang="ru-RU" sz="2000" dirty="0" err="1" smtClean="0">
                <a:latin typeface="Times New Roman" pitchFamily="18" charset="0"/>
                <a:cs typeface="Times New Roman" pitchFamily="18" charset="0"/>
              </a:rPr>
              <a:t>Проаналізувавши</a:t>
            </a:r>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діяльність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гетьмана</a:t>
            </a:r>
            <a:r>
              <a:rPr lang="ru-RU" sz="2000" dirty="0">
                <a:latin typeface="Times New Roman" pitchFamily="18" charset="0"/>
                <a:cs typeface="Times New Roman" pitchFamily="18" charset="0"/>
              </a:rPr>
              <a:t>, довести,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Сагайдачний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насправді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користувався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заслуженою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повагою</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українському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суспільстві</a:t>
            </a:r>
            <a:r>
              <a:rPr lang="ru-RU" sz="2000" dirty="0">
                <a:latin typeface="Times New Roman" pitchFamily="18" charset="0"/>
                <a:cs typeface="Times New Roman" pitchFamily="18" charset="0"/>
              </a:rPr>
              <a:t> того часу</a:t>
            </a:r>
            <a:r>
              <a:rPr lang="ru-RU" sz="2000" dirty="0" smtClean="0">
                <a:latin typeface="Times New Roman" pitchFamily="18" charset="0"/>
                <a:cs typeface="Times New Roman" pitchFamily="18" charset="0"/>
              </a:rPr>
              <a:t>.</a:t>
            </a:r>
          </a:p>
          <a:p>
            <a:pPr algn="just"/>
            <a:r>
              <a:rPr lang="uk-UA" sz="2000" dirty="0" smtClean="0">
                <a:latin typeface="Times New Roman" panose="02020603050405020304" pitchFamily="18" charset="0"/>
                <a:cs typeface="Times New Roman" panose="02020603050405020304" pitchFamily="18" charset="0"/>
              </a:rPr>
              <a:t>Виховувати </a:t>
            </a:r>
            <a:r>
              <a:rPr lang="uk-UA" sz="2000" dirty="0">
                <a:latin typeface="Times New Roman" panose="02020603050405020304" pitchFamily="18" charset="0"/>
                <a:cs typeface="Times New Roman" panose="02020603050405020304" pitchFamily="18" charset="0"/>
              </a:rPr>
              <a:t>патріотизм</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повагу до історичного минулого українського народу. </a:t>
            </a:r>
            <a:endParaRPr lang="ru-RU"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59102" y="4509120"/>
            <a:ext cx="8229600" cy="923330"/>
          </a:xfrm>
          <a:prstGeom prst="rect">
            <a:avLst/>
          </a:prstGeom>
        </p:spPr>
        <p:txBody>
          <a:bodyPr wrap="square">
            <a:spAutoFit/>
          </a:bodyPr>
          <a:lstStyle/>
          <a:p>
            <a:pPr marL="285750" indent="-285750">
              <a:buFont typeface="Wingdings" pitchFamily="2" charset="2"/>
              <a:buChar char="§"/>
            </a:pPr>
            <a:r>
              <a:rPr lang="uk-UA" dirty="0" smtClean="0">
                <a:latin typeface="Times New Roman" pitchFamily="18" charset="0"/>
                <a:cs typeface="Times New Roman" pitchFamily="18" charset="0"/>
              </a:rPr>
              <a:t>Вивчення й </a:t>
            </a:r>
            <a:r>
              <a:rPr lang="uk-UA" dirty="0">
                <a:latin typeface="Times New Roman" pitchFamily="18" charset="0"/>
                <a:cs typeface="Times New Roman" pitchFamily="18" charset="0"/>
              </a:rPr>
              <a:t>аналіз різноманітних джерел.</a:t>
            </a:r>
          </a:p>
          <a:p>
            <a:pPr marL="285750" lvl="0" indent="-285750">
              <a:buFont typeface="Wingdings" pitchFamily="2" charset="2"/>
              <a:buChar char="§"/>
            </a:pPr>
            <a:r>
              <a:rPr lang="uk-UA" dirty="0">
                <a:latin typeface="Times New Roman" pitchFamily="18" charset="0"/>
                <a:cs typeface="Times New Roman" pitchFamily="18" charset="0"/>
              </a:rPr>
              <a:t>Узагальнення дослідженого.</a:t>
            </a:r>
            <a:endParaRPr lang="ru-RU" dirty="0">
              <a:latin typeface="Times New Roman" pitchFamily="18" charset="0"/>
              <a:cs typeface="Times New Roman" pitchFamily="18" charset="0"/>
            </a:endParaRPr>
          </a:p>
          <a:p>
            <a:pPr marL="285750" indent="-285750">
              <a:buFont typeface="Wingdings" pitchFamily="2" charset="2"/>
              <a:buChar char="§"/>
            </a:pPr>
            <a:r>
              <a:rPr lang="uk-UA" dirty="0" smtClean="0">
                <a:latin typeface="Times New Roman" pitchFamily="18" charset="0"/>
                <a:cs typeface="Times New Roman" pitchFamily="18" charset="0"/>
              </a:rPr>
              <a:t>Оцінка </a:t>
            </a:r>
            <a:r>
              <a:rPr lang="uk-UA" dirty="0">
                <a:latin typeface="Times New Roman" pitchFamily="18" charset="0"/>
                <a:cs typeface="Times New Roman" pitchFamily="18" charset="0"/>
              </a:rPr>
              <a:t>отриманих відомостей.</a:t>
            </a:r>
            <a:endParaRPr lang="ru-RU" dirty="0">
              <a:latin typeface="Times New Roman" pitchFamily="18" charset="0"/>
              <a:cs typeface="Times New Roman" pitchFamily="18" charset="0"/>
            </a:endParaRPr>
          </a:p>
        </p:txBody>
      </p:sp>
      <p:sp>
        <p:nvSpPr>
          <p:cNvPr id="5" name="Заголовок 1"/>
          <p:cNvSpPr txBox="1">
            <a:spLocks/>
          </p:cNvSpPr>
          <p:nvPr/>
        </p:nvSpPr>
        <p:spPr>
          <a:xfrm>
            <a:off x="395536" y="3573016"/>
            <a:ext cx="8229600" cy="782960"/>
          </a:xfrm>
          <a:prstGeom prst="rect">
            <a:avLst/>
          </a:prstGeom>
        </p:spPr>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68580"/>
            <a:r>
              <a:rPr lang="uk-U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Методи дослідження</a:t>
            </a:r>
          </a:p>
        </p:txBody>
      </p:sp>
    </p:spTree>
    <p:extLst>
      <p:ext uri="{BB962C8B-B14F-4D97-AF65-F5344CB8AC3E}">
        <p14:creationId xmlns:p14="http://schemas.microsoft.com/office/powerpoint/2010/main" val="23118927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00000" cy="720000"/>
          </a:xfrm>
        </p:spPr>
        <p:txBody>
          <a:bodyPr>
            <a:prstTxWarp prst="textStop">
              <a:avLst/>
            </a:prstTxWarp>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Особистість</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Объект 2"/>
          <p:cNvSpPr>
            <a:spLocks noGrp="1"/>
          </p:cNvSpPr>
          <p:nvPr>
            <p:ph sz="half" idx="1"/>
          </p:nvPr>
        </p:nvSpPr>
        <p:spPr>
          <a:xfrm>
            <a:off x="457200" y="1600200"/>
            <a:ext cx="4618856" cy="4525963"/>
          </a:xfrm>
        </p:spPr>
        <p:txBody>
          <a:bodyPr>
            <a:noAutofit/>
          </a:bodyPr>
          <a:lstStyle/>
          <a:p>
            <a:pPr algn="just"/>
            <a:r>
              <a:rPr lang="ru-RU" sz="1800" dirty="0">
                <a:latin typeface="Times New Roman" panose="02020603050405020304" pitchFamily="18" charset="0"/>
                <a:cs typeface="Times New Roman" panose="02020603050405020304" pitchFamily="18" charset="0"/>
              </a:rPr>
              <a:t>У </a:t>
            </a:r>
            <a:r>
              <a:rPr lang="ru-RU" sz="1800" dirty="0" err="1">
                <a:latin typeface="Times New Roman" panose="02020603050405020304" pitchFamily="18" charset="0"/>
                <a:cs typeface="Times New Roman" panose="02020603050405020304" pitchFamily="18" charset="0"/>
              </a:rPr>
              <a:t>сучасну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бурхливу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епоху</a:t>
            </a:r>
            <a:r>
              <a:rPr lang="ru-RU" sz="1800" dirty="0">
                <a:latin typeface="Times New Roman" panose="02020603050405020304" pitchFamily="18" charset="0"/>
                <a:cs typeface="Times New Roman" panose="02020603050405020304" pitchFamily="18" charset="0"/>
              </a:rPr>
              <a:t>, коли </a:t>
            </a:r>
            <a:r>
              <a:rPr lang="ru-RU" sz="1800" dirty="0" err="1">
                <a:latin typeface="Times New Roman" panose="02020603050405020304" pitchFamily="18" charset="0"/>
                <a:cs typeface="Times New Roman" panose="02020603050405020304" pitchFamily="18" charset="0"/>
              </a:rPr>
              <a:t>відбувається</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національне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відродження</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України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її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народові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повертаються</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історичні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діячі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яких</a:t>
            </a:r>
            <a:r>
              <a:rPr lang="ru-RU" sz="1800" dirty="0">
                <a:latin typeface="Times New Roman" panose="02020603050405020304" pitchFamily="18" charset="0"/>
                <a:cs typeface="Times New Roman" panose="02020603050405020304" pitchFamily="18" charset="0"/>
              </a:rPr>
              <a:t> у </a:t>
            </a:r>
            <a:r>
              <a:rPr lang="ru-RU" sz="1800" dirty="0" err="1">
                <a:latin typeface="Times New Roman" panose="02020603050405020304" pitchFamily="18" charset="0"/>
                <a:cs typeface="Times New Roman" panose="02020603050405020304" pitchFamily="18" charset="0"/>
              </a:rPr>
              <a:t>минулому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навмисно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забували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або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ігнорували</a:t>
            </a:r>
            <a:r>
              <a:rPr lang="ru-RU" sz="1800" dirty="0">
                <a:latin typeface="Times New Roman" panose="02020603050405020304" pitchFamily="18" charset="0"/>
                <a:cs typeface="Times New Roman" panose="02020603050405020304" pitchFamily="18" charset="0"/>
              </a:rPr>
              <a:t>. Так </a:t>
            </a:r>
            <a:r>
              <a:rPr lang="ru-RU" sz="1800" dirty="0" err="1">
                <a:latin typeface="Times New Roman" panose="02020603050405020304" pitchFamily="18" charset="0"/>
                <a:cs typeface="Times New Roman" panose="02020603050405020304" pitchFamily="18" charset="0"/>
              </a:rPr>
              <a:t>сталося</a:t>
            </a:r>
            <a:r>
              <a:rPr lang="ru-RU" sz="1800" dirty="0">
                <a:latin typeface="Times New Roman" panose="02020603050405020304" pitchFamily="18" charset="0"/>
                <a:cs typeface="Times New Roman" panose="02020603050405020304" pitchFamily="18" charset="0"/>
              </a:rPr>
              <a:t> і з</a:t>
            </a:r>
            <a:r>
              <a:rPr lang="uk-UA" sz="1800" dirty="0">
                <a:latin typeface="Times New Roman" panose="02020603050405020304" pitchFamily="18" charset="0"/>
                <a:cs typeface="Times New Roman" panose="02020603050405020304" pitchFamily="18" charset="0"/>
              </a:rPr>
              <a:t>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славетним</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гетьманом</a:t>
            </a:r>
            <a:r>
              <a:rPr lang="ru-RU" sz="1800" dirty="0">
                <a:latin typeface="Times New Roman" panose="02020603050405020304" pitchFamily="18" charset="0"/>
                <a:cs typeface="Times New Roman" panose="02020603050405020304" pitchFamily="18" charset="0"/>
              </a:rPr>
              <a:t> Петром Конашевичем-</a:t>
            </a:r>
            <a:r>
              <a:rPr lang="ru-RU" sz="1800" dirty="0" err="1">
                <a:latin typeface="Times New Roman" panose="02020603050405020304" pitchFamily="18" charset="0"/>
                <a:cs typeface="Times New Roman" panose="02020603050405020304" pitchFamily="18" charset="0"/>
              </a:rPr>
              <a:t>Сагайдачним</a:t>
            </a:r>
            <a:r>
              <a:rPr lang="ru-RU" sz="1800" dirty="0">
                <a:latin typeface="Times New Roman" panose="02020603050405020304" pitchFamily="18" charset="0"/>
                <a:cs typeface="Times New Roman" panose="02020603050405020304" pitchFamily="18" charset="0"/>
              </a:rPr>
              <a:t> – </a:t>
            </a:r>
            <a:r>
              <a:rPr lang="ru-RU" sz="1800" dirty="0" err="1">
                <a:latin typeface="Times New Roman" panose="02020603050405020304" pitchFamily="18" charset="0"/>
                <a:cs typeface="Times New Roman" panose="02020603050405020304" pitchFamily="18" charset="0"/>
              </a:rPr>
              <a:t>народним</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героєм</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козацьким</a:t>
            </a:r>
            <a:r>
              <a:rPr lang="ru-RU" sz="1800" dirty="0">
                <a:latin typeface="Times New Roman" panose="02020603050405020304" pitchFamily="18" charset="0"/>
                <a:cs typeface="Times New Roman" panose="02020603050405020304" pitchFamily="18" charset="0"/>
              </a:rPr>
              <a:t> полководцем і </a:t>
            </a:r>
            <a:r>
              <a:rPr lang="ru-RU" sz="1800" dirty="0" err="1">
                <a:latin typeface="Times New Roman" panose="02020603050405020304" pitchFamily="18" charset="0"/>
                <a:cs typeface="Times New Roman" panose="02020603050405020304" pitchFamily="18" charset="0"/>
              </a:rPr>
              <a:t>просвітителем</a:t>
            </a:r>
            <a:r>
              <a:rPr lang="ru-RU" sz="1800" dirty="0">
                <a:latin typeface="Times New Roman" panose="02020603050405020304" pitchFamily="18" charset="0"/>
                <a:cs typeface="Times New Roman" panose="02020603050405020304" pitchFamily="18" charset="0"/>
              </a:rPr>
              <a:t>.</a:t>
            </a:r>
          </a:p>
          <a:p>
            <a:pPr algn="just"/>
            <a:r>
              <a:rPr lang="ru-RU" sz="1800" dirty="0" err="1" smtClean="0">
                <a:latin typeface="Times New Roman" panose="02020603050405020304" pitchFamily="18" charset="0"/>
                <a:cs typeface="Times New Roman" panose="02020603050405020304" pitchFamily="18" charset="0"/>
              </a:rPr>
              <a:t>Справжнє</a:t>
            </a:r>
            <a:r>
              <a:rPr lang="ru-RU" sz="1800" dirty="0" smtClean="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прізвище</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Петра Конашевича-</a:t>
            </a:r>
            <a:r>
              <a:rPr lang="ru-RU" sz="1800" b="1" i="1" dirty="0" err="1">
                <a:latin typeface="Times New Roman" panose="02020603050405020304" pitchFamily="18" charset="0"/>
                <a:cs typeface="Times New Roman" panose="02020603050405020304" pitchFamily="18" charset="0"/>
              </a:rPr>
              <a:t>Сагайдачного</a:t>
            </a:r>
            <a:r>
              <a:rPr lang="ru-RU" sz="1800" dirty="0">
                <a:latin typeface="Times New Roman" panose="02020603050405020304" pitchFamily="18" charset="0"/>
                <a:cs typeface="Times New Roman" panose="02020603050405020304" pitchFamily="18" charset="0"/>
              </a:rPr>
              <a:t> - Конашевич. </a:t>
            </a:r>
            <a:r>
              <a:rPr lang="ru-RU" sz="1800" dirty="0" err="1">
                <a:latin typeface="Times New Roman" panose="02020603050405020304" pitchFamily="18" charset="0"/>
                <a:cs typeface="Times New Roman" panose="02020603050405020304" pitchFamily="18" charset="0"/>
              </a:rPr>
              <a:t>Сагайдачний</a:t>
            </a:r>
            <a:r>
              <a:rPr lang="ru-RU" sz="1800" dirty="0">
                <a:latin typeface="Times New Roman" panose="02020603050405020304" pitchFamily="18" charset="0"/>
                <a:cs typeface="Times New Roman" panose="02020603050405020304" pitchFamily="18" charset="0"/>
              </a:rPr>
              <a:t> - </a:t>
            </a:r>
            <a:r>
              <a:rPr lang="ru-RU" sz="1800" dirty="0" err="1">
                <a:latin typeface="Times New Roman" panose="02020603050405020304" pitchFamily="18" charset="0"/>
                <a:cs typeface="Times New Roman" panose="02020603050405020304" pitchFamily="18" charset="0"/>
              </a:rPr>
              <a:t>це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прізвисько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що</a:t>
            </a:r>
            <a:r>
              <a:rPr lang="ru-RU" sz="1800" dirty="0">
                <a:latin typeface="Times New Roman" panose="02020603050405020304" pitchFamily="18" charset="0"/>
                <a:cs typeface="Times New Roman" panose="02020603050405020304" pitchFamily="18" charset="0"/>
              </a:rPr>
              <a:t> походить </a:t>
            </a:r>
            <a:r>
              <a:rPr lang="ru-RU" sz="1800" dirty="0" err="1">
                <a:latin typeface="Times New Roman" panose="02020603050405020304" pitchFamily="18" charset="0"/>
                <a:cs typeface="Times New Roman" panose="02020603050405020304" pitchFamily="18" charset="0"/>
              </a:rPr>
              <a:t>від</a:t>
            </a:r>
            <a:r>
              <a:rPr lang="ru-RU" sz="1800" dirty="0">
                <a:latin typeface="Times New Roman" panose="02020603050405020304" pitchFamily="18" charset="0"/>
                <a:cs typeface="Times New Roman" panose="02020603050405020304" pitchFamily="18" charset="0"/>
              </a:rPr>
              <a:t> слова сагайдак - </a:t>
            </a:r>
            <a:r>
              <a:rPr lang="ru-RU" sz="1800" dirty="0" err="1">
                <a:latin typeface="Times New Roman" panose="02020603050405020304" pitchFamily="18" charset="0"/>
                <a:cs typeface="Times New Roman" panose="02020603050405020304" pitchFamily="18" charset="0"/>
              </a:rPr>
              <a:t>шкіряна</a:t>
            </a:r>
            <a:r>
              <a:rPr lang="ru-RU" sz="1800" dirty="0">
                <a:latin typeface="Times New Roman" panose="02020603050405020304" pitchFamily="18" charset="0"/>
                <a:cs typeface="Times New Roman" panose="02020603050405020304" pitchFamily="18" charset="0"/>
              </a:rPr>
              <a:t> сумка </a:t>
            </a:r>
            <a:r>
              <a:rPr lang="ru-RU" sz="1800" dirty="0" err="1">
                <a:latin typeface="Times New Roman" panose="02020603050405020304" pitchFamily="18" charset="0"/>
                <a:cs typeface="Times New Roman" panose="02020603050405020304" pitchFamily="18" charset="0"/>
              </a:rPr>
              <a:t>або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дерев'яний</a:t>
            </a:r>
            <a:r>
              <a:rPr lang="ru-RU" sz="1800" dirty="0">
                <a:latin typeface="Times New Roman" panose="02020603050405020304" pitchFamily="18" charset="0"/>
                <a:cs typeface="Times New Roman" panose="02020603050405020304" pitchFamily="18" charset="0"/>
              </a:rPr>
              <a:t> футляр для </a:t>
            </a:r>
            <a:r>
              <a:rPr lang="ru-RU" sz="1800" dirty="0" err="1">
                <a:latin typeface="Times New Roman" panose="02020603050405020304" pitchFamily="18" charset="0"/>
                <a:cs typeface="Times New Roman" panose="02020603050405020304" pitchFamily="18" charset="0"/>
              </a:rPr>
              <a:t>стріл</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Сагайдачним</a:t>
            </a:r>
            <a:r>
              <a:rPr lang="ru-RU" sz="1800" dirty="0">
                <a:latin typeface="Times New Roman" panose="02020603050405020304" pitchFamily="18" charset="0"/>
                <a:cs typeface="Times New Roman" panose="02020603050405020304" pitchFamily="18" charset="0"/>
              </a:rPr>
              <a:t> Петра Конашевича назвали за </a:t>
            </a:r>
            <a:r>
              <a:rPr lang="ru-RU" sz="1800" dirty="0" err="1">
                <a:latin typeface="Times New Roman" panose="02020603050405020304" pitchFamily="18" charset="0"/>
                <a:cs typeface="Times New Roman" panose="02020603050405020304" pitchFamily="18" charset="0"/>
              </a:rPr>
              <a:t>винятково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майстерну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стрільбу</a:t>
            </a:r>
            <a:r>
              <a:rPr lang="ru-RU" sz="1800" dirty="0">
                <a:latin typeface="Times New Roman" panose="02020603050405020304" pitchFamily="18" charset="0"/>
                <a:cs typeface="Times New Roman" panose="02020603050405020304" pitchFamily="18" charset="0"/>
              </a:rPr>
              <a:t> з лука.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8956" y="1556792"/>
            <a:ext cx="3375492" cy="4769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2518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4716016" y="260649"/>
            <a:ext cx="4038600" cy="4104456"/>
          </a:xfrm>
        </p:spPr>
        <p:txBody>
          <a:bodyPr>
            <a:normAutofit fontScale="77500" lnSpcReduction="20000"/>
          </a:bodyPr>
          <a:lstStyle/>
          <a:p>
            <a:pPr algn="just"/>
            <a:r>
              <a:rPr lang="ru-RU" dirty="0" err="1" smtClean="0"/>
              <a:t>Уславився</a:t>
            </a:r>
            <a:r>
              <a:rPr lang="ru-RU" dirty="0" smtClean="0"/>
              <a:t> </a:t>
            </a:r>
            <a:r>
              <a:rPr lang="ru-RU" dirty="0"/>
              <a:t>як </a:t>
            </a:r>
            <a:r>
              <a:rPr lang="ru-RU" dirty="0" err="1"/>
              <a:t>видатний</a:t>
            </a:r>
            <a:r>
              <a:rPr lang="ru-RU" dirty="0"/>
              <a:t> </a:t>
            </a:r>
            <a:r>
              <a:rPr lang="ru-RU" dirty="0" err="1"/>
              <a:t>державний</a:t>
            </a:r>
            <a:r>
              <a:rPr lang="ru-RU" dirty="0"/>
              <a:t> </a:t>
            </a:r>
            <a:r>
              <a:rPr lang="ru-RU" dirty="0" err="1"/>
              <a:t>діяч</a:t>
            </a:r>
            <a:r>
              <a:rPr lang="ru-RU" dirty="0"/>
              <a:t>. За </a:t>
            </a:r>
            <a:r>
              <a:rPr lang="ru-RU" dirty="0" err="1"/>
              <a:t>його</a:t>
            </a:r>
            <a:r>
              <a:rPr lang="ru-RU" dirty="0"/>
              <a:t> </a:t>
            </a:r>
            <a:r>
              <a:rPr lang="ru-RU" dirty="0" err="1"/>
              <a:t>гетьманування</a:t>
            </a:r>
            <a:r>
              <a:rPr lang="ru-RU" dirty="0"/>
              <a:t> </a:t>
            </a:r>
            <a:r>
              <a:rPr lang="ru-RU" b="1" dirty="0"/>
              <a:t>1617 р.</a:t>
            </a:r>
            <a:r>
              <a:rPr lang="ru-RU" dirty="0"/>
              <a:t> </a:t>
            </a:r>
            <a:r>
              <a:rPr lang="ru-RU" dirty="0" err="1"/>
              <a:t>Військо</a:t>
            </a:r>
            <a:r>
              <a:rPr lang="ru-RU" dirty="0"/>
              <a:t> </a:t>
            </a:r>
            <a:r>
              <a:rPr lang="ru-RU" dirty="0" err="1"/>
              <a:t>Запорозьке</a:t>
            </a:r>
            <a:r>
              <a:rPr lang="ru-RU" dirty="0"/>
              <a:t> </a:t>
            </a:r>
            <a:r>
              <a:rPr lang="ru-RU" dirty="0" err="1"/>
              <a:t>увійшло</a:t>
            </a:r>
            <a:r>
              <a:rPr lang="ru-RU" dirty="0"/>
              <a:t> до </a:t>
            </a:r>
            <a:r>
              <a:rPr lang="ru-RU" dirty="0" err="1"/>
              <a:t>Європейської</a:t>
            </a:r>
            <a:r>
              <a:rPr lang="ru-RU" dirty="0"/>
              <a:t> </a:t>
            </a:r>
            <a:r>
              <a:rPr lang="ru-RU" dirty="0" err="1"/>
              <a:t>ліги</a:t>
            </a:r>
            <a:r>
              <a:rPr lang="ru-RU" dirty="0"/>
              <a:t> для </a:t>
            </a:r>
            <a:r>
              <a:rPr lang="ru-RU" dirty="0" err="1"/>
              <a:t>боротьби</a:t>
            </a:r>
            <a:r>
              <a:rPr lang="ru-RU" dirty="0"/>
              <a:t> </a:t>
            </a:r>
            <a:r>
              <a:rPr lang="ru-RU" dirty="0" err="1"/>
              <a:t>проти</a:t>
            </a:r>
            <a:r>
              <a:rPr lang="ru-RU" dirty="0"/>
              <a:t> Порти. </a:t>
            </a:r>
            <a:r>
              <a:rPr lang="ru-RU" dirty="0" err="1"/>
              <a:t>Прагнучи</a:t>
            </a:r>
            <a:r>
              <a:rPr lang="ru-RU" dirty="0"/>
              <a:t> </a:t>
            </a:r>
            <a:r>
              <a:rPr lang="ru-RU" dirty="0" err="1"/>
              <a:t>створити</a:t>
            </a:r>
            <a:r>
              <a:rPr lang="ru-RU" dirty="0"/>
              <a:t> </a:t>
            </a:r>
            <a:r>
              <a:rPr lang="ru-RU" dirty="0" err="1"/>
              <a:t>могутній</a:t>
            </a:r>
            <a:r>
              <a:rPr lang="ru-RU" dirty="0"/>
              <a:t> </a:t>
            </a:r>
            <a:r>
              <a:rPr lang="ru-RU" dirty="0" err="1"/>
              <a:t>антитурецький</a:t>
            </a:r>
            <a:r>
              <a:rPr lang="ru-RU" dirty="0"/>
              <a:t> союз, </a:t>
            </a:r>
            <a:r>
              <a:rPr lang="ru-RU" dirty="0" err="1"/>
              <a:t>провідну</a:t>
            </a:r>
            <a:r>
              <a:rPr lang="ru-RU" dirty="0"/>
              <a:t> роль в </a:t>
            </a:r>
            <a:r>
              <a:rPr lang="ru-RU" dirty="0" err="1"/>
              <a:t>якому</a:t>
            </a:r>
            <a:r>
              <a:rPr lang="ru-RU" dirty="0"/>
              <a:t> </a:t>
            </a:r>
            <a:r>
              <a:rPr lang="ru-RU" dirty="0" err="1"/>
              <a:t>гетьман</a:t>
            </a:r>
            <a:r>
              <a:rPr lang="ru-RU" dirty="0"/>
              <a:t> </a:t>
            </a:r>
            <a:r>
              <a:rPr lang="ru-RU" dirty="0" err="1"/>
              <a:t>покладав</a:t>
            </a:r>
            <a:r>
              <a:rPr lang="ru-RU" dirty="0"/>
              <a:t> на </a:t>
            </a:r>
            <a:r>
              <a:rPr lang="ru-RU" dirty="0" err="1"/>
              <a:t>козацьку</a:t>
            </a:r>
            <a:r>
              <a:rPr lang="ru-RU" dirty="0"/>
              <a:t> </a:t>
            </a:r>
            <a:r>
              <a:rPr lang="ru-RU" dirty="0" err="1"/>
              <a:t>республіку</a:t>
            </a:r>
            <a:r>
              <a:rPr lang="ru-RU" dirty="0"/>
              <a:t>, </a:t>
            </a:r>
            <a:r>
              <a:rPr lang="ru-RU" dirty="0" err="1"/>
              <a:t>він</a:t>
            </a:r>
            <a:r>
              <a:rPr lang="ru-RU" dirty="0"/>
              <a:t> установив </a:t>
            </a:r>
            <a:r>
              <a:rPr lang="ru-RU" dirty="0" err="1"/>
              <a:t>дипломатичні</a:t>
            </a:r>
            <a:r>
              <a:rPr lang="ru-RU" dirty="0"/>
              <a:t> </a:t>
            </a:r>
            <a:r>
              <a:rPr lang="ru-RU" dirty="0" err="1"/>
              <a:t>зв’язки</a:t>
            </a:r>
            <a:r>
              <a:rPr lang="ru-RU" dirty="0"/>
              <a:t> з </a:t>
            </a:r>
            <a:r>
              <a:rPr lang="ru-RU" dirty="0" err="1"/>
              <a:t>Московською</a:t>
            </a:r>
            <a:r>
              <a:rPr lang="ru-RU" dirty="0"/>
              <a:t> державою, </a:t>
            </a:r>
            <a:r>
              <a:rPr lang="ru-RU" dirty="0" err="1"/>
              <a:t>Грузією</a:t>
            </a:r>
            <a:r>
              <a:rPr lang="ru-RU" dirty="0"/>
              <a:t>, </a:t>
            </a:r>
            <a:r>
              <a:rPr lang="ru-RU" dirty="0" err="1"/>
              <a:t>Іраном</a:t>
            </a:r>
            <a:r>
              <a:rPr lang="ru-RU" dirty="0"/>
              <a:t>. </a:t>
            </a:r>
          </a:p>
        </p:txBody>
      </p:sp>
      <p:sp>
        <p:nvSpPr>
          <p:cNvPr id="4" name="Объект 3"/>
          <p:cNvSpPr>
            <a:spLocks noGrp="1"/>
          </p:cNvSpPr>
          <p:nvPr>
            <p:ph sz="half" idx="2"/>
          </p:nvPr>
        </p:nvSpPr>
        <p:spPr>
          <a:xfrm>
            <a:off x="395536" y="260648"/>
            <a:ext cx="4038600" cy="6038131"/>
          </a:xfrm>
        </p:spPr>
        <p:txBody>
          <a:bodyPr>
            <a:normAutofit fontScale="77500" lnSpcReduction="20000"/>
          </a:bodyPr>
          <a:lstStyle/>
          <a:p>
            <a:pPr algn="just"/>
            <a:r>
              <a:rPr lang="ru-RU" dirty="0" err="1"/>
              <a:t>Народився</a:t>
            </a:r>
            <a:r>
              <a:rPr lang="ru-RU" dirty="0"/>
              <a:t> </a:t>
            </a:r>
            <a:r>
              <a:rPr lang="ru-RU" dirty="0" err="1"/>
              <a:t>між</a:t>
            </a:r>
            <a:r>
              <a:rPr lang="ru-RU" dirty="0"/>
              <a:t> </a:t>
            </a:r>
            <a:r>
              <a:rPr lang="ru-RU" b="1" dirty="0"/>
              <a:t>1577-1578 </a:t>
            </a:r>
            <a:r>
              <a:rPr lang="ru-RU" b="1" dirty="0" err="1"/>
              <a:t>рр</a:t>
            </a:r>
            <a:r>
              <a:rPr lang="ru-RU" b="1" dirty="0"/>
              <a:t>. </a:t>
            </a:r>
            <a:r>
              <a:rPr lang="ru-RU" dirty="0"/>
              <a:t>в с. </a:t>
            </a:r>
            <a:r>
              <a:rPr lang="ru-RU" dirty="0" err="1"/>
              <a:t>Кульчиці</a:t>
            </a:r>
            <a:r>
              <a:rPr lang="ru-RU" dirty="0"/>
              <a:t> </a:t>
            </a:r>
            <a:r>
              <a:rPr lang="ru-RU" dirty="0" err="1"/>
              <a:t>поблизу</a:t>
            </a:r>
            <a:r>
              <a:rPr lang="ru-RU" dirty="0"/>
              <a:t> Самбора на </a:t>
            </a:r>
            <a:r>
              <a:rPr lang="ru-RU" dirty="0" err="1"/>
              <a:t>Львівщині</a:t>
            </a:r>
            <a:r>
              <a:rPr lang="ru-RU" dirty="0"/>
              <a:t> в </a:t>
            </a:r>
            <a:r>
              <a:rPr lang="ru-RU" dirty="0" err="1"/>
              <a:t>сім`ї</a:t>
            </a:r>
            <a:r>
              <a:rPr lang="ru-RU" dirty="0"/>
              <a:t> </a:t>
            </a:r>
            <a:r>
              <a:rPr lang="ru-RU" dirty="0" err="1"/>
              <a:t>дрібного</a:t>
            </a:r>
            <a:r>
              <a:rPr lang="ru-RU" dirty="0"/>
              <a:t> </a:t>
            </a:r>
            <a:r>
              <a:rPr lang="ru-RU" dirty="0" err="1"/>
              <a:t>українського</a:t>
            </a:r>
            <a:r>
              <a:rPr lang="ru-RU" dirty="0"/>
              <a:t> православного шляхтича. </a:t>
            </a:r>
            <a:r>
              <a:rPr lang="ru-RU" dirty="0" err="1"/>
              <a:t>Дістав</a:t>
            </a:r>
            <a:r>
              <a:rPr lang="ru-RU" dirty="0"/>
              <a:t> </a:t>
            </a:r>
            <a:r>
              <a:rPr lang="ru-RU" dirty="0" err="1"/>
              <a:t>початкову</a:t>
            </a:r>
            <a:r>
              <a:rPr lang="ru-RU" dirty="0"/>
              <a:t> </a:t>
            </a:r>
            <a:r>
              <a:rPr lang="ru-RU" dirty="0" err="1"/>
              <a:t>домашню</a:t>
            </a:r>
            <a:r>
              <a:rPr lang="ru-RU" dirty="0"/>
              <a:t> </a:t>
            </a:r>
            <a:r>
              <a:rPr lang="ru-RU" dirty="0" err="1"/>
              <a:t>освіту</a:t>
            </a:r>
            <a:r>
              <a:rPr lang="ru-RU" dirty="0"/>
              <a:t>, а </a:t>
            </a:r>
            <a:r>
              <a:rPr lang="ru-RU" dirty="0" err="1"/>
              <a:t>згодом</a:t>
            </a:r>
            <a:r>
              <a:rPr lang="ru-RU" dirty="0"/>
              <a:t> </a:t>
            </a:r>
            <a:r>
              <a:rPr lang="ru-RU" dirty="0" err="1"/>
              <a:t>навчався</a:t>
            </a:r>
            <a:r>
              <a:rPr lang="ru-RU" dirty="0"/>
              <a:t> в </a:t>
            </a:r>
            <a:r>
              <a:rPr lang="ru-RU" dirty="0" err="1"/>
              <a:t>Острозькій</a:t>
            </a:r>
            <a:r>
              <a:rPr lang="ru-RU" dirty="0"/>
              <a:t> </a:t>
            </a:r>
            <a:r>
              <a:rPr lang="ru-RU" dirty="0" err="1"/>
              <a:t>академії</a:t>
            </a:r>
            <a:r>
              <a:rPr lang="ru-RU" dirty="0"/>
              <a:t> та </a:t>
            </a:r>
            <a:r>
              <a:rPr lang="ru-RU" dirty="0" err="1"/>
              <a:t>Львівській</a:t>
            </a:r>
            <a:r>
              <a:rPr lang="ru-RU" dirty="0"/>
              <a:t> </a:t>
            </a:r>
            <a:r>
              <a:rPr lang="ru-RU" dirty="0" err="1"/>
              <a:t>братській</a:t>
            </a:r>
            <a:r>
              <a:rPr lang="ru-RU" dirty="0"/>
              <a:t> </a:t>
            </a:r>
            <a:r>
              <a:rPr lang="ru-RU" dirty="0" err="1"/>
              <a:t>школі</a:t>
            </a:r>
            <a:r>
              <a:rPr lang="ru-RU" dirty="0"/>
              <a:t>. </a:t>
            </a:r>
            <a:endParaRPr lang="ru-RU" dirty="0" smtClean="0"/>
          </a:p>
          <a:p>
            <a:pPr algn="just"/>
            <a:r>
              <a:rPr lang="ru-RU" dirty="0" err="1"/>
              <a:t>Наприкінці</a:t>
            </a:r>
            <a:r>
              <a:rPr lang="ru-RU" dirty="0"/>
              <a:t> XVI ст. </a:t>
            </a:r>
            <a:r>
              <a:rPr lang="ru-RU" dirty="0" err="1"/>
              <a:t>подався</a:t>
            </a:r>
            <a:r>
              <a:rPr lang="ru-RU" dirty="0"/>
              <a:t> на </a:t>
            </a:r>
            <a:r>
              <a:rPr lang="ru-RU" dirty="0" err="1"/>
              <a:t>Запорожжя</a:t>
            </a:r>
            <a:r>
              <a:rPr lang="ru-RU" dirty="0"/>
              <a:t>, де </a:t>
            </a:r>
            <a:r>
              <a:rPr lang="ru-RU" dirty="0" err="1"/>
              <a:t>швидко</a:t>
            </a:r>
            <a:r>
              <a:rPr lang="ru-RU" dirty="0"/>
              <a:t> </a:t>
            </a:r>
            <a:r>
              <a:rPr lang="ru-RU" dirty="0" err="1"/>
              <a:t>здобув</a:t>
            </a:r>
            <a:r>
              <a:rPr lang="ru-RU" dirty="0"/>
              <a:t> авторитет. Брав участь у </a:t>
            </a:r>
            <a:r>
              <a:rPr lang="ru-RU" dirty="0" err="1"/>
              <a:t>численних</a:t>
            </a:r>
            <a:r>
              <a:rPr lang="ru-RU" dirty="0"/>
              <a:t> походах </a:t>
            </a:r>
            <a:r>
              <a:rPr lang="ru-RU" dirty="0" err="1"/>
              <a:t>козаків</a:t>
            </a:r>
            <a:r>
              <a:rPr lang="ru-RU" dirty="0"/>
              <a:t>, а </a:t>
            </a:r>
            <a:r>
              <a:rPr lang="ru-RU" dirty="0" err="1"/>
              <a:t>незабаром</a:t>
            </a:r>
            <a:r>
              <a:rPr lang="ru-RU" dirty="0"/>
              <a:t> став </a:t>
            </a:r>
            <a:r>
              <a:rPr lang="ru-RU" dirty="0" err="1"/>
              <a:t>їх</a:t>
            </a:r>
            <a:r>
              <a:rPr lang="ru-RU" dirty="0"/>
              <a:t> </a:t>
            </a:r>
            <a:r>
              <a:rPr lang="ru-RU" dirty="0" err="1"/>
              <a:t>очолювати</a:t>
            </a:r>
            <a:r>
              <a:rPr lang="ru-RU" dirty="0" smtClean="0"/>
              <a:t>.</a:t>
            </a:r>
          </a:p>
          <a:p>
            <a:pPr algn="just"/>
            <a:r>
              <a:rPr lang="ru-RU" dirty="0"/>
              <a:t>Початок </a:t>
            </a:r>
            <a:r>
              <a:rPr lang="ru-RU" dirty="0" err="1"/>
              <a:t>гетьманування</a:t>
            </a:r>
            <a:r>
              <a:rPr lang="ru-RU" dirty="0"/>
              <a:t> </a:t>
            </a:r>
            <a:r>
              <a:rPr lang="ru-RU" dirty="0" err="1"/>
              <a:t>Сагайдачного</a:t>
            </a:r>
            <a:r>
              <a:rPr lang="ru-RU" dirty="0"/>
              <a:t> </a:t>
            </a:r>
            <a:r>
              <a:rPr lang="ru-RU" dirty="0" err="1"/>
              <a:t>випав</a:t>
            </a:r>
            <a:r>
              <a:rPr lang="ru-RU" dirty="0"/>
              <a:t> на </a:t>
            </a:r>
            <a:r>
              <a:rPr lang="ru-RU" b="1" dirty="0"/>
              <a:t>1605 – 1610 </a:t>
            </a:r>
            <a:r>
              <a:rPr lang="ru-RU" b="1" dirty="0" err="1"/>
              <a:t>рр</a:t>
            </a:r>
            <a:r>
              <a:rPr lang="ru-RU" b="1" dirty="0"/>
              <a:t>. </a:t>
            </a:r>
            <a:r>
              <a:rPr lang="ru-RU" dirty="0"/>
              <a:t>На </a:t>
            </a:r>
            <a:r>
              <a:rPr lang="ru-RU" dirty="0" err="1"/>
              <a:t>гетьманство</a:t>
            </a:r>
            <a:r>
              <a:rPr lang="ru-RU" dirty="0"/>
              <a:t> </a:t>
            </a:r>
            <a:r>
              <a:rPr lang="ru-RU" dirty="0" err="1"/>
              <a:t>його</a:t>
            </a:r>
            <a:r>
              <a:rPr lang="ru-RU" dirty="0"/>
              <a:t> обирали </a:t>
            </a:r>
            <a:r>
              <a:rPr lang="ru-RU" dirty="0" err="1"/>
              <a:t>кілька</a:t>
            </a:r>
            <a:r>
              <a:rPr lang="ru-RU" dirty="0"/>
              <a:t> </a:t>
            </a:r>
            <a:r>
              <a:rPr lang="ru-RU" dirty="0" err="1"/>
              <a:t>разів</a:t>
            </a:r>
            <a:r>
              <a:rPr lang="ru-RU" dirty="0"/>
              <a:t>.</a:t>
            </a:r>
          </a:p>
          <a:p>
            <a:pPr algn="just"/>
            <a:endParaRPr lang="ru-RU" dirty="0"/>
          </a:p>
        </p:txBody>
      </p:sp>
      <p:graphicFrame>
        <p:nvGraphicFramePr>
          <p:cNvPr id="5" name="Схема 4"/>
          <p:cNvGraphicFramePr/>
          <p:nvPr>
            <p:extLst>
              <p:ext uri="{D42A27DB-BD31-4B8C-83A1-F6EECF244321}">
                <p14:modId xmlns:p14="http://schemas.microsoft.com/office/powerpoint/2010/main" val="3035774810"/>
              </p:ext>
            </p:extLst>
          </p:nvPr>
        </p:nvGraphicFramePr>
        <p:xfrm>
          <a:off x="5580112" y="4221088"/>
          <a:ext cx="2564832" cy="2463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279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Діяльність</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гетьмана</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Объект 2"/>
          <p:cNvSpPr>
            <a:spLocks noGrp="1"/>
          </p:cNvSpPr>
          <p:nvPr>
            <p:ph sz="half" idx="1"/>
          </p:nvPr>
        </p:nvSpPr>
        <p:spPr>
          <a:xfrm>
            <a:off x="5076056" y="1503948"/>
            <a:ext cx="3678560" cy="4525963"/>
          </a:xfrm>
        </p:spPr>
        <p:txBody>
          <a:bodyPr>
            <a:normAutofit fontScale="77500" lnSpcReduction="20000"/>
          </a:bodyPr>
          <a:lstStyle/>
          <a:p>
            <a:pPr lvl="0" algn="just">
              <a:lnSpc>
                <a:spcPct val="120000"/>
              </a:lnSpc>
              <a:spcBef>
                <a:spcPts val="0"/>
              </a:spcBef>
            </a:pPr>
            <a:r>
              <a:rPr lang="uk-UA" sz="2300" dirty="0" smtClean="0">
                <a:latin typeface="Times New Roman" panose="02020603050405020304" pitchFamily="18" charset="0"/>
                <a:cs typeface="Times New Roman" panose="02020603050405020304" pitchFamily="18" charset="0"/>
              </a:rPr>
              <a:t>Вперше створив дисципліновану козацьку армію, озброєну до останнього козака вогнепальною зброєю і тогочасною артилерією.</a:t>
            </a:r>
          </a:p>
          <a:p>
            <a:pPr lvl="0" algn="just">
              <a:lnSpc>
                <a:spcPct val="120000"/>
              </a:lnSpc>
              <a:spcBef>
                <a:spcPts val="0"/>
              </a:spcBef>
            </a:pPr>
            <a:r>
              <a:rPr lang="uk-UA" sz="2300" dirty="0" smtClean="0">
                <a:latin typeface="Times New Roman" panose="02020603050405020304" pitchFamily="18" charset="0"/>
                <a:cs typeface="Times New Roman" panose="02020603050405020304" pitchFamily="18" charset="0"/>
              </a:rPr>
              <a:t>Сформував військову стратегію розраховану на ведення бойових дій в умовах чисельної переваги супротивника.</a:t>
            </a:r>
          </a:p>
          <a:p>
            <a:pPr lvl="0" algn="just">
              <a:lnSpc>
                <a:spcPct val="120000"/>
              </a:lnSpc>
              <a:spcBef>
                <a:spcPts val="0"/>
              </a:spcBef>
            </a:pPr>
            <a:r>
              <a:rPr lang="uk-UA" sz="2300" dirty="0" smtClean="0">
                <a:latin typeface="Times New Roman" panose="02020603050405020304" pitchFamily="18" charset="0"/>
                <a:cs typeface="Times New Roman" panose="02020603050405020304" pitchFamily="18" charset="0"/>
              </a:rPr>
              <a:t>Застосував тактику засадних та зустрічних боїв.</a:t>
            </a:r>
          </a:p>
          <a:p>
            <a:pPr algn="just">
              <a:lnSpc>
                <a:spcPct val="120000"/>
              </a:lnSpc>
              <a:spcBef>
                <a:spcPts val="0"/>
              </a:spcBef>
            </a:pPr>
            <a:r>
              <a:rPr lang="uk-UA" sz="2300" dirty="0" smtClean="0">
                <a:latin typeface="Times New Roman" panose="02020603050405020304" pitchFamily="18" charset="0"/>
                <a:cs typeface="Times New Roman" panose="02020603050405020304" pitchFamily="18" charset="0"/>
              </a:rPr>
              <a:t>Збільшив кількість складу запорозьких флотилій -  чайок - головних бойових одиниць – до кількох сотень.</a:t>
            </a:r>
          </a:p>
          <a:p>
            <a:pPr lvl="0" algn="just"/>
            <a:endParaRPr lang="ru-RU" sz="2400" dirty="0">
              <a:latin typeface="Times New Roman" panose="02020603050405020304" pitchFamily="18" charset="0"/>
              <a:cs typeface="Times New Roman" panose="02020603050405020304" pitchFamily="18" charset="0"/>
            </a:endParaRPr>
          </a:p>
          <a:p>
            <a:pPr marL="0" indent="0">
              <a:buNone/>
            </a:pPr>
            <a:endParaRPr lang="ru-RU" dirty="0"/>
          </a:p>
        </p:txBody>
      </p:sp>
      <p:pic>
        <p:nvPicPr>
          <p:cNvPr id="6146" name="Picture 2" descr="http://2.bp.blogspot.com/-nc7BrA6VMrY/VTGIlSLwqMI/AAAAAAAAgKw/J21Fqqe0o7Q/s1600/1-IMG_6072-0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546810"/>
            <a:ext cx="4039384" cy="2126989"/>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05272" y="3641065"/>
            <a:ext cx="3931880" cy="646331"/>
          </a:xfrm>
          <a:prstGeom prst="rect">
            <a:avLst/>
          </a:prstGeom>
        </p:spPr>
        <p:txBody>
          <a:bodyPr wrap="square">
            <a:spAutoFit/>
          </a:bodyPr>
          <a:lstStyle/>
          <a:p>
            <a:pPr algn="ctr"/>
            <a:r>
              <a:rPr lang="ru-RU" b="1" dirty="0" err="1"/>
              <a:t>Символи</a:t>
            </a:r>
            <a:r>
              <a:rPr lang="ru-RU" b="1" dirty="0"/>
              <a:t> й </a:t>
            </a:r>
            <a:r>
              <a:rPr lang="ru-RU" b="1" dirty="0" err="1"/>
              <a:t>однострій</a:t>
            </a:r>
            <a:r>
              <a:rPr lang="ru-RU" b="1" dirty="0"/>
              <a:t> з </a:t>
            </a:r>
            <a:r>
              <a:rPr lang="ru-RU" b="1" dirty="0" err="1"/>
              <a:t>минулого</a:t>
            </a:r>
            <a:r>
              <a:rPr lang="ru-RU" b="1" dirty="0"/>
              <a:t> в </a:t>
            </a:r>
            <a:r>
              <a:rPr lang="ru-RU" b="1" dirty="0" err="1"/>
              <a:t>сучасність</a:t>
            </a:r>
            <a:endParaRPr lang="ru-RU" b="1" dirty="0">
              <a:hlinkClick r:id="rId3"/>
            </a:endParaRPr>
          </a:p>
        </p:txBody>
      </p:sp>
      <p:sp>
        <p:nvSpPr>
          <p:cNvPr id="4" name="Прямоугольник 3"/>
          <p:cNvSpPr/>
          <p:nvPr/>
        </p:nvSpPr>
        <p:spPr>
          <a:xfrm>
            <a:off x="1043608" y="980728"/>
            <a:ext cx="6624736" cy="523220"/>
          </a:xfrm>
          <a:prstGeom prst="rect">
            <a:avLst/>
          </a:prstGeom>
        </p:spPr>
        <p:txBody>
          <a:bodyPr wrap="square">
            <a:spAutoFit/>
          </a:bodyPr>
          <a:lstStyle/>
          <a:p>
            <a:pPr algn="ctr"/>
            <a:r>
              <a:rPr lang="ru-RU" sz="2800" b="1" spc="50" dirty="0" err="1" smtClean="0">
                <a:ln w="11430"/>
              </a:rPr>
              <a:t>Впорядкування</a:t>
            </a:r>
            <a:r>
              <a:rPr lang="ru-RU" sz="2800" b="1" spc="50" dirty="0" smtClean="0">
                <a:ln w="11430"/>
              </a:rPr>
              <a:t> </a:t>
            </a:r>
            <a:r>
              <a:rPr lang="ru-RU" sz="2800" b="1" spc="50" dirty="0" err="1" smtClean="0">
                <a:ln w="11430"/>
              </a:rPr>
              <a:t>козацького</a:t>
            </a:r>
            <a:r>
              <a:rPr lang="ru-RU" sz="2800" b="1" spc="50" dirty="0" smtClean="0">
                <a:ln w="11430"/>
              </a:rPr>
              <a:t> </a:t>
            </a:r>
            <a:r>
              <a:rPr lang="ru-RU" sz="2800" b="1" spc="50" dirty="0" err="1" smtClean="0">
                <a:ln w="11430"/>
              </a:rPr>
              <a:t>війська</a:t>
            </a:r>
            <a:endParaRPr lang="ru-RU" sz="2800" dirty="0"/>
          </a:p>
        </p:txBody>
      </p:sp>
      <p:pic>
        <p:nvPicPr>
          <p:cNvPr id="8194" name="Picture 2" descr="Картинки по запросу човен-чайк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8569" y="4280567"/>
            <a:ext cx="2857500" cy="2333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259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prstTxWarp prst="textStop">
              <a:avLst/>
            </a:prstTxWarp>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Дипломатичний</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хист</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Объект 2"/>
          <p:cNvSpPr>
            <a:spLocks noGrp="1"/>
          </p:cNvSpPr>
          <p:nvPr>
            <p:ph sz="half" idx="1"/>
          </p:nvPr>
        </p:nvSpPr>
        <p:spPr>
          <a:xfrm>
            <a:off x="457200" y="1600200"/>
            <a:ext cx="4038600" cy="2908920"/>
          </a:xfrm>
        </p:spPr>
        <p:txBody>
          <a:bodyPr>
            <a:normAutofit fontScale="62500" lnSpcReduction="20000"/>
          </a:bodyPr>
          <a:lstStyle/>
          <a:p>
            <a:pPr lvl="0" algn="just">
              <a:lnSpc>
                <a:spcPct val="120000"/>
              </a:lnSpc>
              <a:spcBef>
                <a:spcPts val="0"/>
              </a:spcBef>
            </a:pPr>
            <a:r>
              <a:rPr lang="ru-RU" dirty="0" err="1" smtClean="0">
                <a:latin typeface="Times New Roman" panose="02020603050405020304" pitchFamily="18" charset="0"/>
                <a:cs typeface="Times New Roman" panose="02020603050405020304" pitchFamily="18" charset="0"/>
              </a:rPr>
              <a:t>Завдяки</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дипломатичному таланту </a:t>
            </a:r>
            <a:r>
              <a:rPr lang="ru-RU" dirty="0" err="1">
                <a:latin typeface="Times New Roman" panose="02020603050405020304" pitchFamily="18" charset="0"/>
                <a:cs typeface="Times New Roman" panose="02020603050405020304" pitchFamily="18" charset="0"/>
              </a:rPr>
              <a:t>Сагайдачного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поважали</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королівському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дворі</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адже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вперше</a:t>
            </a:r>
            <a:r>
              <a:rPr lang="ru-RU" dirty="0">
                <a:latin typeface="Times New Roman" panose="02020603050405020304" pitchFamily="18" charset="0"/>
                <a:cs typeface="Times New Roman" panose="02020603050405020304" pitchFamily="18" charset="0"/>
              </a:rPr>
              <a:t> поляки </a:t>
            </a:r>
            <a:r>
              <a:rPr lang="ru-RU" dirty="0" err="1">
                <a:latin typeface="Times New Roman" panose="02020603050405020304" pitchFamily="18" charset="0"/>
                <a:cs typeface="Times New Roman" panose="02020603050405020304" pitchFamily="18" charset="0"/>
              </a:rPr>
              <a:t>мали</a:t>
            </a:r>
            <a:r>
              <a:rPr lang="ru-RU" dirty="0">
                <a:latin typeface="Times New Roman" panose="02020603050405020304" pitchFamily="18" charset="0"/>
                <a:cs typeface="Times New Roman" panose="02020603050405020304" pitchFamily="18" charset="0"/>
              </a:rPr>
              <a:t> справу з </a:t>
            </a:r>
            <a:r>
              <a:rPr lang="ru-RU" dirty="0" err="1">
                <a:latin typeface="Times New Roman" panose="02020603050405020304" pitchFamily="18" charset="0"/>
                <a:cs typeface="Times New Roman" panose="02020603050405020304" pitchFamily="18" charset="0"/>
              </a:rPr>
              <a:t>авторитетним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козацьким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ватажком</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яким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було</a:t>
            </a:r>
            <a:r>
              <a:rPr lang="ru-RU" dirty="0">
                <a:latin typeface="Times New Roman" panose="02020603050405020304" pitchFamily="18" charset="0"/>
                <a:cs typeface="Times New Roman" panose="02020603050405020304" pitchFamily="18" charset="0"/>
              </a:rPr>
              <a:t> вести переговори і </a:t>
            </a:r>
            <a:r>
              <a:rPr lang="ru-RU" dirty="0" err="1">
                <a:latin typeface="Times New Roman" panose="02020603050405020304" pitchFamily="18" charset="0"/>
                <a:cs typeface="Times New Roman" panose="02020603050405020304" pitchFamily="18" charset="0"/>
              </a:rPr>
              <a:t>який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умів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тримати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покорі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козацьку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стихію</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p:txBody>
          <a:bodyPr>
            <a:normAutofit fontScale="62500" lnSpcReduction="20000"/>
          </a:bodyPr>
          <a:lstStyle/>
          <a:p>
            <a:pPr algn="just">
              <a:lnSpc>
                <a:spcPct val="120000"/>
              </a:lnSpc>
              <a:spcBef>
                <a:spcPts val="0"/>
              </a:spcBef>
            </a:pPr>
            <a:r>
              <a:rPr lang="ru-RU" dirty="0" err="1">
                <a:latin typeface="Times New Roman" panose="02020603050405020304" pitchFamily="18" charset="0"/>
                <a:cs typeface="Times New Roman" panose="02020603050405020304" pitchFamily="18" charset="0"/>
              </a:rPr>
              <a:t>Неухильно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обстоював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козацькі</a:t>
            </a:r>
            <a:r>
              <a:rPr lang="ru-RU" dirty="0">
                <a:latin typeface="Times New Roman" panose="02020603050405020304" pitchFamily="18" charset="0"/>
                <a:cs typeface="Times New Roman" panose="02020603050405020304" pitchFamily="18" charset="0"/>
              </a:rPr>
              <a:t> права. </a:t>
            </a:r>
            <a:r>
              <a:rPr lang="ru-RU" dirty="0" err="1">
                <a:latin typeface="Times New Roman" panose="02020603050405020304" pitchFamily="18" charset="0"/>
                <a:cs typeface="Times New Roman" panose="02020603050405020304" pitchFamily="18" charset="0"/>
              </a:rPr>
              <a:t>Усупереч</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численними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домовленостям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польським</a:t>
            </a:r>
            <a:r>
              <a:rPr lang="ru-RU" dirty="0">
                <a:latin typeface="Times New Roman" panose="02020603050405020304" pitchFamily="18" charset="0"/>
                <a:cs typeface="Times New Roman" panose="02020603050405020304" pitchFamily="18" charset="0"/>
              </a:rPr>
              <a:t> урядом,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забороняли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козакам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здійснювати</a:t>
            </a:r>
            <a:r>
              <a:rPr lang="ru-RU" dirty="0">
                <a:latin typeface="Times New Roman" panose="02020603050405020304" pitchFamily="18" charset="0"/>
                <a:cs typeface="Times New Roman" panose="02020603050405020304" pitchFamily="18" charset="0"/>
              </a:rPr>
              <a:t> походи </a:t>
            </a:r>
            <a:r>
              <a:rPr lang="ru-RU" dirty="0" err="1">
                <a:latin typeface="Times New Roman" panose="02020603050405020304" pitchFamily="18" charset="0"/>
                <a:cs typeface="Times New Roman" panose="02020603050405020304" pitchFamily="18" charset="0"/>
              </a:rPr>
              <a:t>проти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Туреччини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Сагайдачний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вдавався</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нових</a:t>
            </a:r>
            <a:r>
              <a:rPr lang="ru-RU" dirty="0">
                <a:latin typeface="Times New Roman" panose="02020603050405020304" pitchFamily="18" charset="0"/>
                <a:cs typeface="Times New Roman" panose="02020603050405020304" pitchFamily="18" charset="0"/>
              </a:rPr>
              <a:t> атак,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загострило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відносини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між</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Османською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імперією</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Польщею</a:t>
            </a:r>
            <a:r>
              <a:rPr lang="ru-RU" dirty="0">
                <a:latin typeface="Times New Roman" panose="02020603050405020304" pitchFamily="18" charset="0"/>
                <a:cs typeface="Times New Roman" panose="02020603050405020304" pitchFamily="18" charset="0"/>
              </a:rPr>
              <a:t> аж до стану </a:t>
            </a:r>
            <a:r>
              <a:rPr lang="ru-RU" dirty="0" err="1">
                <a:latin typeface="Times New Roman" panose="02020603050405020304" pitchFamily="18" charset="0"/>
                <a:cs typeface="Times New Roman" panose="02020603050405020304" pitchFamily="18" charset="0"/>
              </a:rPr>
              <a:t>війни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ситуація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була</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користь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козацтву</a:t>
            </a:r>
            <a:r>
              <a:rPr lang="ru-RU" dirty="0">
                <a:latin typeface="Times New Roman" panose="02020603050405020304" pitchFamily="18" charset="0"/>
                <a:cs typeface="Times New Roman" panose="02020603050405020304" pitchFamily="18" charset="0"/>
              </a:rPr>
              <a:t>: за умов </a:t>
            </a:r>
            <a:r>
              <a:rPr lang="ru-RU" dirty="0" err="1">
                <a:latin typeface="Times New Roman" panose="02020603050405020304" pitchFamily="18" charset="0"/>
                <a:cs typeface="Times New Roman" panose="02020603050405020304" pitchFamily="18" charset="0"/>
              </a:rPr>
              <a:t>постійної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загрози</a:t>
            </a:r>
            <a:r>
              <a:rPr lang="ru-RU" dirty="0">
                <a:latin typeface="Times New Roman" panose="02020603050405020304" pitchFamily="18" charset="0"/>
                <a:cs typeface="Times New Roman" panose="02020603050405020304" pitchFamily="18" charset="0"/>
              </a:rPr>
              <a:t> з боку </a:t>
            </a:r>
            <a:r>
              <a:rPr lang="ru-RU" dirty="0" err="1">
                <a:latin typeface="Times New Roman" panose="02020603050405020304" pitchFamily="18" charset="0"/>
                <a:cs typeface="Times New Roman" panose="02020603050405020304" pitchFamily="18" charset="0"/>
              </a:rPr>
              <a:t>Туреччини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Польща</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наважувалася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знищити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козацтво</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свого</a:t>
            </a:r>
            <a:r>
              <a:rPr lang="ru-RU" dirty="0">
                <a:latin typeface="Times New Roman" panose="02020603050405020304" pitchFamily="18" charset="0"/>
                <a:cs typeface="Times New Roman" panose="02020603050405020304" pitchFamily="18" charset="0"/>
              </a:rPr>
              <a:t> союзника в </a:t>
            </a:r>
            <a:r>
              <a:rPr lang="ru-RU" dirty="0" err="1">
                <a:latin typeface="Times New Roman" panose="02020603050405020304" pitchFamily="18" charset="0"/>
                <a:cs typeface="Times New Roman" panose="02020603050405020304" pitchFamily="18" charset="0"/>
              </a:rPr>
              <a:t>боротьбі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турків</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5" name="AutoShape 2" descr="Картинки по запросу перо"/>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416040"/>
            <a:ext cx="2232248" cy="2365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8006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prstTxWarp prst="textStop">
              <a:avLst/>
            </a:prstTxWarp>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ru-RU"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Політик</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великий і </a:t>
            </a:r>
            <a:r>
              <a:rPr lang="ru-RU"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справний</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Объект 2"/>
          <p:cNvSpPr>
            <a:spLocks noGrp="1"/>
          </p:cNvSpPr>
          <p:nvPr>
            <p:ph idx="1"/>
          </p:nvPr>
        </p:nvSpPr>
        <p:spPr/>
        <p:txBody>
          <a:bodyPr>
            <a:normAutofit fontScale="85000" lnSpcReduction="20000"/>
          </a:bodyPr>
          <a:lstStyle/>
          <a:p>
            <a:pPr lvl="0" algn="just"/>
            <a:r>
              <a:rPr lang="ru-RU" dirty="0" err="1">
                <a:latin typeface="Times New Roman" panose="02020603050405020304" pitchFamily="18" charset="0"/>
                <a:cs typeface="Times New Roman" panose="02020603050405020304" pitchFamily="18" charset="0"/>
              </a:rPr>
              <a:t>Підтримуючи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наміри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польського</a:t>
            </a:r>
            <a:r>
              <a:rPr lang="ru-RU" dirty="0">
                <a:latin typeface="Times New Roman" panose="02020603050405020304" pitchFamily="18" charset="0"/>
                <a:cs typeface="Times New Roman" panose="02020603050405020304" pitchFamily="18" charset="0"/>
              </a:rPr>
              <a:t> королевича Владислава </a:t>
            </a:r>
            <a:r>
              <a:rPr lang="ru-RU" dirty="0" err="1">
                <a:latin typeface="Times New Roman" panose="02020603050405020304" pitchFamily="18" charset="0"/>
                <a:cs typeface="Times New Roman" panose="02020603050405020304" pitchFamily="18" charset="0"/>
              </a:rPr>
              <a:t>здобути</a:t>
            </a:r>
            <a:r>
              <a:rPr lang="ru-RU" dirty="0">
                <a:latin typeface="Times New Roman" panose="02020603050405020304" pitchFamily="18" charset="0"/>
                <a:cs typeface="Times New Roman" panose="02020603050405020304" pitchFamily="18" charset="0"/>
              </a:rPr>
              <a:t> корону </a:t>
            </a:r>
            <a:r>
              <a:rPr lang="ru-RU" dirty="0" err="1">
                <a:latin typeface="Times New Roman" panose="02020603050405020304" pitchFamily="18" charset="0"/>
                <a:cs typeface="Times New Roman" panose="02020603050405020304" pitchFamily="18" charset="0"/>
              </a:rPr>
              <a:t>Московської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держави</a:t>
            </a:r>
            <a:r>
              <a:rPr lang="ru-RU" dirty="0">
                <a:latin typeface="Times New Roman" panose="02020603050405020304" pitchFamily="18" charset="0"/>
                <a:cs typeface="Times New Roman" panose="02020603050405020304" pitchFamily="18" charset="0"/>
              </a:rPr>
              <a:t>, на початку </a:t>
            </a:r>
            <a:r>
              <a:rPr lang="ru-RU" dirty="0" err="1">
                <a:latin typeface="Times New Roman" panose="02020603050405020304" pitchFamily="18" charset="0"/>
                <a:cs typeface="Times New Roman" panose="02020603050405020304" pitchFamily="18" charset="0"/>
              </a:rPr>
              <a:t>літа</a:t>
            </a:r>
            <a:r>
              <a:rPr lang="ru-RU" dirty="0">
                <a:latin typeface="Times New Roman" panose="02020603050405020304" pitchFamily="18" charset="0"/>
                <a:cs typeface="Times New Roman" panose="02020603050405020304" pitchFamily="18" charset="0"/>
              </a:rPr>
              <a:t> 1618 р. </a:t>
            </a:r>
            <a:r>
              <a:rPr lang="ru-RU" dirty="0" err="1">
                <a:latin typeface="Times New Roman" panose="02020603050405020304" pitchFamily="18" charset="0"/>
                <a:cs typeface="Times New Roman" panose="02020603050405020304" pitchFamily="18" charset="0"/>
              </a:rPr>
              <a:t>повів</a:t>
            </a:r>
            <a:r>
              <a:rPr lang="ru-RU" dirty="0">
                <a:latin typeface="Times New Roman" panose="02020603050405020304" pitchFamily="18" charset="0"/>
                <a:cs typeface="Times New Roman" panose="02020603050405020304" pitchFamily="18" charset="0"/>
              </a:rPr>
              <a:t> 20-тисячне </a:t>
            </a:r>
            <a:r>
              <a:rPr lang="ru-RU" dirty="0" err="1">
                <a:latin typeface="Times New Roman" panose="02020603050405020304" pitchFamily="18" charset="0"/>
                <a:cs typeface="Times New Roman" panose="02020603050405020304" pitchFamily="18" charset="0"/>
              </a:rPr>
              <a:t>козацьке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військо</a:t>
            </a:r>
            <a:r>
              <a:rPr lang="ru-RU" dirty="0">
                <a:latin typeface="Times New Roman" panose="02020603050405020304" pitchFamily="18" charset="0"/>
                <a:cs typeface="Times New Roman" panose="02020603050405020304" pitchFamily="18" charset="0"/>
              </a:rPr>
              <a:t> на Москву. </a:t>
            </a:r>
            <a:r>
              <a:rPr lang="ru-RU" dirty="0" err="1">
                <a:latin typeface="Times New Roman" panose="02020603050405020304" pitchFamily="18" charset="0"/>
                <a:cs typeface="Times New Roman" panose="02020603050405020304" pitchFamily="18" charset="0"/>
              </a:rPr>
              <a:t>Похід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виявився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швидким</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вдалим</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Було</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врятовано</a:t>
            </a:r>
            <a:r>
              <a:rPr lang="ru-RU" dirty="0" smtClean="0">
                <a:latin typeface="Times New Roman" panose="02020603050405020304" pitchFamily="18" charset="0"/>
                <a:cs typeface="Times New Roman" panose="02020603050405020304" pitchFamily="18" charset="0"/>
              </a:rPr>
              <a:t> свободу і </a:t>
            </a:r>
            <a:r>
              <a:rPr lang="ru-RU" dirty="0" err="1" smtClean="0">
                <a:latin typeface="Times New Roman" panose="02020603050405020304" pitchFamily="18" charset="0"/>
                <a:cs typeface="Times New Roman" panose="02020603050405020304" pitchFamily="18" charset="0"/>
              </a:rPr>
              <a:t>життя</a:t>
            </a:r>
            <a:r>
              <a:rPr lang="ru-RU" dirty="0" smtClean="0">
                <a:latin typeface="Times New Roman" panose="02020603050405020304" pitchFamily="18" charset="0"/>
                <a:cs typeface="Times New Roman" panose="02020603050405020304" pitchFamily="18" charset="0"/>
              </a:rPr>
              <a:t> Владислава.</a:t>
            </a:r>
            <a:endParaRPr lang="ru-RU" dirty="0">
              <a:latin typeface="Times New Roman" panose="02020603050405020304" pitchFamily="18" charset="0"/>
              <a:cs typeface="Times New Roman" panose="02020603050405020304" pitchFamily="18" charset="0"/>
            </a:endParaRPr>
          </a:p>
          <a:p>
            <a:pPr lvl="0" algn="just"/>
            <a:r>
              <a:rPr lang="ru-RU" dirty="0" err="1">
                <a:latin typeface="Times New Roman" panose="02020603050405020304" pitchFamily="18" charset="0"/>
                <a:cs typeface="Times New Roman" panose="02020603050405020304" pitchFamily="18" charset="0"/>
              </a:rPr>
              <a:t>Внаслідок</a:t>
            </a:r>
            <a:r>
              <a:rPr lang="ru-RU" dirty="0">
                <a:latin typeface="Times New Roman" panose="02020603050405020304" pitchFamily="18" charset="0"/>
                <a:cs typeface="Times New Roman" panose="02020603050405020304" pitchFamily="18" charset="0"/>
              </a:rPr>
              <a:t> походу 1 </a:t>
            </a:r>
            <a:r>
              <a:rPr lang="ru-RU" dirty="0" err="1">
                <a:latin typeface="Times New Roman" panose="02020603050405020304" pitchFamily="18" charset="0"/>
                <a:cs typeface="Times New Roman" panose="02020603050405020304" pitchFamily="18" charset="0"/>
              </a:rPr>
              <a:t>грудня</a:t>
            </a:r>
            <a:r>
              <a:rPr lang="ru-RU" dirty="0">
                <a:latin typeface="Times New Roman" panose="02020603050405020304" pitchFamily="18" charset="0"/>
                <a:cs typeface="Times New Roman" panose="02020603050405020304" pitchFamily="18" charset="0"/>
              </a:rPr>
              <a:t> 1618 р. в с. </a:t>
            </a:r>
            <a:r>
              <a:rPr lang="ru-RU" dirty="0" err="1">
                <a:latin typeface="Times New Roman" panose="02020603050405020304" pitchFamily="18" charset="0"/>
                <a:cs typeface="Times New Roman" panose="02020603050405020304" pitchFamily="18" charset="0"/>
              </a:rPr>
              <a:t>Деуліні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підписано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мирну</a:t>
            </a:r>
            <a:r>
              <a:rPr lang="ru-RU" dirty="0">
                <a:latin typeface="Times New Roman" panose="02020603050405020304" pitchFamily="18" charset="0"/>
                <a:cs typeface="Times New Roman" panose="02020603050405020304" pitchFamily="18" charset="0"/>
              </a:rPr>
              <a:t> угоду </a:t>
            </a:r>
            <a:r>
              <a:rPr lang="ru-RU" dirty="0" err="1">
                <a:latin typeface="Times New Roman" panose="02020603050405020304" pitchFamily="18" charset="0"/>
                <a:cs typeface="Times New Roman" panose="02020603050405020304" pitchFamily="18" charset="0"/>
              </a:rPr>
              <a:t>між</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Московією</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Річчю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Посполитою</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угодою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перемир'я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між</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двома</a:t>
            </a:r>
            <a:r>
              <a:rPr lang="ru-RU" dirty="0">
                <a:latin typeface="Times New Roman" panose="02020603050405020304" pitchFamily="18" charset="0"/>
                <a:cs typeface="Times New Roman" panose="02020603050405020304" pitchFamily="18" charset="0"/>
              </a:rPr>
              <a:t> державами </a:t>
            </a:r>
            <a:r>
              <a:rPr lang="ru-RU" dirty="0" err="1">
                <a:latin typeface="Times New Roman" panose="02020603050405020304" pitchFamily="18" charset="0"/>
                <a:cs typeface="Times New Roman" panose="02020603050405020304" pitchFamily="18" charset="0"/>
              </a:rPr>
              <a:t>укладалося</a:t>
            </a:r>
            <a:r>
              <a:rPr lang="ru-RU" dirty="0">
                <a:latin typeface="Times New Roman" panose="02020603050405020304" pitchFamily="18" charset="0"/>
                <a:cs typeface="Times New Roman" panose="02020603050405020304" pitchFamily="18" charset="0"/>
              </a:rPr>
              <a:t> на 14,5 </a:t>
            </a:r>
            <a:r>
              <a:rPr lang="ru-RU" dirty="0" err="1">
                <a:latin typeface="Times New Roman" panose="02020603050405020304" pitchFamily="18" charset="0"/>
                <a:cs typeface="Times New Roman" panose="02020603050405020304" pitchFamily="18" charset="0"/>
              </a:rPr>
              <a:t>років</a:t>
            </a:r>
            <a:r>
              <a:rPr lang="ru-RU" dirty="0">
                <a:latin typeface="Times New Roman" panose="02020603050405020304" pitchFamily="18" charset="0"/>
                <a:cs typeface="Times New Roman" panose="02020603050405020304" pitchFamily="18" charset="0"/>
              </a:rPr>
              <a:t>; Польща </a:t>
            </a:r>
            <a:r>
              <a:rPr lang="ru-RU" dirty="0" err="1">
                <a:latin typeface="Times New Roman" panose="02020603050405020304" pitchFamily="18" charset="0"/>
                <a:cs typeface="Times New Roman" panose="02020603050405020304" pitchFamily="18" charset="0"/>
              </a:rPr>
              <a:t>отримала</a:t>
            </a:r>
            <a:r>
              <a:rPr lang="ru-RU" dirty="0">
                <a:latin typeface="Times New Roman" panose="02020603050405020304" pitchFamily="18" charset="0"/>
                <a:cs typeface="Times New Roman" panose="02020603050405020304" pitchFamily="18" charset="0"/>
              </a:rPr>
              <a:t> Смоленщину і </a:t>
            </a:r>
            <a:r>
              <a:rPr lang="ru-RU" dirty="0" err="1">
                <a:latin typeface="Times New Roman" panose="02020603050405020304" pitchFamily="18" charset="0"/>
                <a:cs typeface="Times New Roman" panose="02020603050405020304" pitchFamily="18" charset="0"/>
              </a:rPr>
              <a:t>Чернігово-Сіверську</a:t>
            </a:r>
            <a:r>
              <a:rPr lang="ru-RU" dirty="0">
                <a:latin typeface="Times New Roman" panose="02020603050405020304" pitchFamily="18" charset="0"/>
                <a:cs typeface="Times New Roman" panose="02020603050405020304" pitchFamily="18" charset="0"/>
              </a:rPr>
              <a:t> землю</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4122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prstTxWarp prst="textStop">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Просвітництво і меценатство</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Объект 2"/>
          <p:cNvSpPr>
            <a:spLocks noGrp="1"/>
          </p:cNvSpPr>
          <p:nvPr>
            <p:ph sz="half" idx="1"/>
          </p:nvPr>
        </p:nvSpPr>
        <p:spPr/>
        <p:txBody>
          <a:bodyPr>
            <a:normAutofit fontScale="77500" lnSpcReduction="20000"/>
          </a:bodyPr>
          <a:lstStyle/>
          <a:p>
            <a:pPr algn="just">
              <a:lnSpc>
                <a:spcPct val="120000"/>
              </a:lnSpc>
              <a:spcBef>
                <a:spcPts val="0"/>
              </a:spcBef>
            </a:pPr>
            <a:r>
              <a:rPr lang="ru-RU" altLang="ru-RU" dirty="0">
                <a:latin typeface="Times New Roman" panose="02020603050405020304" pitchFamily="18" charset="0"/>
                <a:cs typeface="Times New Roman" panose="02020603050405020304" pitchFamily="18" charset="0"/>
              </a:rPr>
              <a:t>Створив </a:t>
            </a:r>
            <a:r>
              <a:rPr lang="ru-RU" altLang="ru-RU" dirty="0" err="1">
                <a:latin typeface="Times New Roman" panose="02020603050405020304" pitchFamily="18" charset="0"/>
                <a:cs typeface="Times New Roman" panose="02020603050405020304" pitchFamily="18" charset="0"/>
              </a:rPr>
              <a:t>культурний</a:t>
            </a:r>
            <a:r>
              <a:rPr lang="ru-RU" altLang="ru-RU" dirty="0">
                <a:latin typeface="Times New Roman" panose="02020603050405020304" pitchFamily="18" charset="0"/>
                <a:cs typeface="Times New Roman" panose="02020603050405020304" pitchFamily="18" charset="0"/>
              </a:rPr>
              <a:t> </a:t>
            </a:r>
            <a:r>
              <a:rPr lang="ru-RU" altLang="ru-RU" dirty="0" err="1">
                <a:latin typeface="Times New Roman" panose="02020603050405020304" pitchFamily="18" charset="0"/>
                <a:cs typeface="Times New Roman" panose="02020603050405020304" pitchFamily="18" charset="0"/>
              </a:rPr>
              <a:t>осередок</a:t>
            </a:r>
            <a:r>
              <a:rPr lang="ru-RU" altLang="ru-RU" dirty="0">
                <a:latin typeface="Times New Roman" panose="02020603050405020304" pitchFamily="18" charset="0"/>
                <a:cs typeface="Times New Roman" panose="02020603050405020304" pitchFamily="18" charset="0"/>
              </a:rPr>
              <a:t> в </a:t>
            </a:r>
            <a:r>
              <a:rPr lang="ru-RU" altLang="ru-RU" dirty="0" err="1">
                <a:latin typeface="Times New Roman" panose="02020603050405020304" pitchFamily="18" charset="0"/>
                <a:cs typeface="Times New Roman" panose="02020603050405020304" pitchFamily="18" charset="0"/>
              </a:rPr>
              <a:t>Києві</a:t>
            </a:r>
            <a:endParaRPr lang="en-US" altLang="ru-RU" dirty="0">
              <a:latin typeface="Times New Roman" panose="02020603050405020304" pitchFamily="18" charset="0"/>
              <a:cs typeface="Times New Roman" panose="02020603050405020304" pitchFamily="18" charset="0"/>
            </a:endParaRPr>
          </a:p>
          <a:p>
            <a:pPr algn="just">
              <a:lnSpc>
                <a:spcPct val="120000"/>
              </a:lnSpc>
              <a:spcBef>
                <a:spcPts val="0"/>
              </a:spcBef>
            </a:pPr>
            <a:r>
              <a:rPr lang="ru-RU" altLang="ru-RU" dirty="0">
                <a:latin typeface="Times New Roman" panose="02020603050405020304" pitchFamily="18" charset="0"/>
                <a:cs typeface="Times New Roman" panose="02020603050405020304" pitchFamily="18" charset="0"/>
              </a:rPr>
              <a:t>Стояв </a:t>
            </a:r>
            <a:r>
              <a:rPr lang="ru-RU" altLang="ru-RU" dirty="0" err="1">
                <a:latin typeface="Times New Roman" panose="02020603050405020304" pitchFamily="18" charset="0"/>
                <a:cs typeface="Times New Roman" panose="02020603050405020304" pitchFamily="18" charset="0"/>
              </a:rPr>
              <a:t>біля</a:t>
            </a:r>
            <a:r>
              <a:rPr lang="ru-RU" altLang="ru-RU" dirty="0">
                <a:latin typeface="Times New Roman" panose="02020603050405020304" pitchFamily="18" charset="0"/>
                <a:cs typeface="Times New Roman" panose="02020603050405020304" pitchFamily="18" charset="0"/>
              </a:rPr>
              <a:t> </a:t>
            </a:r>
            <a:r>
              <a:rPr lang="ru-RU" altLang="ru-RU" dirty="0" err="1">
                <a:latin typeface="Times New Roman" panose="02020603050405020304" pitchFamily="18" charset="0"/>
                <a:cs typeface="Times New Roman" panose="02020603050405020304" pitchFamily="18" charset="0"/>
              </a:rPr>
              <a:t>витоків</a:t>
            </a:r>
            <a:r>
              <a:rPr lang="ru-RU" altLang="ru-RU" dirty="0">
                <a:latin typeface="Times New Roman" panose="02020603050405020304" pitchFamily="18" charset="0"/>
                <a:cs typeface="Times New Roman" panose="02020603050405020304" pitchFamily="18" charset="0"/>
              </a:rPr>
              <a:t> </a:t>
            </a:r>
            <a:r>
              <a:rPr lang="ru-RU" altLang="ru-RU" dirty="0" err="1">
                <a:latin typeface="Times New Roman" panose="02020603050405020304" pitchFamily="18" charset="0"/>
                <a:cs typeface="Times New Roman" panose="02020603050405020304" pitchFamily="18" charset="0"/>
              </a:rPr>
              <a:t>Київскої</a:t>
            </a:r>
            <a:r>
              <a:rPr lang="ru-RU" altLang="ru-RU" dirty="0">
                <a:latin typeface="Times New Roman" panose="02020603050405020304" pitchFamily="18" charset="0"/>
                <a:cs typeface="Times New Roman" panose="02020603050405020304" pitchFamily="18" charset="0"/>
              </a:rPr>
              <a:t> </a:t>
            </a:r>
            <a:r>
              <a:rPr lang="ru-RU" altLang="ru-RU" dirty="0" err="1">
                <a:latin typeface="Times New Roman" panose="02020603050405020304" pitchFamily="18" charset="0"/>
                <a:cs typeface="Times New Roman" panose="02020603050405020304" pitchFamily="18" charset="0"/>
              </a:rPr>
              <a:t>братської</a:t>
            </a:r>
            <a:r>
              <a:rPr lang="ru-RU" altLang="ru-RU" dirty="0">
                <a:latin typeface="Times New Roman" panose="02020603050405020304" pitchFamily="18" charset="0"/>
                <a:cs typeface="Times New Roman" panose="02020603050405020304" pitchFamily="18" charset="0"/>
              </a:rPr>
              <a:t> </a:t>
            </a:r>
            <a:r>
              <a:rPr lang="ru-RU" altLang="ru-RU" dirty="0" err="1">
                <a:latin typeface="Times New Roman" panose="02020603050405020304" pitchFamily="18" charset="0"/>
                <a:cs typeface="Times New Roman" panose="02020603050405020304" pitchFamily="18" charset="0"/>
              </a:rPr>
              <a:t>школи</a:t>
            </a:r>
            <a:endParaRPr lang="ru-RU" altLang="ru-RU" dirty="0">
              <a:latin typeface="Times New Roman" panose="02020603050405020304" pitchFamily="18" charset="0"/>
              <a:cs typeface="Times New Roman" panose="02020603050405020304" pitchFamily="18" charset="0"/>
            </a:endParaRPr>
          </a:p>
          <a:p>
            <a:pPr algn="just">
              <a:lnSpc>
                <a:spcPct val="120000"/>
              </a:lnSpc>
              <a:spcBef>
                <a:spcPts val="0"/>
              </a:spcBef>
            </a:pPr>
            <a:r>
              <a:rPr lang="ru-RU" altLang="ru-RU" dirty="0" err="1">
                <a:latin typeface="Times New Roman" panose="02020603050405020304" pitchFamily="18" charset="0"/>
                <a:cs typeface="Times New Roman" panose="02020603050405020304" pitchFamily="18" charset="0"/>
              </a:rPr>
              <a:t>Захищав</a:t>
            </a:r>
            <a:r>
              <a:rPr lang="ru-RU" altLang="ru-RU" dirty="0">
                <a:latin typeface="Times New Roman" panose="02020603050405020304" pitchFamily="18" charset="0"/>
                <a:cs typeface="Times New Roman" panose="02020603050405020304" pitchFamily="18" charset="0"/>
              </a:rPr>
              <a:t> та </a:t>
            </a:r>
            <a:r>
              <a:rPr lang="ru-RU" altLang="ru-RU" dirty="0" err="1">
                <a:latin typeface="Times New Roman" panose="02020603050405020304" pitchFamily="18" charset="0"/>
                <a:cs typeface="Times New Roman" panose="02020603050405020304" pitchFamily="18" charset="0"/>
              </a:rPr>
              <a:t>підтримував</a:t>
            </a:r>
            <a:r>
              <a:rPr lang="ru-RU" altLang="ru-RU" dirty="0">
                <a:latin typeface="Times New Roman" panose="02020603050405020304" pitchFamily="18" charset="0"/>
                <a:cs typeface="Times New Roman" panose="02020603050405020304" pitchFamily="18" charset="0"/>
              </a:rPr>
              <a:t> </a:t>
            </a:r>
            <a:r>
              <a:rPr lang="ru-RU" altLang="ru-RU" dirty="0" err="1">
                <a:latin typeface="Times New Roman" panose="02020603050405020304" pitchFamily="18" charset="0"/>
                <a:cs typeface="Times New Roman" panose="02020603050405020304" pitchFamily="18" charset="0"/>
              </a:rPr>
              <a:t>православну</a:t>
            </a:r>
            <a:r>
              <a:rPr lang="ru-RU" altLang="ru-RU" dirty="0">
                <a:latin typeface="Times New Roman" panose="02020603050405020304" pitchFamily="18" charset="0"/>
                <a:cs typeface="Times New Roman" panose="02020603050405020304" pitchFamily="18" charset="0"/>
              </a:rPr>
              <a:t> </a:t>
            </a:r>
            <a:r>
              <a:rPr lang="ru-RU" altLang="ru-RU" dirty="0" err="1" smtClean="0">
                <a:latin typeface="Times New Roman" panose="02020603050405020304" pitchFamily="18" charset="0"/>
                <a:cs typeface="Times New Roman" panose="02020603050405020304" pitchFamily="18" charset="0"/>
              </a:rPr>
              <a:t>церкву</a:t>
            </a:r>
            <a:endParaRPr lang="ru-RU" altLang="ru-RU"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4644008" y="1462197"/>
            <a:ext cx="4038600" cy="4525963"/>
          </a:xfrm>
        </p:spPr>
        <p:txBody>
          <a:bodyPr>
            <a:normAutofit fontScale="77500" lnSpcReduction="20000"/>
          </a:bodyPr>
          <a:lstStyle/>
          <a:p>
            <a:pPr lvl="0" algn="just"/>
            <a:r>
              <a:rPr lang="ru-RU" dirty="0" err="1"/>
              <a:t>Ініціатор</a:t>
            </a:r>
            <a:r>
              <a:rPr lang="ru-RU" dirty="0"/>
              <a:t> </a:t>
            </a:r>
            <a:r>
              <a:rPr lang="ru-RU" dirty="0" err="1"/>
              <a:t>відновлення</a:t>
            </a:r>
            <a:r>
              <a:rPr lang="ru-RU" dirty="0"/>
              <a:t> </a:t>
            </a:r>
            <a:r>
              <a:rPr lang="ru-RU" b="1" dirty="0"/>
              <a:t>1620 р.</a:t>
            </a:r>
            <a:r>
              <a:rPr lang="ru-RU" dirty="0"/>
              <a:t> </a:t>
            </a:r>
            <a:r>
              <a:rPr lang="ru-RU" dirty="0" err="1"/>
              <a:t>вищої</a:t>
            </a:r>
            <a:r>
              <a:rPr lang="ru-RU" dirty="0"/>
              <a:t> </a:t>
            </a:r>
            <a:r>
              <a:rPr lang="ru-RU" dirty="0" err="1"/>
              <a:t>ієрархії</a:t>
            </a:r>
            <a:r>
              <a:rPr lang="ru-RU" dirty="0"/>
              <a:t> </a:t>
            </a:r>
            <a:r>
              <a:rPr lang="ru-RU" dirty="0" err="1"/>
              <a:t>православної</a:t>
            </a:r>
            <a:r>
              <a:rPr lang="ru-RU" dirty="0"/>
              <a:t> церкви, </a:t>
            </a:r>
            <a:r>
              <a:rPr lang="ru-RU" dirty="0" err="1"/>
              <a:t>фактично</a:t>
            </a:r>
            <a:r>
              <a:rPr lang="ru-RU" dirty="0"/>
              <a:t> </a:t>
            </a:r>
            <a:r>
              <a:rPr lang="ru-RU" dirty="0" err="1"/>
              <a:t>втраченої</a:t>
            </a:r>
            <a:r>
              <a:rPr lang="ru-RU" dirty="0"/>
              <a:t> </a:t>
            </a:r>
            <a:r>
              <a:rPr lang="ru-RU" dirty="0" err="1"/>
              <a:t>після</a:t>
            </a:r>
            <a:r>
              <a:rPr lang="ru-RU" dirty="0"/>
              <a:t> </a:t>
            </a:r>
            <a:r>
              <a:rPr lang="ru-RU" dirty="0" err="1"/>
              <a:t>Берестейської</a:t>
            </a:r>
            <a:r>
              <a:rPr lang="ru-RU" dirty="0"/>
              <a:t> </a:t>
            </a:r>
            <a:r>
              <a:rPr lang="ru-RU" dirty="0" err="1"/>
              <a:t>унії</a:t>
            </a:r>
            <a:r>
              <a:rPr lang="ru-RU" dirty="0"/>
              <a:t>. </a:t>
            </a:r>
            <a:r>
              <a:rPr lang="ru-RU" dirty="0" err="1"/>
              <a:t>Ця</a:t>
            </a:r>
            <a:r>
              <a:rPr lang="ru-RU" dirty="0"/>
              <a:t> </a:t>
            </a:r>
            <a:r>
              <a:rPr lang="ru-RU" dirty="0" err="1"/>
              <a:t>акція</a:t>
            </a:r>
            <a:r>
              <a:rPr lang="ru-RU" dirty="0"/>
              <a:t> </a:t>
            </a:r>
            <a:r>
              <a:rPr lang="ru-RU" dirty="0" err="1"/>
              <a:t>здійснювалася</a:t>
            </a:r>
            <a:r>
              <a:rPr lang="ru-RU" dirty="0"/>
              <a:t> </a:t>
            </a:r>
            <a:r>
              <a:rPr lang="ru-RU" dirty="0" err="1"/>
              <a:t>спільними</a:t>
            </a:r>
            <a:r>
              <a:rPr lang="ru-RU" dirty="0"/>
              <a:t> </a:t>
            </a:r>
            <a:r>
              <a:rPr lang="ru-RU" dirty="0" err="1"/>
              <a:t>зусиллями</a:t>
            </a:r>
            <a:r>
              <a:rPr lang="ru-RU" dirty="0"/>
              <a:t> </a:t>
            </a:r>
            <a:r>
              <a:rPr lang="ru-RU" dirty="0" err="1"/>
              <a:t>Київського</a:t>
            </a:r>
            <a:r>
              <a:rPr lang="ru-RU" dirty="0"/>
              <a:t> братства й </a:t>
            </a:r>
            <a:r>
              <a:rPr lang="ru-RU" dirty="0" err="1"/>
              <a:t>запорозьких</a:t>
            </a:r>
            <a:r>
              <a:rPr lang="ru-RU" dirty="0"/>
              <a:t> </a:t>
            </a:r>
            <a:r>
              <a:rPr lang="ru-RU" dirty="0" err="1"/>
              <a:t>козаків</a:t>
            </a:r>
            <a:r>
              <a:rPr lang="ru-RU" dirty="0"/>
              <a:t>, </a:t>
            </a:r>
            <a:r>
              <a:rPr lang="ru-RU" dirty="0" err="1"/>
              <a:t>стосунки</a:t>
            </a:r>
            <a:r>
              <a:rPr lang="ru-RU" dirty="0"/>
              <a:t> </a:t>
            </a:r>
            <a:r>
              <a:rPr lang="ru-RU" dirty="0" err="1"/>
              <a:t>між</a:t>
            </a:r>
            <a:r>
              <a:rPr lang="ru-RU" dirty="0"/>
              <a:t> </a:t>
            </a:r>
            <a:r>
              <a:rPr lang="ru-RU" dirty="0" err="1"/>
              <a:t>якими</a:t>
            </a:r>
            <a:r>
              <a:rPr lang="ru-RU" dirty="0"/>
              <a:t> стали особливо </a:t>
            </a:r>
            <a:r>
              <a:rPr lang="ru-RU" dirty="0" err="1"/>
              <a:t>тісними</a:t>
            </a:r>
            <a:r>
              <a:rPr lang="ru-RU" dirty="0"/>
              <a:t> </a:t>
            </a:r>
            <a:r>
              <a:rPr lang="ru-RU" dirty="0" err="1"/>
              <a:t>після</a:t>
            </a:r>
            <a:r>
              <a:rPr lang="ru-RU" dirty="0"/>
              <a:t> </a:t>
            </a:r>
            <a:r>
              <a:rPr lang="ru-RU" dirty="0" err="1"/>
              <a:t>вступу</a:t>
            </a:r>
            <a:r>
              <a:rPr lang="ru-RU" dirty="0"/>
              <a:t> </a:t>
            </a:r>
            <a:r>
              <a:rPr lang="ru-RU" dirty="0" err="1"/>
              <a:t>всього</a:t>
            </a:r>
            <a:r>
              <a:rPr lang="ru-RU" dirty="0"/>
              <a:t> </a:t>
            </a:r>
            <a:r>
              <a:rPr lang="ru-RU" dirty="0" err="1"/>
              <a:t>Війська</a:t>
            </a:r>
            <a:r>
              <a:rPr lang="ru-RU" dirty="0"/>
              <a:t> </a:t>
            </a:r>
            <a:r>
              <a:rPr lang="ru-RU" dirty="0" err="1"/>
              <a:t>Запорозького</a:t>
            </a:r>
            <a:r>
              <a:rPr lang="ru-RU" dirty="0"/>
              <a:t> до братства.</a:t>
            </a:r>
          </a:p>
          <a:p>
            <a:pPr lvl="0"/>
            <a:r>
              <a:rPr lang="ru-RU" dirty="0"/>
              <a:t>Стояв </a:t>
            </a:r>
            <a:r>
              <a:rPr lang="ru-RU" dirty="0" err="1"/>
              <a:t>біля</a:t>
            </a:r>
            <a:r>
              <a:rPr lang="ru-RU" dirty="0"/>
              <a:t> </a:t>
            </a:r>
            <a:r>
              <a:rPr lang="ru-RU" dirty="0" err="1"/>
              <a:t>витоків</a:t>
            </a:r>
            <a:r>
              <a:rPr lang="ru-RU" dirty="0"/>
              <a:t> </a:t>
            </a:r>
            <a:r>
              <a:rPr lang="ru-RU" dirty="0" err="1"/>
              <a:t>київської</a:t>
            </a:r>
            <a:r>
              <a:rPr lang="ru-RU" dirty="0"/>
              <a:t> </a:t>
            </a:r>
            <a:r>
              <a:rPr lang="ru-RU" dirty="0" err="1"/>
              <a:t>братської</a:t>
            </a:r>
            <a:r>
              <a:rPr lang="ru-RU" dirty="0"/>
              <a:t> </a:t>
            </a:r>
            <a:r>
              <a:rPr lang="ru-RU" dirty="0" err="1"/>
              <a:t>школи</a:t>
            </a:r>
            <a:r>
              <a:rPr lang="ru-RU" dirty="0"/>
              <a:t>.</a:t>
            </a:r>
          </a:p>
          <a:p>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328" y="5229200"/>
            <a:ext cx="1481137" cy="151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572472" y="5965240"/>
            <a:ext cx="1944216" cy="646331"/>
          </a:xfrm>
          <a:prstGeom prst="rect">
            <a:avLst/>
          </a:prstGeom>
        </p:spPr>
        <p:txBody>
          <a:bodyPr wrap="square">
            <a:spAutoFit/>
          </a:bodyPr>
          <a:lstStyle/>
          <a:p>
            <a:pPr algn="ctr"/>
            <a:r>
              <a:rPr lang="uk-UA" altLang="ru-RU" dirty="0"/>
              <a:t>Печать Київського </a:t>
            </a:r>
          </a:p>
          <a:p>
            <a:pPr algn="ctr"/>
            <a:r>
              <a:rPr lang="uk-UA" altLang="ru-RU" dirty="0"/>
              <a:t>братства</a:t>
            </a:r>
            <a:endParaRPr lang="ru-RU" altLang="ru-RU" dirty="0"/>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3808797"/>
            <a:ext cx="3864023" cy="263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971600" y="6438804"/>
            <a:ext cx="2920736" cy="369332"/>
          </a:xfrm>
          <a:prstGeom prst="rect">
            <a:avLst/>
          </a:prstGeom>
        </p:spPr>
        <p:txBody>
          <a:bodyPr wrap="none">
            <a:spAutoFit/>
          </a:bodyPr>
          <a:lstStyle/>
          <a:p>
            <a:r>
              <a:rPr lang="uk-UA" altLang="ru-RU" dirty="0"/>
              <a:t>Будівля Київського братства</a:t>
            </a:r>
            <a:endParaRPr lang="ru-RU" altLang="ru-RU" dirty="0"/>
          </a:p>
        </p:txBody>
      </p:sp>
    </p:spTree>
    <p:extLst>
      <p:ext uri="{BB962C8B-B14F-4D97-AF65-F5344CB8AC3E}">
        <p14:creationId xmlns:p14="http://schemas.microsoft.com/office/powerpoint/2010/main" val="1843365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txBox="1">
            <a:spLocks/>
          </p:cNvSpPr>
          <p:nvPr/>
        </p:nvSpPr>
        <p:spPr>
          <a:xfrm>
            <a:off x="529273" y="116632"/>
            <a:ext cx="8229600" cy="792088"/>
          </a:xfrm>
          <a:prstGeom prst="rect">
            <a:avLst/>
          </a:prstGeom>
        </p:spPr>
        <p:txBody>
          <a:bodyPr vert="horz" lIns="91440" tIns="45720" rIns="91440" bIns="45720" numCol="1" rtlCol="0" anchor="ctr">
            <a:prstTxWarp prst="textStop">
              <a:avLst/>
            </a:prstTxWarp>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b="1" i="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Сагайдачний</a:t>
            </a: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 </a:t>
            </a:r>
            <a:r>
              <a:rPr lang="ru-RU" b="1" i="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воїн-оборонець</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Прямоугольник 8"/>
          <p:cNvSpPr/>
          <p:nvPr/>
        </p:nvSpPr>
        <p:spPr>
          <a:xfrm>
            <a:off x="559428" y="911516"/>
            <a:ext cx="8136904" cy="830997"/>
          </a:xfrm>
          <a:prstGeom prst="rect">
            <a:avLst/>
          </a:prstGeom>
        </p:spPr>
        <p:txBody>
          <a:bodyPr wrap="square">
            <a:spAutoFit/>
          </a:bodyPr>
          <a:lstStyle/>
          <a:p>
            <a:pPr algn="just"/>
            <a:r>
              <a:rPr lang="ru-RU" sz="2400" dirty="0">
                <a:latin typeface="Times New Roman" panose="02020603050405020304" pitchFamily="18" charset="0"/>
                <a:cs typeface="Times New Roman" panose="02020603050405020304" pitchFamily="18" charset="0"/>
              </a:rPr>
              <a:t>Мало не </a:t>
            </a:r>
            <a:r>
              <a:rPr lang="ru-RU" sz="2400" dirty="0" err="1">
                <a:latin typeface="Times New Roman" panose="02020603050405020304" pitchFamily="18" charset="0"/>
                <a:cs typeface="Times New Roman" panose="02020603050405020304" pitchFamily="18" charset="0"/>
              </a:rPr>
              <a:t>щороку</a:t>
            </a:r>
            <a:r>
              <a:rPr lang="ru-RU" sz="2400" dirty="0">
                <a:latin typeface="Times New Roman" panose="02020603050405020304" pitchFamily="18" charset="0"/>
                <a:cs typeface="Times New Roman" panose="02020603050405020304" pitchFamily="18" charset="0"/>
              </a:rPr>
              <a:t> чинили </a:t>
            </a:r>
            <a:r>
              <a:rPr lang="ru-RU" sz="2400" dirty="0" err="1">
                <a:latin typeface="Times New Roman" panose="02020603050405020304" pitchFamily="18" charset="0"/>
                <a:cs typeface="Times New Roman" panose="02020603050405020304" pitchFamily="18" charset="0"/>
              </a:rPr>
              <a:t>набіги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татари</a:t>
            </a:r>
            <a:r>
              <a:rPr lang="ru-RU" sz="2400" dirty="0">
                <a:latin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cs typeface="Times New Roman" panose="02020603050405020304" pitchFamily="18" charset="0"/>
              </a:rPr>
              <a:t>Україну</a:t>
            </a:r>
            <a:r>
              <a:rPr lang="ru-RU" sz="2400" dirty="0">
                <a:latin typeface="Times New Roman" panose="02020603050405020304" pitchFamily="18" charset="0"/>
                <a:cs typeface="Times New Roman" panose="02020603050405020304" pitchFamily="18" charset="0"/>
              </a:rPr>
              <a:t>, палили села, вбивали людей, забирали </a:t>
            </a:r>
            <a:r>
              <a:rPr lang="ru-RU" sz="2400" dirty="0" err="1">
                <a:latin typeface="Times New Roman" panose="02020603050405020304" pitchFamily="18" charset="0"/>
                <a:cs typeface="Times New Roman" panose="02020603050405020304" pitchFamily="18" charset="0"/>
              </a:rPr>
              <a:t>живих</a:t>
            </a:r>
            <a:r>
              <a:rPr lang="ru-RU" sz="2400" dirty="0">
                <a:latin typeface="Times New Roman" panose="02020603050405020304" pitchFamily="18" charset="0"/>
                <a:cs typeface="Times New Roman" panose="02020603050405020304" pitchFamily="18" charset="0"/>
              </a:rPr>
              <a:t> у неволю.</a:t>
            </a:r>
          </a:p>
        </p:txBody>
      </p:sp>
      <p:sp>
        <p:nvSpPr>
          <p:cNvPr id="6" name="Объект 5"/>
          <p:cNvSpPr>
            <a:spLocks noGrp="1"/>
          </p:cNvSpPr>
          <p:nvPr>
            <p:ph sz="half" idx="1"/>
          </p:nvPr>
        </p:nvSpPr>
        <p:spPr>
          <a:xfrm>
            <a:off x="395536" y="1742513"/>
            <a:ext cx="4038600" cy="3312368"/>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Зажурилась </a:t>
            </a:r>
            <a:r>
              <a:rPr lang="ru-RU" sz="2000" dirty="0" err="1">
                <a:latin typeface="Times New Roman" panose="02020603050405020304" pitchFamily="18" charset="0"/>
                <a:cs typeface="Times New Roman" panose="02020603050405020304" pitchFamily="18" charset="0"/>
              </a:rPr>
              <a:t>Україна</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err="1">
                <a:latin typeface="Times New Roman" panose="02020603050405020304" pitchFamily="18" charset="0"/>
                <a:cs typeface="Times New Roman" panose="02020603050405020304" pitchFamily="18" charset="0"/>
              </a:rPr>
              <a:t>Бо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нічим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прожити</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err="1">
                <a:latin typeface="Times New Roman" panose="02020603050405020304" pitchFamily="18" charset="0"/>
                <a:cs typeface="Times New Roman" panose="02020603050405020304" pitchFamily="18" charset="0"/>
              </a:rPr>
              <a:t>Витоптала</a:t>
            </a:r>
            <a:r>
              <a:rPr lang="ru-RU" sz="2000" dirty="0">
                <a:latin typeface="Times New Roman" panose="02020603050405020304" pitchFamily="18" charset="0"/>
                <a:cs typeface="Times New Roman" panose="02020603050405020304" pitchFamily="18" charset="0"/>
              </a:rPr>
              <a:t> орда </a:t>
            </a:r>
            <a:r>
              <a:rPr lang="ru-RU" sz="2000" dirty="0" err="1">
                <a:latin typeface="Times New Roman" panose="02020603050405020304" pitchFamily="18" charset="0"/>
                <a:cs typeface="Times New Roman" panose="02020603050405020304" pitchFamily="18" charset="0"/>
              </a:rPr>
              <a:t>кіньми</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000" dirty="0" err="1">
                <a:latin typeface="Times New Roman" panose="02020603050405020304" pitchFamily="18" charset="0"/>
                <a:cs typeface="Times New Roman" panose="02020603050405020304" pitchFamily="18" charset="0"/>
              </a:rPr>
              <a:t>Маленькії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діти</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err="1">
                <a:latin typeface="Times New Roman" panose="02020603050405020304" pitchFamily="18" charset="0"/>
                <a:cs typeface="Times New Roman" panose="02020603050405020304" pitchFamily="18" charset="0"/>
              </a:rPr>
              <a:t>Котрі</a:t>
            </a:r>
            <a:r>
              <a:rPr lang="ru-RU" sz="2000" dirty="0">
                <a:latin typeface="Times New Roman" panose="02020603050405020304" pitchFamily="18" charset="0"/>
                <a:cs typeface="Times New Roman" panose="02020603050405020304" pitchFamily="18" charset="0"/>
              </a:rPr>
              <a:t> молодії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У полон </a:t>
            </a:r>
            <a:r>
              <a:rPr lang="ru-RU" sz="2000" dirty="0" err="1">
                <a:latin typeface="Times New Roman" panose="02020603050405020304" pitchFamily="18" charset="0"/>
                <a:cs typeface="Times New Roman" panose="02020603050405020304" pitchFamily="18" charset="0"/>
              </a:rPr>
              <a:t>забрато</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Як заняли, то й погнали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До пана до хана.</a:t>
            </a:r>
          </a:p>
          <a:p>
            <a:endParaRPr lang="ru-RU" sz="2400" dirty="0">
              <a:latin typeface="Times New Roman" panose="02020603050405020304" pitchFamily="18" charset="0"/>
              <a:cs typeface="Times New Roman" panose="02020603050405020304" pitchFamily="18" charset="0"/>
            </a:endParaRPr>
          </a:p>
        </p:txBody>
      </p:sp>
      <p:pic>
        <p:nvPicPr>
          <p:cNvPr id="11267" name="Picture 3"/>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4293096"/>
            <a:ext cx="2806975"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995936" y="4725144"/>
            <a:ext cx="4968552" cy="2031325"/>
          </a:xfrm>
          <a:prstGeom prst="rect">
            <a:avLst/>
          </a:prstGeom>
        </p:spPr>
        <p:txBody>
          <a:bodyPr wrap="square">
            <a:spAutoFit/>
          </a:bodyPr>
          <a:lstStyle/>
          <a:p>
            <a:pPr algn="just"/>
            <a:r>
              <a:rPr lang="ru-RU" dirty="0" err="1">
                <a:latin typeface="Times New Roman" panose="02020603050405020304" pitchFamily="18" charset="0"/>
                <a:cs typeface="Times New Roman" panose="02020603050405020304" pitchFamily="18" charset="0"/>
              </a:rPr>
              <a:t>Гетьманові</a:t>
            </a:r>
            <a:r>
              <a:rPr lang="ru-RU" dirty="0">
                <a:latin typeface="Times New Roman" panose="02020603050405020304" pitchFamily="18" charset="0"/>
                <a:cs typeface="Times New Roman" panose="02020603050405020304" pitchFamily="18" charset="0"/>
              </a:rPr>
              <a:t> Петру Конашевичу-</a:t>
            </a:r>
            <a:r>
              <a:rPr lang="ru-RU" dirty="0" err="1">
                <a:latin typeface="Times New Roman" panose="02020603050405020304" pitchFamily="18" charset="0"/>
                <a:cs typeface="Times New Roman" panose="02020603050405020304" pitchFamily="18" charset="0"/>
              </a:rPr>
              <a:t>Сагайдачному</a:t>
            </a:r>
            <a:r>
              <a:rPr lang="ru-RU" dirty="0">
                <a:latin typeface="Times New Roman" panose="02020603050405020304" pitchFamily="18" charset="0"/>
                <a:cs typeface="Times New Roman" panose="02020603050405020304" pitchFamily="18" charset="0"/>
              </a:rPr>
              <a:t> належала </a:t>
            </a:r>
            <a:r>
              <a:rPr lang="ru-RU" dirty="0" err="1">
                <a:latin typeface="Times New Roman" panose="02020603050405020304" pitchFamily="18" charset="0"/>
                <a:cs typeface="Times New Roman" panose="02020603050405020304" pitchFamily="18" charset="0"/>
              </a:rPr>
              <a:t>провідна</a:t>
            </a:r>
            <a:r>
              <a:rPr lang="ru-RU" dirty="0">
                <a:latin typeface="Times New Roman" panose="02020603050405020304" pitchFamily="18" charset="0"/>
                <a:cs typeface="Times New Roman" panose="02020603050405020304" pitchFamily="18" charset="0"/>
              </a:rPr>
              <a:t> роль у </a:t>
            </a:r>
            <a:r>
              <a:rPr lang="ru-RU" dirty="0" err="1">
                <a:latin typeface="Times New Roman" panose="02020603050405020304" pitchFamily="18" charset="0"/>
                <a:cs typeface="Times New Roman" panose="02020603050405020304" pitchFamily="18" charset="0"/>
              </a:rPr>
              <a:t>втіленні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ідеї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активної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боротьби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турецько-татарських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нападників</a:t>
            </a:r>
            <a:r>
              <a:rPr lang="ru-RU" dirty="0">
                <a:latin typeface="Times New Roman" panose="02020603050405020304" pitchFamily="18" charset="0"/>
                <a:cs typeface="Times New Roman" panose="02020603050405020304" pitchFamily="18" charset="0"/>
              </a:rPr>
              <a:t>. </a:t>
            </a:r>
          </a:p>
          <a:p>
            <a:pPr algn="just"/>
            <a:r>
              <a:rPr lang="uk-UA" dirty="0">
                <a:latin typeface="Times New Roman" panose="02020603050405020304" pitchFamily="18" charset="0"/>
                <a:cs typeface="Times New Roman" panose="02020603050405020304" pitchFamily="18" charset="0"/>
              </a:rPr>
              <a:t>Сміливі виступи козаків у  16 на початку 17 століття ввійшли в історію під назвою - доба героїчних походів.</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6782" y="1715671"/>
            <a:ext cx="4243945" cy="2834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4995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prstTxWarp prst="textStop">
              <a:avLst/>
            </a:prstTxWarp>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Доба</a:t>
            </a:r>
            <a:r>
              <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героїчних</a:t>
            </a:r>
            <a:r>
              <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походів</a:t>
            </a:r>
            <a:r>
              <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Объект 2"/>
          <p:cNvSpPr>
            <a:spLocks noGrp="1"/>
          </p:cNvSpPr>
          <p:nvPr>
            <p:ph sz="half" idx="1"/>
          </p:nvPr>
        </p:nvSpPr>
        <p:spPr>
          <a:xfrm>
            <a:off x="323528" y="953344"/>
            <a:ext cx="3528392" cy="5904656"/>
          </a:xfrm>
        </p:spPr>
        <p:txBody>
          <a:bodyPr>
            <a:noAutofit/>
          </a:bodyPr>
          <a:lstStyle/>
          <a:p>
            <a:pPr marL="0" lvl="0" indent="0" algn="just">
              <a:spcBef>
                <a:spcPts val="0"/>
              </a:spcBef>
              <a:buNone/>
            </a:pPr>
            <a:r>
              <a:rPr lang="ru-RU" sz="1800" b="1" dirty="0" err="1" smtClean="0">
                <a:latin typeface="Times New Roman" panose="02020603050405020304" pitchFamily="18" charset="0"/>
                <a:cs typeface="Times New Roman" panose="02020603050405020304" pitchFamily="18" charset="0"/>
              </a:rPr>
              <a:t>Літо</a:t>
            </a:r>
            <a:r>
              <a:rPr lang="ru-RU" sz="1800" b="1" dirty="0" smtClean="0">
                <a:latin typeface="Times New Roman" panose="02020603050405020304" pitchFamily="18" charset="0"/>
                <a:cs typeface="Times New Roman" panose="02020603050405020304" pitchFamily="18" charset="0"/>
              </a:rPr>
              <a:t> </a:t>
            </a:r>
            <a:r>
              <a:rPr lang="ru-RU" sz="1800" b="1" dirty="0">
                <a:latin typeface="Times New Roman" panose="02020603050405020304" pitchFamily="18" charset="0"/>
                <a:cs typeface="Times New Roman" panose="02020603050405020304" pitchFamily="18" charset="0"/>
              </a:rPr>
              <a:t>1606 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Від</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козацьких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нападів</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запалало</a:t>
            </a:r>
            <a:r>
              <a:rPr lang="ru-RU" sz="1800" dirty="0">
                <a:latin typeface="Times New Roman" panose="02020603050405020304" pitchFamily="18" charset="0"/>
                <a:cs typeface="Times New Roman" panose="02020603050405020304" pitchFamily="18" charset="0"/>
              </a:rPr>
              <a:t> усе </a:t>
            </a:r>
            <a:r>
              <a:rPr lang="ru-RU" sz="1800" dirty="0" err="1">
                <a:latin typeface="Times New Roman" panose="02020603050405020304" pitchFamily="18" charset="0"/>
                <a:cs typeface="Times New Roman" panose="02020603050405020304" pitchFamily="18" charset="0"/>
              </a:rPr>
              <a:t>турецьке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узбережжя</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Чорного</a:t>
            </a:r>
            <a:r>
              <a:rPr lang="ru-RU" sz="1800" dirty="0">
                <a:latin typeface="Times New Roman" panose="02020603050405020304" pitchFamily="18" charset="0"/>
                <a:cs typeface="Times New Roman" panose="02020603050405020304" pitchFamily="18" charset="0"/>
              </a:rPr>
              <a:t> моря. Козаки </a:t>
            </a:r>
            <a:r>
              <a:rPr lang="ru-RU" sz="1800" dirty="0" err="1">
                <a:latin typeface="Times New Roman" panose="02020603050405020304" pitchFamily="18" charset="0"/>
                <a:cs typeface="Times New Roman" panose="02020603050405020304" pitchFamily="18" charset="0"/>
              </a:rPr>
              <a:t>завдали</a:t>
            </a:r>
            <a:r>
              <a:rPr lang="ru-RU" sz="1800" dirty="0">
                <a:latin typeface="Times New Roman" panose="02020603050405020304" pitchFamily="18" charset="0"/>
                <a:cs typeface="Times New Roman" panose="02020603050405020304" pitchFamily="18" charset="0"/>
              </a:rPr>
              <a:t> удару </a:t>
            </a:r>
            <a:r>
              <a:rPr lang="ru-RU" sz="1800" dirty="0" err="1">
                <a:latin typeface="Times New Roman" panose="02020603050405020304" pitchFamily="18" charset="0"/>
                <a:cs typeface="Times New Roman" panose="02020603050405020304" pitchFamily="18" charset="0"/>
              </a:rPr>
              <a:t>відразу</a:t>
            </a:r>
            <a:r>
              <a:rPr lang="ru-RU" sz="1800" dirty="0">
                <a:latin typeface="Times New Roman" panose="02020603050405020304" pitchFamily="18" charset="0"/>
                <a:cs typeface="Times New Roman" panose="02020603050405020304" pitchFamily="18" charset="0"/>
              </a:rPr>
              <a:t> по </a:t>
            </a:r>
            <a:r>
              <a:rPr lang="ru-RU" sz="1800" dirty="0" err="1">
                <a:latin typeface="Times New Roman" panose="02020603050405020304" pitchFamily="18" charset="0"/>
                <a:cs typeface="Times New Roman" panose="02020603050405020304" pitchFamily="18" charset="0"/>
              </a:rPr>
              <a:t>трьох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найміцніших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турецьких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фортецях</a:t>
            </a:r>
            <a:r>
              <a:rPr lang="ru-RU" sz="1800" dirty="0">
                <a:latin typeface="Times New Roman" panose="02020603050405020304" pitchFamily="18" charset="0"/>
                <a:cs typeface="Times New Roman" panose="02020603050405020304" pitchFamily="18" charset="0"/>
              </a:rPr>
              <a:t> - </a:t>
            </a:r>
            <a:r>
              <a:rPr lang="ru-RU" sz="1800" dirty="0" err="1">
                <a:latin typeface="Times New Roman" panose="02020603050405020304" pitchFamily="18" charset="0"/>
                <a:cs typeface="Times New Roman" panose="02020603050405020304" pitchFamily="18" charset="0"/>
              </a:rPr>
              <a:t>Акерману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Кілії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Варні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Вкрай</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занепокоєний</a:t>
            </a:r>
            <a:r>
              <a:rPr lang="ru-RU" sz="1800" dirty="0">
                <a:latin typeface="Times New Roman" panose="02020603050405020304" pitchFamily="18" charset="0"/>
                <a:cs typeface="Times New Roman" panose="02020603050405020304" pitchFamily="18" charset="0"/>
              </a:rPr>
              <a:t> султан наказав </a:t>
            </a:r>
            <a:r>
              <a:rPr lang="ru-RU" sz="1800" dirty="0" err="1">
                <a:latin typeface="Times New Roman" panose="02020603050405020304" pitchFamily="18" charset="0"/>
                <a:cs typeface="Times New Roman" panose="02020603050405020304" pitchFamily="18" charset="0"/>
              </a:rPr>
              <a:t>перетнути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Дніпро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залізним</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ланцюгом</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залишивши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посеред</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річки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браму</a:t>
            </a:r>
            <a:r>
              <a:rPr lang="ru-RU" sz="1800" dirty="0">
                <a:latin typeface="Times New Roman" panose="02020603050405020304" pitchFamily="18" charset="0"/>
                <a:cs typeface="Times New Roman" panose="02020603050405020304" pitchFamily="18" charset="0"/>
              </a:rPr>
              <a:t>, на яку з </a:t>
            </a:r>
            <a:r>
              <a:rPr lang="ru-RU" sz="1800" dirty="0" err="1">
                <a:latin typeface="Times New Roman" panose="02020603050405020304" pitchFamily="18" charset="0"/>
                <a:cs typeface="Times New Roman" panose="02020603050405020304" pitchFamily="18" charset="0"/>
              </a:rPr>
              <a:t>кріпосних</a:t>
            </a:r>
            <a:r>
              <a:rPr lang="ru-RU" sz="1800" dirty="0">
                <a:latin typeface="Times New Roman" panose="02020603050405020304" pitchFamily="18" charset="0"/>
                <a:cs typeface="Times New Roman" panose="02020603050405020304" pitchFamily="18" charset="0"/>
              </a:rPr>
              <a:t> веж </a:t>
            </a:r>
            <a:r>
              <a:rPr lang="ru-RU" sz="1800" dirty="0" err="1">
                <a:latin typeface="Times New Roman" panose="02020603050405020304" pitchFamily="18" charset="0"/>
                <a:cs typeface="Times New Roman" panose="02020603050405020304" pitchFamily="18" charset="0"/>
              </a:rPr>
              <a:t>було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націлено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гармати</a:t>
            </a:r>
            <a:r>
              <a:rPr lang="ru-RU" sz="1800" dirty="0">
                <a:latin typeface="Times New Roman" panose="02020603050405020304" pitchFamily="18" charset="0"/>
                <a:cs typeface="Times New Roman" panose="02020603050405020304" pitchFamily="18" charset="0"/>
              </a:rPr>
              <a:t>.</a:t>
            </a:r>
          </a:p>
          <a:p>
            <a:pPr marL="0" lvl="0" indent="0" algn="just">
              <a:buNone/>
            </a:pPr>
            <a:r>
              <a:rPr lang="ru-RU" sz="1800" b="1" dirty="0" err="1">
                <a:latin typeface="Times New Roman" panose="02020603050405020304" pitchFamily="18" charset="0"/>
                <a:cs typeface="Times New Roman" panose="02020603050405020304" pitchFamily="18" charset="0"/>
              </a:rPr>
              <a:t>Осінь</a:t>
            </a:r>
            <a:r>
              <a:rPr lang="ru-RU" sz="1800" dirty="0">
                <a:latin typeface="Times New Roman" panose="02020603050405020304" pitchFamily="18" charset="0"/>
                <a:cs typeface="Times New Roman" panose="02020603050405020304" pitchFamily="18" charset="0"/>
              </a:rPr>
              <a:t> </a:t>
            </a:r>
            <a:r>
              <a:rPr lang="ru-RU" sz="1800" b="1" dirty="0">
                <a:latin typeface="Times New Roman" panose="02020603050405020304" pitchFamily="18" charset="0"/>
                <a:cs typeface="Times New Roman" panose="02020603050405020304" pitchFamily="18" charset="0"/>
              </a:rPr>
              <a:t>1608 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Запорожці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здобули</a:t>
            </a:r>
            <a:r>
              <a:rPr lang="ru-RU" sz="1800" dirty="0">
                <a:latin typeface="Times New Roman" panose="02020603050405020304" pitchFamily="18" charset="0"/>
                <a:cs typeface="Times New Roman" panose="02020603050405020304" pitchFamily="18" charset="0"/>
              </a:rPr>
              <a:t> Перекоп, а </a:t>
            </a:r>
            <a:r>
              <a:rPr lang="ru-RU" sz="1800" dirty="0" err="1">
                <a:latin typeface="Times New Roman" panose="02020603050405020304" pitchFamily="18" charset="0"/>
                <a:cs typeface="Times New Roman" panose="02020603050405020304" pitchFamily="18" charset="0"/>
              </a:rPr>
              <a:t>невдовзі</a:t>
            </a:r>
            <a:r>
              <a:rPr lang="ru-RU" sz="1800" dirty="0">
                <a:latin typeface="Times New Roman" panose="02020603050405020304" pitchFamily="18" charset="0"/>
                <a:cs typeface="Times New Roman" panose="02020603050405020304" pitchFamily="18" charset="0"/>
              </a:rPr>
              <a:t> - </a:t>
            </a:r>
            <a:r>
              <a:rPr lang="ru-RU" sz="1800" dirty="0" err="1">
                <a:latin typeface="Times New Roman" panose="02020603050405020304" pitchFamily="18" charset="0"/>
                <a:cs typeface="Times New Roman" panose="02020603050405020304" pitchFamily="18" charset="0"/>
              </a:rPr>
              <a:t>Ізмаїл</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Кілію</a:t>
            </a:r>
            <a:r>
              <a:rPr lang="ru-RU" sz="1800" dirty="0">
                <a:latin typeface="Times New Roman" panose="02020603050405020304" pitchFamily="18" charset="0"/>
                <a:cs typeface="Times New Roman" panose="02020603050405020304" pitchFamily="18" charset="0"/>
              </a:rPr>
              <a:t> та </a:t>
            </a:r>
            <a:r>
              <a:rPr lang="ru-RU" sz="1800" dirty="0" err="1">
                <a:latin typeface="Times New Roman" panose="02020603050405020304" pitchFamily="18" charset="0"/>
                <a:cs typeface="Times New Roman" panose="02020603050405020304" pitchFamily="18" charset="0"/>
              </a:rPr>
              <a:t>Акерман</a:t>
            </a:r>
            <a:r>
              <a:rPr lang="ru-RU" sz="1800" dirty="0">
                <a:latin typeface="Times New Roman" panose="02020603050405020304" pitchFamily="18" charset="0"/>
                <a:cs typeface="Times New Roman" panose="02020603050405020304" pitchFamily="18" charset="0"/>
              </a:rPr>
              <a:t>.</a:t>
            </a:r>
          </a:p>
          <a:p>
            <a:pPr marL="0" lvl="0" indent="0" algn="just">
              <a:buNone/>
            </a:pPr>
            <a:r>
              <a:rPr lang="ru-RU" sz="1700" b="1" dirty="0">
                <a:latin typeface="Times New Roman" panose="02020603050405020304" pitchFamily="18" charset="0"/>
                <a:cs typeface="Times New Roman" panose="02020603050405020304" pitchFamily="18" charset="0"/>
              </a:rPr>
              <a:t>1614 р.</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Флотилія</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чайок</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перетнула</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Чорне</a:t>
            </a:r>
            <a:r>
              <a:rPr lang="ru-RU" sz="1700" dirty="0">
                <a:latin typeface="Times New Roman" panose="02020603050405020304" pitchFamily="18" charset="0"/>
                <a:cs typeface="Times New Roman" panose="02020603050405020304" pitchFamily="18" charset="0"/>
              </a:rPr>
              <a:t> море. </a:t>
            </a:r>
            <a:r>
              <a:rPr lang="ru-RU" sz="1700" dirty="0" err="1">
                <a:latin typeface="Times New Roman" panose="02020603050405020304" pitchFamily="18" charset="0"/>
                <a:cs typeface="Times New Roman" panose="02020603050405020304" pitchFamily="18" charset="0"/>
              </a:rPr>
              <a:t>Висадившись</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під</a:t>
            </a:r>
            <a:r>
              <a:rPr lang="ru-RU" sz="1700" dirty="0">
                <a:latin typeface="Times New Roman" panose="02020603050405020304" pitchFamily="18" charset="0"/>
                <a:cs typeface="Times New Roman" panose="02020603050405020304" pitchFamily="18" charset="0"/>
              </a:rPr>
              <a:t> Трапезундом, </a:t>
            </a:r>
            <a:r>
              <a:rPr lang="ru-RU" sz="1700" dirty="0" err="1">
                <a:latin typeface="Times New Roman" panose="02020603050405020304" pitchFamily="18" charset="0"/>
                <a:cs typeface="Times New Roman" panose="02020603050405020304" pitchFamily="18" charset="0"/>
              </a:rPr>
              <a:t>козаки</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переможним</a:t>
            </a:r>
            <a:r>
              <a:rPr lang="ru-RU" sz="1700" dirty="0">
                <a:latin typeface="Times New Roman" panose="02020603050405020304" pitchFamily="18" charset="0"/>
                <a:cs typeface="Times New Roman" panose="02020603050405020304" pitchFamily="18" charset="0"/>
              </a:rPr>
              <a:t> походом </a:t>
            </a:r>
            <a:r>
              <a:rPr lang="ru-RU" sz="1700" dirty="0" err="1">
                <a:latin typeface="Times New Roman" panose="02020603050405020304" pitchFamily="18" charset="0"/>
                <a:cs typeface="Times New Roman" panose="02020603050405020304" pitchFamily="18" charset="0"/>
              </a:rPr>
              <a:t>пройшли</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по-турецькому</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узбережжю</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здобули</a:t>
            </a:r>
            <a:r>
              <a:rPr lang="ru-RU" sz="1700" dirty="0">
                <a:latin typeface="Times New Roman" panose="02020603050405020304" pitchFamily="18" charset="0"/>
                <a:cs typeface="Times New Roman" panose="02020603050405020304" pitchFamily="18" charset="0"/>
              </a:rPr>
              <a:t> Синоп, </a:t>
            </a:r>
            <a:r>
              <a:rPr lang="ru-RU" sz="1700" dirty="0" err="1">
                <a:latin typeface="Times New Roman" panose="02020603050405020304" pitchFamily="18" charset="0"/>
                <a:cs typeface="Times New Roman" panose="02020603050405020304" pitchFamily="18" charset="0"/>
              </a:rPr>
              <a:t>знищили</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гарнізон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фортеці</a:t>
            </a:r>
            <a:r>
              <a:rPr lang="ru-RU" sz="1700" dirty="0">
                <a:latin typeface="Times New Roman" panose="02020603050405020304" pitchFamily="18" charset="0"/>
                <a:cs typeface="Times New Roman" panose="02020603050405020304" pitchFamily="18" charset="0"/>
              </a:rPr>
              <a:t>, арсенал, спалили </a:t>
            </a:r>
            <a:r>
              <a:rPr lang="ru-RU" sz="1700" dirty="0" err="1">
                <a:latin typeface="Times New Roman" panose="02020603050405020304" pitchFamily="18" charset="0"/>
                <a:cs typeface="Times New Roman" panose="02020603050405020304" pitchFamily="18" charset="0"/>
              </a:rPr>
              <a:t>місто</a:t>
            </a:r>
            <a:r>
              <a:rPr lang="ru-RU" sz="1700" dirty="0">
                <a:latin typeface="Times New Roman" panose="02020603050405020304" pitchFamily="18" charset="0"/>
                <a:cs typeface="Times New Roman" panose="02020603050405020304" pitchFamily="18" charset="0"/>
              </a:rPr>
              <a:t> й </a:t>
            </a:r>
            <a:r>
              <a:rPr lang="ru-RU" sz="1700" dirty="0" err="1">
                <a:latin typeface="Times New Roman" panose="02020603050405020304" pitchFamily="18" charset="0"/>
                <a:cs typeface="Times New Roman" panose="02020603050405020304" pitchFamily="18" charset="0"/>
              </a:rPr>
              <a:t>кораблі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турків</a:t>
            </a:r>
            <a:r>
              <a:rPr lang="ru-RU" sz="1700" dirty="0" smtClean="0">
                <a:latin typeface="Times New Roman" panose="02020603050405020304" pitchFamily="18" charset="0"/>
                <a:cs typeface="Times New Roman" panose="02020603050405020304" pitchFamily="18" charset="0"/>
              </a:rPr>
              <a:t>.</a:t>
            </a:r>
            <a:endParaRPr lang="ru-RU" sz="1700"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4067944" y="908720"/>
            <a:ext cx="4896544" cy="2952328"/>
          </a:xfrm>
        </p:spPr>
        <p:txBody>
          <a:bodyPr>
            <a:normAutofit fontScale="47500" lnSpcReduction="20000"/>
          </a:bodyPr>
          <a:lstStyle/>
          <a:p>
            <a:pPr marL="0" lvl="0" indent="0" algn="just">
              <a:lnSpc>
                <a:spcPct val="120000"/>
              </a:lnSpc>
              <a:spcBef>
                <a:spcPts val="0"/>
              </a:spcBef>
              <a:buNone/>
            </a:pPr>
            <a:r>
              <a:rPr lang="ru-RU" sz="3300" b="1" dirty="0">
                <a:latin typeface="Times New Roman" panose="02020603050405020304" pitchFamily="18" charset="0"/>
                <a:cs typeface="Times New Roman" panose="02020603050405020304" pitchFamily="18" charset="0"/>
              </a:rPr>
              <a:t>1615 р.</a:t>
            </a:r>
            <a:r>
              <a:rPr lang="ru-RU" sz="3300" dirty="0">
                <a:latin typeface="Times New Roman" panose="02020603050405020304" pitchFamily="18" charset="0"/>
                <a:cs typeface="Times New Roman" panose="02020603050405020304" pitchFamily="18" charset="0"/>
              </a:rPr>
              <a:t> На 80 чайках вони рушили на </a:t>
            </a:r>
            <a:r>
              <a:rPr lang="ru-RU" sz="3300" dirty="0" err="1">
                <a:latin typeface="Times New Roman" panose="02020603050405020304" pitchFamily="18" charset="0"/>
                <a:cs typeface="Times New Roman" panose="02020603050405020304" pitchFamily="18" charset="0"/>
              </a:rPr>
              <a:t>турецьку</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столицю</a:t>
            </a:r>
            <a:r>
              <a:rPr lang="ru-RU" sz="3300" dirty="0">
                <a:latin typeface="Times New Roman" panose="02020603050405020304" pitchFamily="18" charset="0"/>
                <a:cs typeface="Times New Roman" panose="02020603050405020304" pitchFamily="18" charset="0"/>
              </a:rPr>
              <a:t>, де </a:t>
            </a:r>
            <a:r>
              <a:rPr lang="ru-RU" sz="3300" dirty="0" err="1">
                <a:latin typeface="Times New Roman" panose="02020603050405020304" pitchFamily="18" charset="0"/>
                <a:cs typeface="Times New Roman" panose="02020603050405020304" pitchFamily="18" charset="0"/>
              </a:rPr>
              <a:t>крім</a:t>
            </a:r>
            <a:r>
              <a:rPr lang="ru-RU" sz="3300" dirty="0">
                <a:latin typeface="Times New Roman" panose="02020603050405020304" pitchFamily="18" charset="0"/>
                <a:cs typeface="Times New Roman" panose="02020603050405020304" pitchFamily="18" charset="0"/>
              </a:rPr>
              <a:t> флоту, стояла </a:t>
            </a:r>
            <a:r>
              <a:rPr lang="ru-RU" sz="3300" dirty="0" err="1">
                <a:latin typeface="Times New Roman" panose="02020603050405020304" pitchFamily="18" charset="0"/>
                <a:cs typeface="Times New Roman" panose="02020603050405020304" pitchFamily="18" charset="0"/>
              </a:rPr>
              <a:t>султанська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гвардія</a:t>
            </a:r>
            <a:r>
              <a:rPr lang="ru-RU" sz="3300" dirty="0">
                <a:latin typeface="Times New Roman" panose="02020603050405020304" pitchFamily="18" charset="0"/>
                <a:cs typeface="Times New Roman" panose="02020603050405020304" pitchFamily="18" charset="0"/>
              </a:rPr>
              <a:t> в 30 тис. </a:t>
            </a:r>
            <a:r>
              <a:rPr lang="ru-RU" sz="3300" dirty="0" err="1">
                <a:latin typeface="Times New Roman" panose="02020603050405020304" pitchFamily="18" charset="0"/>
                <a:cs typeface="Times New Roman" panose="02020603050405020304" pitchFamily="18" charset="0"/>
              </a:rPr>
              <a:t>вояків</a:t>
            </a:r>
            <a:r>
              <a:rPr lang="ru-RU" sz="3300" dirty="0">
                <a:latin typeface="Times New Roman" panose="02020603050405020304" pitchFamily="18" charset="0"/>
                <a:cs typeface="Times New Roman" panose="02020603050405020304" pitchFamily="18" charset="0"/>
              </a:rPr>
              <a:t>. Козаки спалили </a:t>
            </a:r>
            <a:r>
              <a:rPr lang="ru-RU" sz="3300" dirty="0" err="1">
                <a:latin typeface="Times New Roman" panose="02020603050405020304" pitchFamily="18" charset="0"/>
                <a:cs typeface="Times New Roman" panose="02020603050405020304" pitchFamily="18" charset="0"/>
              </a:rPr>
              <a:t>портові</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споруди</a:t>
            </a:r>
            <a:r>
              <a:rPr lang="ru-RU" sz="3300" dirty="0">
                <a:latin typeface="Times New Roman" panose="02020603050405020304" pitchFamily="18" charset="0"/>
                <a:cs typeface="Times New Roman" panose="02020603050405020304" pitchFamily="18" charset="0"/>
              </a:rPr>
              <a:t> й повернули назад. </a:t>
            </a:r>
            <a:r>
              <a:rPr lang="ru-RU" sz="3300" dirty="0" err="1">
                <a:latin typeface="Times New Roman" panose="02020603050405020304" pitchFamily="18" charset="0"/>
                <a:cs typeface="Times New Roman" panose="02020603050405020304" pitchFamily="18" charset="0"/>
              </a:rPr>
              <a:t>Розлючений</a:t>
            </a:r>
            <a:r>
              <a:rPr lang="ru-RU" sz="3300" dirty="0">
                <a:latin typeface="Times New Roman" panose="02020603050405020304" pitchFamily="18" charset="0"/>
                <a:cs typeface="Times New Roman" panose="02020603050405020304" pitchFamily="18" charset="0"/>
              </a:rPr>
              <a:t> султан </a:t>
            </a:r>
            <a:r>
              <a:rPr lang="ru-RU" sz="3300" dirty="0" err="1">
                <a:latin typeface="Times New Roman" panose="02020603050405020304" pitchFamily="18" charset="0"/>
                <a:cs typeface="Times New Roman" panose="02020603050405020304" pitchFamily="18" charset="0"/>
              </a:rPr>
              <a:t>вкотре</a:t>
            </a:r>
            <a:r>
              <a:rPr lang="ru-RU" sz="3300" dirty="0">
                <a:latin typeface="Times New Roman" panose="02020603050405020304" pitchFamily="18" charset="0"/>
                <a:cs typeface="Times New Roman" panose="02020603050405020304" pitchFamily="18" charset="0"/>
              </a:rPr>
              <a:t> наказав </a:t>
            </a:r>
            <a:r>
              <a:rPr lang="ru-RU" sz="3300" dirty="0" err="1">
                <a:latin typeface="Times New Roman" panose="02020603050405020304" pitchFamily="18" charset="0"/>
                <a:cs typeface="Times New Roman" panose="02020603050405020304" pitchFamily="18" charset="0"/>
              </a:rPr>
              <a:t>наздогнати</a:t>
            </a:r>
            <a:r>
              <a:rPr lang="ru-RU" sz="3300" dirty="0">
                <a:latin typeface="Times New Roman" panose="02020603050405020304" pitchFamily="18" charset="0"/>
                <a:cs typeface="Times New Roman" panose="02020603050405020304" pitchFamily="18" charset="0"/>
              </a:rPr>
              <a:t> й </a:t>
            </a:r>
            <a:r>
              <a:rPr lang="ru-RU" sz="3300" dirty="0" err="1">
                <a:latin typeface="Times New Roman" panose="02020603050405020304" pitchFamily="18" charset="0"/>
                <a:cs typeface="Times New Roman" panose="02020603050405020304" pitchFamily="18" charset="0"/>
              </a:rPr>
              <a:t>знищити</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зухвальців</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Однак</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біля</a:t>
            </a:r>
            <a:r>
              <a:rPr lang="ru-RU" sz="3300" dirty="0">
                <a:latin typeface="Times New Roman" panose="02020603050405020304" pitchFamily="18" charset="0"/>
                <a:cs typeface="Times New Roman" panose="02020603050405020304" pitchFamily="18" charset="0"/>
              </a:rPr>
              <a:t> Очакова </a:t>
            </a:r>
            <a:r>
              <a:rPr lang="ru-RU" sz="3300" dirty="0" err="1">
                <a:latin typeface="Times New Roman" panose="02020603050405020304" pitchFamily="18" charset="0"/>
                <a:cs typeface="Times New Roman" panose="02020603050405020304" pitchFamily="18" charset="0"/>
              </a:rPr>
              <a:t>запорожці</a:t>
            </a:r>
            <a:r>
              <a:rPr lang="ru-RU" sz="3300" dirty="0">
                <a:latin typeface="Times New Roman" panose="02020603050405020304" pitchFamily="18" charset="0"/>
                <a:cs typeface="Times New Roman" panose="02020603050405020304" pitchFamily="18" charset="0"/>
              </a:rPr>
              <a:t> першими напали на </a:t>
            </a:r>
            <a:r>
              <a:rPr lang="ru-RU" sz="3300" dirty="0" err="1">
                <a:latin typeface="Times New Roman" panose="02020603050405020304" pitchFamily="18" charset="0"/>
                <a:cs typeface="Times New Roman" panose="02020603050405020304" pitchFamily="18" charset="0"/>
              </a:rPr>
              <a:t>турецьку</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ескадру</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захопили</a:t>
            </a:r>
            <a:r>
              <a:rPr lang="ru-RU" sz="3300" dirty="0">
                <a:latin typeface="Times New Roman" panose="02020603050405020304" pitchFamily="18" charset="0"/>
                <a:cs typeface="Times New Roman" panose="02020603050405020304" pitchFamily="18" charset="0"/>
              </a:rPr>
              <a:t> в полон старшого </a:t>
            </a:r>
            <a:r>
              <a:rPr lang="ru-RU" sz="3300" dirty="0" err="1">
                <a:latin typeface="Times New Roman" panose="02020603050405020304" pitchFamily="18" charset="0"/>
                <a:cs typeface="Times New Roman" panose="02020603050405020304" pitchFamily="18" charset="0"/>
              </a:rPr>
              <a:t>експедиції</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Захоплені</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галери</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знищили</a:t>
            </a:r>
            <a:r>
              <a:rPr lang="ru-RU" sz="3300" dirty="0">
                <a:latin typeface="Times New Roman" panose="02020603050405020304" pitchFamily="18" charset="0"/>
                <a:cs typeface="Times New Roman" panose="02020603050405020304" pitchFamily="18" charset="0"/>
              </a:rPr>
              <a:t> на очах </a:t>
            </a:r>
            <a:r>
              <a:rPr lang="ru-RU" sz="3300" dirty="0" err="1">
                <a:latin typeface="Times New Roman" panose="02020603050405020304" pitchFamily="18" charset="0"/>
                <a:cs typeface="Times New Roman" panose="02020603050405020304" pitchFamily="18" charset="0"/>
              </a:rPr>
              <a:t>очаківської</a:t>
            </a:r>
            <a:r>
              <a:rPr lang="ru-RU" sz="3300" dirty="0">
                <a:latin typeface="Times New Roman" panose="02020603050405020304" pitchFamily="18" charset="0"/>
                <a:cs typeface="Times New Roman" panose="02020603050405020304" pitchFamily="18" charset="0"/>
              </a:rPr>
              <a:t> залоги.</a:t>
            </a:r>
          </a:p>
          <a:p>
            <a:pPr marL="0" lvl="0" indent="0" algn="just">
              <a:lnSpc>
                <a:spcPct val="120000"/>
              </a:lnSpc>
              <a:spcBef>
                <a:spcPts val="0"/>
              </a:spcBef>
              <a:buNone/>
            </a:pPr>
            <a:r>
              <a:rPr lang="ru-RU" sz="3300" b="1" dirty="0">
                <a:latin typeface="Times New Roman" panose="02020603050405020304" pitchFamily="18" charset="0"/>
                <a:cs typeface="Times New Roman" panose="02020603050405020304" pitchFamily="18" charset="0"/>
              </a:rPr>
              <a:t>1616 р.</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Найпотужніший</a:t>
            </a:r>
            <a:r>
              <a:rPr lang="ru-RU" sz="3300" dirty="0">
                <a:latin typeface="Times New Roman" panose="02020603050405020304" pitchFamily="18" charset="0"/>
                <a:cs typeface="Times New Roman" panose="02020603050405020304" pitchFamily="18" charset="0"/>
              </a:rPr>
              <a:t> удар </a:t>
            </a:r>
            <a:r>
              <a:rPr lang="ru-RU" sz="3300" dirty="0" err="1">
                <a:latin typeface="Times New Roman" panose="02020603050405020304" pitchFamily="18" charset="0"/>
                <a:cs typeface="Times New Roman" panose="02020603050405020304" pitchFamily="18" charset="0"/>
              </a:rPr>
              <a:t>козаків</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Здобуто</a:t>
            </a:r>
            <a:r>
              <a:rPr lang="ru-RU" sz="3300" dirty="0">
                <a:latin typeface="Times New Roman" panose="02020603050405020304" pitchFamily="18" charset="0"/>
                <a:cs typeface="Times New Roman" panose="02020603050405020304" pitchFamily="18" charset="0"/>
              </a:rPr>
              <a:t> Кафу - </a:t>
            </a:r>
            <a:r>
              <a:rPr lang="ru-RU" sz="3300" dirty="0" err="1">
                <a:latin typeface="Times New Roman" panose="02020603050405020304" pitchFamily="18" charset="0"/>
                <a:cs typeface="Times New Roman" panose="02020603050405020304" pitchFamily="18" charset="0"/>
              </a:rPr>
              <a:t>найбільший</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невільницький</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ринок</a:t>
            </a:r>
            <a:r>
              <a:rPr lang="ru-RU" sz="3300" dirty="0">
                <a:latin typeface="Times New Roman" panose="02020603050405020304" pitchFamily="18" charset="0"/>
                <a:cs typeface="Times New Roman" panose="02020603050405020304" pitchFamily="18" charset="0"/>
              </a:rPr>
              <a:t> у </a:t>
            </a:r>
            <a:r>
              <a:rPr lang="ru-RU" sz="3300" dirty="0" err="1">
                <a:latin typeface="Times New Roman" panose="02020603050405020304" pitchFamily="18" charset="0"/>
                <a:cs typeface="Times New Roman" panose="02020603050405020304" pitchFamily="18" charset="0"/>
              </a:rPr>
              <a:t>Криму</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Визволено</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кілька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тисяч</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бранців</a:t>
            </a:r>
            <a:r>
              <a:rPr lang="ru-RU" sz="3300" dirty="0">
                <a:latin typeface="Times New Roman" panose="02020603050405020304" pitchFamily="18" charset="0"/>
                <a:cs typeface="Times New Roman" panose="02020603050405020304" pitchFamily="18" charset="0"/>
              </a:rPr>
              <a:t>. </a:t>
            </a:r>
          </a:p>
          <a:p>
            <a:endParaRPr lang="ru-RU" dirty="0"/>
          </a:p>
          <a:p>
            <a:endParaRPr lang="ru-RU"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717032"/>
            <a:ext cx="4057809"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7425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778098"/>
          </a:xfrm>
        </p:spPr>
        <p:txBody>
          <a:bodyPr>
            <a:prstTxWarp prst="textStop">
              <a:avLst/>
            </a:prstTxWarp>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Історик</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запорозького</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козацтва</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b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Д. І.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Яворницький</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зазначав</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Объект 2"/>
          <p:cNvSpPr>
            <a:spLocks noGrp="1"/>
          </p:cNvSpPr>
          <p:nvPr>
            <p:ph idx="1"/>
          </p:nvPr>
        </p:nvSpPr>
        <p:spPr>
          <a:xfrm>
            <a:off x="539552" y="908720"/>
            <a:ext cx="8229600" cy="1440160"/>
          </a:xfrm>
        </p:spPr>
        <p:txBody>
          <a:bodyPr>
            <a:normAutofit/>
          </a:bodyPr>
          <a:lstStyle/>
          <a:p>
            <a:pPr algn="just"/>
            <a:r>
              <a:rPr lang="ru-RU" sz="2000" dirty="0" smtClean="0">
                <a:latin typeface="Times New Roman" pitchFamily="18" charset="0"/>
                <a:cs typeface="Times New Roman" pitchFamily="18" charset="0"/>
              </a:rPr>
              <a:t>"</a:t>
            </a:r>
            <a:r>
              <a:rPr lang="ru-RU" sz="2000" dirty="0">
                <a:latin typeface="Times New Roman" pitchFamily="18" charset="0"/>
                <a:cs typeface="Times New Roman" pitchFamily="18" charset="0"/>
              </a:rPr>
              <a:t>Дивна </a:t>
            </a:r>
            <a:r>
              <a:rPr lang="ru-RU" sz="2000" dirty="0" err="1">
                <a:latin typeface="Times New Roman" pitchFamily="18" charset="0"/>
                <a:cs typeface="Times New Roman" pitchFamily="18" charset="0"/>
              </a:rPr>
              <a:t>сміливість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швидкість</a:t>
            </a:r>
            <a:r>
              <a:rPr lang="ru-RU" sz="2000" dirty="0">
                <a:latin typeface="Times New Roman" pitchFamily="18" charset="0"/>
                <a:cs typeface="Times New Roman" pitchFamily="18" charset="0"/>
              </a:rPr>
              <a:t> і </a:t>
            </a:r>
            <a:r>
              <a:rPr lang="ru-RU" sz="2000" dirty="0" err="1">
                <a:latin typeface="Times New Roman" pitchFamily="18" charset="0"/>
                <a:cs typeface="Times New Roman" pitchFamily="18" charset="0"/>
              </a:rPr>
              <a:t>руйнівна</a:t>
            </a:r>
            <a:r>
              <a:rPr lang="ru-RU" sz="2000" dirty="0">
                <a:latin typeface="Times New Roman" pitchFamily="18" charset="0"/>
                <a:cs typeface="Times New Roman" pitchFamily="18" charset="0"/>
              </a:rPr>
              <a:t> сила </a:t>
            </a:r>
            <a:r>
              <a:rPr lang="ru-RU" sz="2000" dirty="0" err="1">
                <a:latin typeface="Times New Roman" pitchFamily="18" charset="0"/>
                <a:cs typeface="Times New Roman" pitchFamily="18" charset="0"/>
              </a:rPr>
              <a:t>всіх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цих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козацьких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походів</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Крим</a:t>
            </a:r>
            <a:r>
              <a:rPr lang="ru-RU" sz="2000" dirty="0">
                <a:latin typeface="Times New Roman" pitchFamily="18" charset="0"/>
                <a:cs typeface="Times New Roman" pitchFamily="18" charset="0"/>
              </a:rPr>
              <a:t> і </a:t>
            </a:r>
            <a:r>
              <a:rPr lang="ru-RU" sz="2000" dirty="0" err="1">
                <a:latin typeface="Times New Roman" pitchFamily="18" charset="0"/>
                <a:cs typeface="Times New Roman" pitchFamily="18" charset="0"/>
              </a:rPr>
              <a:t>Туреччину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перевершують</a:t>
            </a:r>
            <a:r>
              <a:rPr lang="ru-RU" sz="2000" dirty="0">
                <a:latin typeface="Times New Roman" pitchFamily="18" charset="0"/>
                <a:cs typeface="Times New Roman" pitchFamily="18" charset="0"/>
              </a:rPr>
              <a:t> будь-</a:t>
            </a:r>
            <a:r>
              <a:rPr lang="ru-RU" sz="2000" dirty="0" err="1">
                <a:latin typeface="Times New Roman" pitchFamily="18" charset="0"/>
                <a:cs typeface="Times New Roman" pitchFamily="18" charset="0"/>
              </a:rPr>
              <a:t>які</a:t>
            </a:r>
            <a:r>
              <a:rPr lang="ru-RU" sz="2000" dirty="0">
                <a:latin typeface="Times New Roman" pitchFamily="18" charset="0"/>
                <a:cs typeface="Times New Roman" pitchFamily="18" charset="0"/>
              </a:rPr>
              <a:t> описи. Вони </a:t>
            </a:r>
            <a:r>
              <a:rPr lang="ru-RU" sz="2000" dirty="0" err="1">
                <a:latin typeface="Times New Roman" pitchFamily="18" charset="0"/>
                <a:cs typeface="Times New Roman" pitchFamily="18" charset="0"/>
              </a:rPr>
              <a:t>можуть</a:t>
            </a:r>
            <a:r>
              <a:rPr lang="ru-RU" sz="2000" dirty="0">
                <a:latin typeface="Times New Roman" pitchFamily="18" charset="0"/>
                <a:cs typeface="Times New Roman" pitchFamily="18" charset="0"/>
              </a:rPr>
              <a:t> бути </a:t>
            </a:r>
            <a:r>
              <a:rPr lang="ru-RU" sz="2000" dirty="0" err="1">
                <a:latin typeface="Times New Roman" pitchFamily="18" charset="0"/>
                <a:cs typeface="Times New Roman" pitchFamily="18" charset="0"/>
              </a:rPr>
              <a:t>пояснені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тільки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чолі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козаків</a:t>
            </a:r>
            <a:r>
              <a:rPr lang="ru-RU" sz="2000" dirty="0">
                <a:latin typeface="Times New Roman" pitchFamily="18" charset="0"/>
                <a:cs typeface="Times New Roman" pitchFamily="18" charset="0"/>
              </a:rPr>
              <a:t> стояв </a:t>
            </a:r>
            <a:r>
              <a:rPr lang="ru-RU" sz="2000" dirty="0" err="1">
                <a:latin typeface="Times New Roman" pitchFamily="18" charset="0"/>
                <a:cs typeface="Times New Roman" pitchFamily="18" charset="0"/>
              </a:rPr>
              <a:t>такий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геніальний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проводир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яким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був</a:t>
            </a:r>
            <a:r>
              <a:rPr lang="ru-RU" sz="2000" dirty="0">
                <a:latin typeface="Times New Roman" pitchFamily="18" charset="0"/>
                <a:cs typeface="Times New Roman" pitchFamily="18" charset="0"/>
              </a:rPr>
              <a:t> Петро Конашевич </a:t>
            </a:r>
            <a:r>
              <a:rPr lang="ru-RU" sz="2000" dirty="0" err="1">
                <a:latin typeface="Times New Roman" pitchFamily="18" charset="0"/>
                <a:cs typeface="Times New Roman" pitchFamily="18" charset="0"/>
              </a:rPr>
              <a:t>Сагайдачний</a:t>
            </a:r>
            <a:r>
              <a:rPr lang="ru-RU" sz="2000" dirty="0" smtClean="0">
                <a:latin typeface="Times New Roman" pitchFamily="18" charset="0"/>
                <a:cs typeface="Times New Roman" pitchFamily="18" charset="0"/>
              </a:rPr>
              <a:t>".</a:t>
            </a:r>
          </a:p>
          <a:p>
            <a:pPr algn="just"/>
            <a:endParaRPr lang="ru-RU" sz="2400" dirty="0" smtClean="0"/>
          </a:p>
          <a:p>
            <a:pPr marL="0" indent="0" algn="just">
              <a:buNone/>
            </a:pPr>
            <a:endParaRPr lang="ru-RU" sz="2400" dirty="0"/>
          </a:p>
        </p:txBody>
      </p:sp>
      <p:sp>
        <p:nvSpPr>
          <p:cNvPr id="4" name="Заголовок 3"/>
          <p:cNvSpPr txBox="1">
            <a:spLocks/>
          </p:cNvSpPr>
          <p:nvPr/>
        </p:nvSpPr>
        <p:spPr>
          <a:xfrm>
            <a:off x="332791" y="2371813"/>
            <a:ext cx="8280920" cy="936104"/>
          </a:xfrm>
          <a:prstGeom prst="rect">
            <a:avLst/>
          </a:prstGeom>
        </p:spPr>
        <p:txBody>
          <a:bodyPr vert="horz" lIns="91440" tIns="45720" rIns="91440" bIns="45720" numCol="1" rtlCol="0" anchor="ctr">
            <a:prstTxWarp prst="textStop">
              <a:avLst/>
            </a:prstTxWarp>
            <a:normAutofit fontScale="75000" lnSpcReduction="20000"/>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Слава про перемогу козаків швидко розлетілася світом</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41244"/>
            <a:ext cx="2664296" cy="3503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4041711" y="3800420"/>
            <a:ext cx="4572000" cy="2585323"/>
          </a:xfrm>
          <a:prstGeom prst="rect">
            <a:avLst/>
          </a:prstGeom>
        </p:spPr>
        <p:txBody>
          <a:bodyPr>
            <a:spAutoFit/>
          </a:bodyPr>
          <a:lstStyle/>
          <a:p>
            <a:r>
              <a:rPr lang="ru-RU" dirty="0"/>
              <a:t>Гей, широко </a:t>
            </a:r>
            <a:r>
              <a:rPr lang="ru-RU" dirty="0" err="1"/>
              <a:t>залунала</a:t>
            </a:r>
            <a:endParaRPr lang="ru-RU" dirty="0"/>
          </a:p>
          <a:p>
            <a:r>
              <a:rPr lang="ru-RU" dirty="0" err="1"/>
              <a:t>Запорізька</a:t>
            </a:r>
            <a:r>
              <a:rPr lang="ru-RU" dirty="0"/>
              <a:t> честь і слава:</a:t>
            </a:r>
          </a:p>
          <a:p>
            <a:r>
              <a:rPr lang="ru-RU" dirty="0" err="1"/>
              <a:t>Сагайдачному</a:t>
            </a:r>
            <a:r>
              <a:rPr lang="ru-RU" dirty="0"/>
              <a:t> </a:t>
            </a:r>
            <a:r>
              <a:rPr lang="ru-RU" dirty="0" err="1"/>
              <a:t>дісталась</a:t>
            </a:r>
            <a:endParaRPr lang="ru-RU" dirty="0"/>
          </a:p>
          <a:p>
            <a:r>
              <a:rPr lang="ru-RU" dirty="0"/>
              <a:t>Та </a:t>
            </a:r>
            <a:r>
              <a:rPr lang="ru-RU" dirty="0" err="1"/>
              <a:t>гетьманськая</a:t>
            </a:r>
            <a:r>
              <a:rPr lang="ru-RU" dirty="0"/>
              <a:t> булава.</a:t>
            </a:r>
          </a:p>
          <a:p>
            <a:r>
              <a:rPr lang="ru-RU" dirty="0"/>
              <a:t> </a:t>
            </a:r>
          </a:p>
          <a:p>
            <a:r>
              <a:rPr lang="ru-RU" dirty="0"/>
              <a:t>Ой, такого </a:t>
            </a:r>
            <a:r>
              <a:rPr lang="ru-RU" dirty="0" err="1"/>
              <a:t>ще</a:t>
            </a:r>
            <a:r>
              <a:rPr lang="ru-RU" dirty="0"/>
              <a:t> не </a:t>
            </a:r>
            <a:r>
              <a:rPr lang="ru-RU" dirty="0" err="1"/>
              <a:t>було</a:t>
            </a:r>
            <a:endParaRPr lang="ru-RU" dirty="0"/>
          </a:p>
          <a:p>
            <a:r>
              <a:rPr lang="ru-RU" dirty="0"/>
              <a:t>В </a:t>
            </a:r>
            <a:r>
              <a:rPr lang="ru-RU" dirty="0" err="1"/>
              <a:t>товаристві</a:t>
            </a:r>
            <a:r>
              <a:rPr lang="ru-RU" dirty="0"/>
              <a:t> </a:t>
            </a:r>
            <a:r>
              <a:rPr lang="ru-RU" dirty="0" err="1"/>
              <a:t>отамана</a:t>
            </a:r>
            <a:r>
              <a:rPr lang="ru-RU" dirty="0"/>
              <a:t>,</a:t>
            </a:r>
          </a:p>
          <a:p>
            <a:r>
              <a:rPr lang="ru-RU" dirty="0" err="1"/>
              <a:t>Ще</a:t>
            </a:r>
            <a:r>
              <a:rPr lang="ru-RU" dirty="0"/>
              <a:t> </a:t>
            </a:r>
            <a:r>
              <a:rPr lang="ru-RU" dirty="0" err="1"/>
              <a:t>ніхто</a:t>
            </a:r>
            <a:r>
              <a:rPr lang="ru-RU" dirty="0"/>
              <a:t> не бив так славно</a:t>
            </a:r>
          </a:p>
          <a:p>
            <a:r>
              <a:rPr lang="ru-RU" dirty="0" err="1"/>
              <a:t>Яничара</a:t>
            </a:r>
            <a:r>
              <a:rPr lang="ru-RU" dirty="0"/>
              <a:t> й </a:t>
            </a:r>
            <a:r>
              <a:rPr lang="ru-RU" dirty="0" err="1"/>
              <a:t>бусурмана</a:t>
            </a:r>
            <a:r>
              <a:rPr lang="ru-RU" dirty="0"/>
              <a:t>.</a:t>
            </a:r>
          </a:p>
        </p:txBody>
      </p:sp>
    </p:spTree>
    <p:extLst>
      <p:ext uri="{BB962C8B-B14F-4D97-AF65-F5344CB8AC3E}">
        <p14:creationId xmlns:p14="http://schemas.microsoft.com/office/powerpoint/2010/main" val="28638380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prstTxWarp prst="textStop">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uk-U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Роль козаків у Хотинській війні</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Объект 2"/>
          <p:cNvSpPr>
            <a:spLocks noGrp="1"/>
          </p:cNvSpPr>
          <p:nvPr>
            <p:ph sz="half" idx="1"/>
          </p:nvPr>
        </p:nvSpPr>
        <p:spPr>
          <a:xfrm>
            <a:off x="107504" y="836713"/>
            <a:ext cx="4536504" cy="2880320"/>
          </a:xfrm>
        </p:spPr>
        <p:txBody>
          <a:bodyPr>
            <a:normAutofit/>
          </a:bodyPr>
          <a:lstStyle/>
          <a:p>
            <a:pPr algn="just"/>
            <a:r>
              <a:rPr lang="uk-UA" sz="1800" dirty="0" smtClean="0">
                <a:latin typeface="Times New Roman" panose="02020603050405020304" pitchFamily="18" charset="0"/>
                <a:cs typeface="Times New Roman" panose="02020603050405020304" pitchFamily="18" charset="0"/>
              </a:rPr>
              <a:t>А</a:t>
            </a:r>
            <a:r>
              <a:rPr lang="ru-RU" sz="1800" dirty="0" err="1" smtClean="0">
                <a:latin typeface="Times New Roman" panose="02020603050405020304" pitchFamily="18" charset="0"/>
                <a:cs typeface="Times New Roman" panose="02020603050405020304" pitchFamily="18" charset="0"/>
              </a:rPr>
              <a:t>гресивна</a:t>
            </a:r>
            <a:r>
              <a:rPr lang="ru-RU" sz="1800" dirty="0" smtClean="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зовн</a:t>
            </a:r>
            <a:r>
              <a:rPr lang="fr-FR" sz="1800" dirty="0">
                <a:latin typeface="Times New Roman" panose="02020603050405020304" pitchFamily="18" charset="0"/>
                <a:cs typeface="Times New Roman" panose="02020603050405020304" pitchFamily="18" charset="0"/>
              </a:rPr>
              <a:t>i</a:t>
            </a:r>
            <a:r>
              <a:rPr lang="ru-RU" sz="1800" dirty="0" err="1">
                <a:latin typeface="Times New Roman" panose="02020603050405020304" pitchFamily="18" charset="0"/>
                <a:cs typeface="Times New Roman" panose="02020603050405020304" pitchFamily="18" charset="0"/>
              </a:rPr>
              <a:t>шня</a:t>
            </a:r>
            <a:r>
              <a:rPr lang="ru-RU" sz="1800" dirty="0">
                <a:latin typeface="Times New Roman" panose="02020603050405020304" pitchFamily="18" charset="0"/>
                <a:cs typeface="Times New Roman" panose="02020603050405020304" pitchFamily="18" charset="0"/>
              </a:rPr>
              <a:t> пол</a:t>
            </a:r>
            <a:r>
              <a:rPr lang="fr-FR" sz="1800" dirty="0">
                <a:latin typeface="Times New Roman" panose="02020603050405020304" pitchFamily="18" charset="0"/>
                <a:cs typeface="Times New Roman" panose="02020603050405020304" pitchFamily="18" charset="0"/>
              </a:rPr>
              <a:t>i</a:t>
            </a:r>
            <a:r>
              <a:rPr lang="ru-RU" sz="1800" dirty="0">
                <a:latin typeface="Times New Roman" panose="02020603050405020304" pitchFamily="18" charset="0"/>
                <a:cs typeface="Times New Roman" panose="02020603050405020304" pitchFamily="18" charset="0"/>
              </a:rPr>
              <a:t>тика </a:t>
            </a:r>
            <a:r>
              <a:rPr lang="ru-RU" sz="1800" dirty="0" err="1">
                <a:latin typeface="Times New Roman" panose="02020603050405020304" pitchFamily="18" charset="0"/>
                <a:cs typeface="Times New Roman" panose="02020603050405020304" pitchFamily="18" charset="0"/>
              </a:rPr>
              <a:t>Туреччини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безперервні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руйн</a:t>
            </a:r>
            <a:r>
              <a:rPr lang="fr-FR" sz="1800" dirty="0">
                <a:latin typeface="Times New Roman" panose="02020603050405020304" pitchFamily="18" charset="0"/>
                <a:cs typeface="Times New Roman" panose="02020603050405020304" pitchFamily="18" charset="0"/>
              </a:rPr>
              <a:t>i</a:t>
            </a:r>
            <a:r>
              <a:rPr lang="ru-RU" sz="1800" dirty="0" err="1">
                <a:latin typeface="Times New Roman" panose="02020603050405020304" pitchFamily="18" charset="0"/>
                <a:cs typeface="Times New Roman" panose="02020603050405020304" pitchFamily="18" charset="0"/>
              </a:rPr>
              <a:t>вн</a:t>
            </a:r>
            <a:r>
              <a:rPr lang="fr-FR" sz="1800" dirty="0">
                <a:latin typeface="Times New Roman" panose="02020603050405020304" pitchFamily="18" charset="0"/>
                <a:cs typeface="Times New Roman" panose="02020603050405020304" pitchFamily="18" charset="0"/>
              </a:rPr>
              <a:t>i </a:t>
            </a:r>
            <a:r>
              <a:rPr lang="ru-RU" sz="1800" dirty="0">
                <a:latin typeface="Times New Roman" panose="02020603050405020304" pitchFamily="18" charset="0"/>
                <a:cs typeface="Times New Roman" panose="02020603050405020304" pitchFamily="18" charset="0"/>
              </a:rPr>
              <a:t>походи </a:t>
            </a:r>
            <a:r>
              <a:rPr lang="ru-RU" sz="1800" dirty="0" err="1">
                <a:latin typeface="Times New Roman" panose="02020603050405020304" pitchFamily="18" charset="0"/>
                <a:cs typeface="Times New Roman" panose="02020603050405020304" pitchFamily="18" charset="0"/>
              </a:rPr>
              <a:t>запорожців</a:t>
            </a:r>
            <a:r>
              <a:rPr lang="ru-RU" sz="1800" dirty="0">
                <a:latin typeface="Times New Roman" panose="02020603050405020304" pitchFamily="18" charset="0"/>
                <a:cs typeface="Times New Roman" panose="02020603050405020304" pitchFamily="18" charset="0"/>
              </a:rPr>
              <a:t> на </a:t>
            </a:r>
            <a:r>
              <a:rPr lang="ru-RU" sz="1800" dirty="0" err="1">
                <a:latin typeface="Times New Roman" panose="02020603050405020304" pitchFamily="18" charset="0"/>
                <a:cs typeface="Times New Roman" panose="02020603050405020304" pitchFamily="18" charset="0"/>
              </a:rPr>
              <a:t>кримські</a:t>
            </a:r>
            <a:r>
              <a:rPr lang="ru-RU" sz="1800" dirty="0">
                <a:latin typeface="Times New Roman" panose="02020603050405020304" pitchFamily="18" charset="0"/>
                <a:cs typeface="Times New Roman" panose="02020603050405020304" pitchFamily="18" charset="0"/>
              </a:rPr>
              <a:t> й </a:t>
            </a:r>
            <a:r>
              <a:rPr lang="ru-RU" sz="1800" dirty="0" err="1">
                <a:latin typeface="Times New Roman" panose="02020603050405020304" pitchFamily="18" charset="0"/>
                <a:cs typeface="Times New Roman" panose="02020603050405020304" pitchFamily="18" charset="0"/>
              </a:rPr>
              <a:t>турецькі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землі</a:t>
            </a:r>
            <a:r>
              <a:rPr lang="ru-RU" sz="1800" dirty="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спричинили</a:t>
            </a:r>
            <a:r>
              <a:rPr lang="ru-RU" sz="1800" dirty="0" smtClean="0">
                <a:latin typeface="Times New Roman" panose="02020603050405020304" pitchFamily="18" charset="0"/>
                <a:cs typeface="Times New Roman" panose="02020603050405020304" pitchFamily="18" charset="0"/>
              </a:rPr>
              <a:t> початок </a:t>
            </a:r>
            <a:r>
              <a:rPr lang="ru-RU" sz="1800" dirty="0" err="1" smtClean="0">
                <a:latin typeface="Times New Roman" panose="02020603050405020304" pitchFamily="18" charset="0"/>
                <a:cs typeface="Times New Roman" panose="02020603050405020304" pitchFamily="18" charset="0"/>
              </a:rPr>
              <a:t>Хотинської</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війни</a:t>
            </a:r>
            <a:r>
              <a:rPr lang="ru-RU" sz="1800" dirty="0" smtClean="0">
                <a:latin typeface="Times New Roman" panose="02020603050405020304" pitchFamily="18" charset="0"/>
                <a:cs typeface="Times New Roman" panose="02020603050405020304" pitchFamily="18" charset="0"/>
              </a:rPr>
              <a:t>.</a:t>
            </a:r>
          </a:p>
          <a:p>
            <a:pPr algn="just"/>
            <a:r>
              <a:rPr lang="ru-RU" sz="1800" dirty="0" err="1" smtClean="0">
                <a:latin typeface="Times New Roman" panose="02020603050405020304" pitchFamily="18" charset="0"/>
                <a:cs typeface="Times New Roman" panose="02020603050405020304" pitchFamily="18" charset="0"/>
              </a:rPr>
              <a:t>Польський</a:t>
            </a:r>
            <a:r>
              <a:rPr lang="ru-RU" sz="1800" dirty="0" smtClean="0">
                <a:latin typeface="Times New Roman" panose="02020603050405020304" pitchFamily="18" charset="0"/>
                <a:cs typeface="Times New Roman" panose="02020603050405020304" pitchFamily="18" charset="0"/>
              </a:rPr>
              <a:t> уряд </a:t>
            </a:r>
            <a:r>
              <a:rPr lang="ru-RU" sz="1800" dirty="0" err="1" smtClean="0">
                <a:latin typeface="Times New Roman" panose="02020603050405020304" pitchFamily="18" charset="0"/>
                <a:cs typeface="Times New Roman" panose="02020603050405020304" pitchFamily="18" charset="0"/>
              </a:rPr>
              <a:t>змушений</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був</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звернутися</a:t>
            </a:r>
            <a:r>
              <a:rPr lang="ru-RU" sz="1800" dirty="0" smtClean="0">
                <a:latin typeface="Times New Roman" panose="02020603050405020304" pitchFamily="18" charset="0"/>
                <a:cs typeface="Times New Roman" panose="02020603050405020304" pitchFamily="18" charset="0"/>
              </a:rPr>
              <a:t> з </a:t>
            </a:r>
            <a:r>
              <a:rPr lang="ru-RU" sz="1800" dirty="0" err="1" smtClean="0">
                <a:latin typeface="Times New Roman" panose="02020603050405020304" pitchFamily="18" charset="0"/>
                <a:cs typeface="Times New Roman" panose="02020603050405020304" pitchFamily="18" charset="0"/>
              </a:rPr>
              <a:t>адопомогою</a:t>
            </a:r>
            <a:r>
              <a:rPr lang="ru-RU" sz="1800" dirty="0" smtClean="0">
                <a:latin typeface="Times New Roman" panose="02020603050405020304" pitchFamily="18" charset="0"/>
                <a:cs typeface="Times New Roman" panose="02020603050405020304" pitchFamily="18" charset="0"/>
              </a:rPr>
              <a:t> до </a:t>
            </a:r>
            <a:r>
              <a:rPr lang="ru-RU" sz="1800" dirty="0" err="1" smtClean="0">
                <a:latin typeface="Times New Roman" panose="02020603050405020304" pitchFamily="18" charset="0"/>
                <a:cs typeface="Times New Roman" panose="02020603050405020304" pitchFamily="18" charset="0"/>
              </a:rPr>
              <a:t>козаків</a:t>
            </a:r>
            <a:r>
              <a:rPr lang="ru-RU" sz="1800" dirty="0" smtClean="0">
                <a:latin typeface="Times New Roman" panose="02020603050405020304" pitchFamily="18" charset="0"/>
                <a:cs typeface="Times New Roman" panose="02020603050405020304" pitchFamily="18" charset="0"/>
              </a:rPr>
              <a:t>, коли 150-тисячсна </a:t>
            </a:r>
            <a:r>
              <a:rPr lang="ru-RU" sz="1800" dirty="0" err="1" smtClean="0">
                <a:latin typeface="Times New Roman" panose="02020603050405020304" pitchFamily="18" charset="0"/>
                <a:cs typeface="Times New Roman" panose="02020603050405020304" pitchFamily="18" charset="0"/>
              </a:rPr>
              <a:t>турецька</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армія</a:t>
            </a:r>
            <a:r>
              <a:rPr lang="ru-RU" sz="1800" dirty="0" smtClean="0">
                <a:latin typeface="Times New Roman" panose="02020603050405020304" pitchFamily="18" charset="0"/>
                <a:cs typeface="Times New Roman" panose="02020603050405020304" pitchFamily="18" charset="0"/>
              </a:rPr>
              <a:t> у 1621 </a:t>
            </a:r>
            <a:r>
              <a:rPr lang="ru-RU" sz="1800" dirty="0" err="1" smtClean="0">
                <a:latin typeface="Times New Roman" panose="02020603050405020304" pitchFamily="18" charset="0"/>
                <a:cs typeface="Times New Roman" panose="02020603050405020304" pitchFamily="18" charset="0"/>
              </a:rPr>
              <a:t>році</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підступила</a:t>
            </a:r>
            <a:r>
              <a:rPr lang="ru-RU" sz="1800" dirty="0" smtClean="0">
                <a:latin typeface="Times New Roman" panose="02020603050405020304" pitchFamily="18" charset="0"/>
                <a:cs typeface="Times New Roman" panose="02020603050405020304" pitchFamily="18" charset="0"/>
              </a:rPr>
              <a:t> до </a:t>
            </a:r>
            <a:r>
              <a:rPr lang="ru-RU" sz="1800" dirty="0" err="1" smtClean="0">
                <a:latin typeface="Times New Roman" panose="02020603050405020304" pitchFamily="18" charset="0"/>
                <a:cs typeface="Times New Roman" panose="02020603050405020304" pitchFamily="18" charset="0"/>
              </a:rPr>
              <a:t>Дністра</a:t>
            </a:r>
            <a:r>
              <a:rPr lang="ru-RU" sz="1800" dirty="0" smtClean="0">
                <a:latin typeface="Times New Roman" panose="02020603050405020304" pitchFamily="18" charset="0"/>
                <a:cs typeface="Times New Roman" panose="02020603050405020304" pitchFamily="18" charset="0"/>
              </a:rPr>
              <a:t> і </a:t>
            </a:r>
            <a:r>
              <a:rPr lang="ru-RU" sz="1800" dirty="0" err="1" smtClean="0">
                <a:latin typeface="Times New Roman" panose="02020603050405020304" pitchFamily="18" charset="0"/>
                <a:cs typeface="Times New Roman" panose="02020603050405020304" pitchFamily="18" charset="0"/>
              </a:rPr>
              <a:t>розташувалася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поблизу</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фортеці</a:t>
            </a:r>
            <a:r>
              <a:rPr lang="ru-RU" sz="1800" dirty="0" smtClean="0">
                <a:latin typeface="Times New Roman" panose="02020603050405020304" pitchFamily="18" charset="0"/>
                <a:cs typeface="Times New Roman" panose="02020603050405020304" pitchFamily="18" charset="0"/>
              </a:rPr>
              <a:t> Хотин.</a:t>
            </a:r>
          </a:p>
          <a:p>
            <a:pPr marL="0" indent="0">
              <a:buNone/>
            </a:pPr>
            <a:endParaRPr lang="ru-RU" sz="1800" dirty="0">
              <a:latin typeface="Times New Roman" panose="02020603050405020304" pitchFamily="18" charset="0"/>
              <a:cs typeface="Times New Roman" panose="02020603050405020304" pitchFamily="18" charset="0"/>
            </a:endParaRPr>
          </a:p>
        </p:txBody>
      </p:sp>
      <p:pic>
        <p:nvPicPr>
          <p:cNvPr id="2050" name="Picture 2" descr="&amp;Kcy;&amp;acy;&amp;rcy;&amp;tcy;&amp;icy;&amp;ncy;&amp;kcy;&amp;icy; &amp;pcy;&amp;ocy; &amp;zcy;&amp;acy;&amp;pcy;&amp;rcy;&amp;ocy;&amp;scy;&amp;ucy; &amp;fcy;&amp;ocy;&amp;rcy;&amp;tcy;&amp;iecy;&amp;tscy;&amp;yacy; &amp;khcy;&amp;ocy;&amp;tcy;&amp;icy;&amp;n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7462" y="980728"/>
            <a:ext cx="4198167" cy="280831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393629" y="3933056"/>
            <a:ext cx="4572000" cy="1754326"/>
          </a:xfrm>
          <a:prstGeom prst="rect">
            <a:avLst/>
          </a:prstGeom>
        </p:spPr>
        <p:txBody>
          <a:bodyPr>
            <a:spAutoFit/>
          </a:bodyPr>
          <a:lstStyle/>
          <a:p>
            <a:pPr algn="just"/>
            <a:r>
              <a:rPr lang="uk-UA" dirty="0">
                <a:latin typeface="Times New Roman" panose="02020603050405020304" pitchFamily="18" charset="0"/>
                <a:cs typeface="Times New Roman" panose="02020603050405020304" pitchFamily="18" charset="0"/>
              </a:rPr>
              <a:t>Битва під </a:t>
            </a:r>
            <a:r>
              <a:rPr lang="uk-UA" dirty="0" err="1">
                <a:latin typeface="Times New Roman" panose="02020603050405020304" pitchFamily="18" charset="0"/>
                <a:cs typeface="Times New Roman" panose="02020603050405020304" pitchFamily="18" charset="0"/>
              </a:rPr>
              <a:t>Хотином</a:t>
            </a:r>
            <a:r>
              <a:rPr lang="uk-UA" dirty="0">
                <a:latin typeface="Times New Roman" panose="02020603050405020304" pitchFamily="18" charset="0"/>
                <a:cs typeface="Times New Roman" panose="02020603050405020304" pitchFamily="18" charset="0"/>
              </a:rPr>
              <a:t> була однією з найбільших битв у Європі </a:t>
            </a:r>
            <a:r>
              <a:rPr lang="en-US" dirty="0">
                <a:latin typeface="Times New Roman" panose="02020603050405020304" pitchFamily="18" charset="0"/>
                <a:cs typeface="Times New Roman" panose="02020603050405020304" pitchFamily="18" charset="0"/>
              </a:rPr>
              <a:t>XVII </a:t>
            </a:r>
            <a:r>
              <a:rPr lang="uk-UA" dirty="0">
                <a:latin typeface="Times New Roman" panose="02020603050405020304" pitchFamily="18" charset="0"/>
                <a:cs typeface="Times New Roman" panose="02020603050405020304" pitchFamily="18" charset="0"/>
              </a:rPr>
              <a:t>століття.</a:t>
            </a:r>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Турецько-татарські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війська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налічували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понад</a:t>
            </a:r>
            <a:r>
              <a:rPr lang="ru-RU" dirty="0">
                <a:latin typeface="Times New Roman" panose="02020603050405020304" pitchFamily="18" charset="0"/>
                <a:cs typeface="Times New Roman" panose="02020603050405020304" pitchFamily="18" charset="0"/>
              </a:rPr>
              <a:t> 150 </a:t>
            </a:r>
            <a:r>
              <a:rPr lang="ru-RU" dirty="0" err="1">
                <a:latin typeface="Times New Roman" panose="02020603050405020304" pitchFamily="18" charset="0"/>
                <a:cs typeface="Times New Roman" panose="02020603050405020304" pitchFamily="18" charset="0"/>
              </a:rPr>
              <a:t>тисяч</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чоловік</a:t>
            </a:r>
            <a:r>
              <a:rPr lang="ru-RU" dirty="0">
                <a:latin typeface="Times New Roman" panose="02020603050405020304" pitchFamily="18" charset="0"/>
                <a:cs typeface="Times New Roman" panose="02020603050405020304" pitchFamily="18" charset="0"/>
              </a:rPr>
              <a:t>. Вони почали </a:t>
            </a:r>
            <a:r>
              <a:rPr lang="ru-RU" dirty="0" err="1">
                <a:latin typeface="Times New Roman" panose="02020603050405020304" pitchFamily="18" charset="0"/>
                <a:cs typeface="Times New Roman" panose="02020603050405020304" pitchFamily="18" charset="0"/>
              </a:rPr>
              <a:t>запеклі</a:t>
            </a:r>
            <a:r>
              <a:rPr lang="ru-RU" dirty="0">
                <a:latin typeface="Times New Roman" panose="02020603050405020304" pitchFamily="18" charset="0"/>
                <a:cs typeface="Times New Roman" panose="02020603050405020304" pitchFamily="18" charset="0"/>
              </a:rPr>
              <a:t> атаки </a:t>
            </a:r>
            <a:r>
              <a:rPr lang="ru-RU" dirty="0" err="1">
                <a:latin typeface="Times New Roman" panose="02020603050405020304" pitchFamily="18" charset="0"/>
                <a:cs typeface="Times New Roman" panose="02020603050405020304" pitchFamily="18" charset="0"/>
              </a:rPr>
              <a:t>проти</a:t>
            </a:r>
            <a:r>
              <a:rPr lang="ru-RU" dirty="0">
                <a:latin typeface="Times New Roman" panose="02020603050405020304" pitchFamily="18" charset="0"/>
                <a:cs typeface="Times New Roman" panose="02020603050405020304" pitchFamily="18" charset="0"/>
              </a:rPr>
              <a:t> 40 </a:t>
            </a:r>
            <a:r>
              <a:rPr lang="ru-RU" dirty="0" err="1">
                <a:latin typeface="Times New Roman" panose="02020603050405020304" pitchFamily="18" charset="0"/>
                <a:cs typeface="Times New Roman" panose="02020603050405020304" pitchFamily="18" charset="0"/>
              </a:rPr>
              <a:t>тисяч</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козаків</a:t>
            </a:r>
            <a:r>
              <a:rPr lang="ru-RU" dirty="0">
                <a:latin typeface="Times New Roman" panose="02020603050405020304" pitchFamily="18" charset="0"/>
                <a:cs typeface="Times New Roman" panose="02020603050405020304" pitchFamily="18" charset="0"/>
              </a:rPr>
              <a:t> і 35 </a:t>
            </a:r>
            <a:r>
              <a:rPr lang="ru-RU" dirty="0" err="1">
                <a:latin typeface="Times New Roman" panose="02020603050405020304" pitchFamily="18" charset="0"/>
                <a:cs typeface="Times New Roman" panose="02020603050405020304" pitchFamily="18" charset="0"/>
              </a:rPr>
              <a:t>тисяч</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польських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військ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a:t>
            </a:r>
            <a:r>
              <a:rPr lang="ru-RU" dirty="0">
                <a:latin typeface="Times New Roman" panose="02020603050405020304" pitchFamily="18" charset="0"/>
                <a:cs typeface="Times New Roman" panose="02020603050405020304" pitchFamily="18" charset="0"/>
              </a:rPr>
              <a:t> Хотином. </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501008"/>
            <a:ext cx="4128458"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481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3882" y="116632"/>
            <a:ext cx="8229600" cy="850106"/>
          </a:xfrm>
        </p:spPr>
        <p:txBody>
          <a:bodyPr>
            <a:prstTxWarp prst="textStop">
              <a:avLst/>
            </a:prstTxWarp>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Хотинська</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війна</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 апофеоз </a:t>
            </a:r>
            <a:r>
              <a:rPr lang="ru-RU"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козацької</a:t>
            </a:r>
            <a:r>
              <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звитяги</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Объект 2"/>
          <p:cNvSpPr>
            <a:spLocks noGrp="1"/>
          </p:cNvSpPr>
          <p:nvPr>
            <p:ph idx="1"/>
          </p:nvPr>
        </p:nvSpPr>
        <p:spPr>
          <a:xfrm>
            <a:off x="190125" y="1111895"/>
            <a:ext cx="5256584" cy="4896544"/>
          </a:xfrm>
        </p:spPr>
        <p:txBody>
          <a:bodyPr>
            <a:normAutofit fontScale="25000" lnSpcReduction="20000"/>
          </a:bodyPr>
          <a:lstStyle/>
          <a:p>
            <a:pPr algn="just">
              <a:lnSpc>
                <a:spcPct val="120000"/>
              </a:lnSpc>
            </a:pPr>
            <a:r>
              <a:rPr lang="ru-RU" sz="6400" dirty="0" err="1">
                <a:latin typeface="Times New Roman" panose="02020603050405020304" pitchFamily="18" charset="0"/>
                <a:cs typeface="Times New Roman" panose="02020603050405020304" pitchFamily="18" charset="0"/>
              </a:rPr>
              <a:t>Турецько-польська</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війна</a:t>
            </a:r>
            <a:r>
              <a:rPr lang="ru-RU" sz="6400" dirty="0">
                <a:latin typeface="Times New Roman" panose="02020603050405020304" pitchFamily="18" charset="0"/>
                <a:cs typeface="Times New Roman" panose="02020603050405020304" pitchFamily="18" charset="0"/>
              </a:rPr>
              <a:t> 1620-1621 </a:t>
            </a:r>
            <a:r>
              <a:rPr lang="ru-RU" sz="6400" dirty="0" err="1">
                <a:latin typeface="Times New Roman" panose="02020603050405020304" pitchFamily="18" charset="0"/>
                <a:cs typeface="Times New Roman" panose="02020603050405020304" pitchFamily="18" charset="0"/>
              </a:rPr>
              <a:t>рр</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під</a:t>
            </a:r>
            <a:r>
              <a:rPr lang="ru-RU" sz="6400" dirty="0">
                <a:latin typeface="Times New Roman" panose="02020603050405020304" pitchFamily="18" charset="0"/>
                <a:cs typeface="Times New Roman" panose="02020603050405020304" pitchFamily="18" charset="0"/>
              </a:rPr>
              <a:t> Хотином </a:t>
            </a:r>
            <a:r>
              <a:rPr lang="ru-RU" sz="6400" dirty="0" err="1">
                <a:latin typeface="Times New Roman" panose="02020603050405020304" pitchFamily="18" charset="0"/>
                <a:cs typeface="Times New Roman" panose="02020603050405020304" pitchFamily="18" charset="0"/>
              </a:rPr>
              <a:t>закінчилася</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поразкою</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Туреччини</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Внесок</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козаків</a:t>
            </a:r>
            <a:r>
              <a:rPr lang="ru-RU" sz="6400" dirty="0">
                <a:latin typeface="Times New Roman" panose="02020603050405020304" pitchFamily="18" charset="0"/>
                <a:cs typeface="Times New Roman" panose="02020603050405020304" pitchFamily="18" charset="0"/>
              </a:rPr>
              <a:t> і </a:t>
            </a:r>
            <a:r>
              <a:rPr lang="ru-RU" sz="6400" dirty="0" err="1">
                <a:latin typeface="Times New Roman" panose="02020603050405020304" pitchFamily="18" charset="0"/>
                <a:cs typeface="Times New Roman" panose="02020603050405020304" pitchFamily="18" charset="0"/>
              </a:rPr>
              <a:t>гетьмана</a:t>
            </a:r>
            <a:r>
              <a:rPr lang="ru-RU" sz="6400" dirty="0">
                <a:latin typeface="Times New Roman" panose="02020603050405020304" pitchFamily="18" charset="0"/>
                <a:cs typeface="Times New Roman" panose="02020603050405020304" pitchFamily="18" charset="0"/>
              </a:rPr>
              <a:t> Петра </a:t>
            </a:r>
            <a:r>
              <a:rPr lang="ru-RU" sz="6400" dirty="0" err="1">
                <a:latin typeface="Times New Roman" panose="02020603050405020304" pitchFamily="18" charset="0"/>
                <a:cs typeface="Times New Roman" panose="02020603050405020304" pitchFamily="18" charset="0"/>
              </a:rPr>
              <a:t>Сагайдачного</a:t>
            </a:r>
            <a:r>
              <a:rPr lang="ru-RU" sz="6400" dirty="0">
                <a:latin typeface="Times New Roman" panose="02020603050405020304" pitchFamily="18" charset="0"/>
                <a:cs typeface="Times New Roman" panose="02020603050405020304" pitchFamily="18" charset="0"/>
              </a:rPr>
              <a:t> у </a:t>
            </a:r>
            <a:r>
              <a:rPr lang="ru-RU" sz="6400" dirty="0" err="1">
                <a:latin typeface="Times New Roman" panose="02020603050405020304" pitchFamily="18" charset="0"/>
                <a:cs typeface="Times New Roman" panose="02020603050405020304" pitchFamily="18" charset="0"/>
              </a:rPr>
              <a:t>розгромі</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турецьких</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військ</a:t>
            </a:r>
            <a:r>
              <a:rPr lang="ru-RU" sz="6400" dirty="0">
                <a:latin typeface="Times New Roman" panose="02020603050405020304" pitchFamily="18" charset="0"/>
                <a:cs typeface="Times New Roman" panose="02020603050405020304" pitchFamily="18" charset="0"/>
              </a:rPr>
              <a:t> у </a:t>
            </a:r>
            <a:r>
              <a:rPr lang="ru-RU" sz="6400" dirty="0" err="1">
                <a:latin typeface="Times New Roman" panose="02020603050405020304" pitchFamily="18" charset="0"/>
                <a:cs typeface="Times New Roman" panose="02020603050405020304" pitchFamily="18" charset="0"/>
              </a:rPr>
              <a:t>цій</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війні</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важко</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переоцінити</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Польща</a:t>
            </a:r>
            <a:r>
              <a:rPr lang="ru-RU" sz="6400" dirty="0">
                <a:latin typeface="Times New Roman" panose="02020603050405020304" pitchFamily="18" charset="0"/>
                <a:cs typeface="Times New Roman" panose="02020603050405020304" pitchFamily="18" charset="0"/>
              </a:rPr>
              <a:t> разом з </a:t>
            </a:r>
            <a:r>
              <a:rPr lang="ru-RU" sz="6400" dirty="0" err="1">
                <a:latin typeface="Times New Roman" panose="02020603050405020304" pitchFamily="18" charset="0"/>
                <a:cs typeface="Times New Roman" panose="02020603050405020304" pitchFamily="18" charset="0"/>
              </a:rPr>
              <a:t>Україною</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була</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врятована</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від</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іноземного</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поневолення</a:t>
            </a:r>
            <a:r>
              <a:rPr lang="ru-RU" sz="6400" dirty="0">
                <a:latin typeface="Times New Roman" panose="02020603050405020304" pitchFamily="18" charset="0"/>
                <a:cs typeface="Times New Roman" panose="02020603050405020304" pitchFamily="18" charset="0"/>
              </a:rPr>
              <a:t> і </a:t>
            </a:r>
            <a:r>
              <a:rPr lang="ru-RU" sz="6400" dirty="0" err="1">
                <a:latin typeface="Times New Roman" panose="02020603050405020304" pitchFamily="18" charset="0"/>
                <a:cs typeface="Times New Roman" panose="02020603050405020304" pitchFamily="18" charset="0"/>
              </a:rPr>
              <a:t>втрати</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незалежності</a:t>
            </a:r>
            <a:r>
              <a:rPr lang="ru-RU" sz="6400" dirty="0">
                <a:latin typeface="Times New Roman" panose="02020603050405020304" pitchFamily="18" charset="0"/>
                <a:cs typeface="Times New Roman" panose="02020603050405020304" pitchFamily="18" charset="0"/>
              </a:rPr>
              <a:t>, а </a:t>
            </a:r>
            <a:r>
              <a:rPr lang="ru-RU" sz="6400" dirty="0" err="1">
                <a:latin typeface="Times New Roman" panose="02020603050405020304" pitchFamily="18" charset="0"/>
                <a:cs typeface="Times New Roman" panose="02020603050405020304" pitchFamily="18" charset="0"/>
              </a:rPr>
              <a:t>ще</a:t>
            </a:r>
            <a:r>
              <a:rPr lang="ru-RU" sz="6400" dirty="0">
                <a:latin typeface="Times New Roman" panose="02020603050405020304" pitchFamily="18" charset="0"/>
                <a:cs typeface="Times New Roman" panose="02020603050405020304" pitchFamily="18" charset="0"/>
              </a:rPr>
              <a:t> те, </a:t>
            </a:r>
            <a:r>
              <a:rPr lang="ru-RU" sz="6400" dirty="0" err="1">
                <a:latin typeface="Times New Roman" panose="02020603050405020304" pitchFamily="18" charset="0"/>
                <a:cs typeface="Times New Roman" panose="02020603050405020304" pitchFamily="18" charset="0"/>
              </a:rPr>
              <a:t>що</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перемога</a:t>
            </a:r>
            <a:r>
              <a:rPr lang="ru-RU" sz="6400" dirty="0">
                <a:latin typeface="Times New Roman" panose="02020603050405020304" pitchFamily="18" charset="0"/>
                <a:cs typeface="Times New Roman" panose="02020603050405020304" pitchFamily="18" charset="0"/>
              </a:rPr>
              <a:t> у </a:t>
            </a:r>
            <a:r>
              <a:rPr lang="ru-RU" sz="6400" dirty="0" err="1">
                <a:latin typeface="Times New Roman" panose="02020603050405020304" pitchFamily="18" charset="0"/>
                <a:cs typeface="Times New Roman" panose="02020603050405020304" pitchFamily="18" charset="0"/>
              </a:rPr>
              <a:t>війні</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зупинила</a:t>
            </a:r>
            <a:r>
              <a:rPr lang="ru-RU" sz="6400" dirty="0">
                <a:latin typeface="Times New Roman" panose="02020603050405020304" pitchFamily="18" charset="0"/>
                <a:cs typeface="Times New Roman" panose="02020603050405020304" pitchFamily="18" charset="0"/>
              </a:rPr>
              <a:t> подальше </a:t>
            </a:r>
            <a:r>
              <a:rPr lang="ru-RU" sz="6400" dirty="0" err="1">
                <a:latin typeface="Times New Roman" panose="02020603050405020304" pitchFamily="18" charset="0"/>
                <a:cs typeface="Times New Roman" panose="02020603050405020304" pitchFamily="18" charset="0"/>
              </a:rPr>
              <a:t>просування</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Туреччини</a:t>
            </a:r>
            <a:r>
              <a:rPr lang="ru-RU" sz="6400" dirty="0">
                <a:latin typeface="Times New Roman" panose="02020603050405020304" pitchFamily="18" charset="0"/>
                <a:cs typeface="Times New Roman" panose="02020603050405020304" pitchFamily="18" charset="0"/>
              </a:rPr>
              <a:t> в </a:t>
            </a:r>
            <a:r>
              <a:rPr lang="ru-RU" sz="6400" dirty="0" err="1">
                <a:latin typeface="Times New Roman" panose="02020603050405020304" pitchFamily="18" charset="0"/>
                <a:cs typeface="Times New Roman" panose="02020603050405020304" pitchFamily="18" charset="0"/>
              </a:rPr>
              <a:t>інші</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європейські</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країни</a:t>
            </a:r>
            <a:r>
              <a:rPr lang="ru-RU" sz="6400" dirty="0">
                <a:latin typeface="Times New Roman" panose="02020603050405020304" pitchFamily="18" charset="0"/>
                <a:cs typeface="Times New Roman" panose="02020603050405020304" pitchFamily="18" charset="0"/>
              </a:rPr>
              <a:t> і стала </a:t>
            </a:r>
            <a:r>
              <a:rPr lang="ru-RU" sz="6400" dirty="0" err="1">
                <a:latin typeface="Times New Roman" panose="02020603050405020304" pitchFamily="18" charset="0"/>
                <a:cs typeface="Times New Roman" panose="02020603050405020304" pitchFamily="18" charset="0"/>
              </a:rPr>
              <a:t>провісником</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її</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занепаду</a:t>
            </a:r>
            <a:r>
              <a:rPr lang="ru-RU" sz="6400" dirty="0">
                <a:latin typeface="Times New Roman" panose="02020603050405020304" pitchFamily="18" charset="0"/>
                <a:cs typeface="Times New Roman" panose="02020603050405020304" pitchFamily="18" charset="0"/>
              </a:rPr>
              <a:t>.</a:t>
            </a:r>
          </a:p>
          <a:p>
            <a:pPr algn="just">
              <a:lnSpc>
                <a:spcPct val="120000"/>
              </a:lnSpc>
            </a:pPr>
            <a:r>
              <a:rPr lang="ru-RU" sz="6400" dirty="0" smtClean="0">
                <a:latin typeface="Times New Roman" panose="02020603050405020304" pitchFamily="18" charset="0"/>
                <a:cs typeface="Times New Roman" panose="02020603050405020304" pitchFamily="18" charset="0"/>
              </a:rPr>
              <a:t>Той </a:t>
            </a:r>
            <a:r>
              <a:rPr lang="ru-RU" sz="6400" dirty="0" err="1">
                <a:latin typeface="Times New Roman" panose="02020603050405020304" pitchFamily="18" charset="0"/>
                <a:cs typeface="Times New Roman" panose="02020603050405020304" pitchFamily="18" charset="0"/>
              </a:rPr>
              <a:t>бій</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під</a:t>
            </a:r>
            <a:r>
              <a:rPr lang="ru-RU" sz="6400" dirty="0">
                <a:latin typeface="Times New Roman" panose="02020603050405020304" pitchFamily="18" charset="0"/>
                <a:cs typeface="Times New Roman" panose="02020603050405020304" pitchFamily="18" charset="0"/>
              </a:rPr>
              <a:t> Хотином став </a:t>
            </a:r>
            <a:r>
              <a:rPr lang="ru-RU" sz="6400" dirty="0" err="1">
                <a:latin typeface="Times New Roman" panose="02020603050405020304" pitchFamily="18" charset="0"/>
                <a:cs typeface="Times New Roman" panose="02020603050405020304" pitchFamily="18" charset="0"/>
              </a:rPr>
              <a:t>останнім</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епізодом</a:t>
            </a:r>
            <a:r>
              <a:rPr lang="ru-RU" sz="6400" dirty="0">
                <a:latin typeface="Times New Roman" panose="02020603050405020304" pitchFamily="18" charset="0"/>
                <a:cs typeface="Times New Roman" panose="02020603050405020304" pitchFamily="18" charset="0"/>
              </a:rPr>
              <a:t> на </a:t>
            </a:r>
            <a:r>
              <a:rPr lang="ru-RU" sz="6400" dirty="0" err="1">
                <a:latin typeface="Times New Roman" panose="02020603050405020304" pitchFamily="18" charset="0"/>
                <a:cs typeface="Times New Roman" panose="02020603050405020304" pitchFamily="18" charset="0"/>
              </a:rPr>
              <a:t>багатому</a:t>
            </a:r>
            <a:r>
              <a:rPr lang="ru-RU" sz="6400" dirty="0">
                <a:latin typeface="Times New Roman" panose="02020603050405020304" pitchFamily="18" charset="0"/>
                <a:cs typeface="Times New Roman" panose="02020603050405020304" pitchFamily="18" charset="0"/>
              </a:rPr>
              <a:t> подвигами </a:t>
            </a:r>
            <a:r>
              <a:rPr lang="ru-RU" sz="6400" dirty="0" err="1">
                <a:latin typeface="Times New Roman" panose="02020603050405020304" pitchFamily="18" charset="0"/>
                <a:cs typeface="Times New Roman" panose="02020603050405020304" pitchFamily="18" charset="0"/>
              </a:rPr>
              <a:t>життєвому</a:t>
            </a:r>
            <a:r>
              <a:rPr lang="ru-RU" sz="6400" dirty="0">
                <a:latin typeface="Times New Roman" panose="02020603050405020304" pitchFamily="18" charset="0"/>
                <a:cs typeface="Times New Roman" panose="02020603050405020304" pitchFamily="18" charset="0"/>
              </a:rPr>
              <a:t> шляху </a:t>
            </a:r>
            <a:r>
              <a:rPr lang="ru-RU" sz="6400" dirty="0" err="1">
                <a:latin typeface="Times New Roman" panose="02020603050405020304" pitchFamily="18" charset="0"/>
                <a:cs typeface="Times New Roman" panose="02020603050405020304" pitchFamily="18" charset="0"/>
              </a:rPr>
              <a:t>Сагайдачного</a:t>
            </a:r>
            <a:r>
              <a:rPr lang="ru-RU" sz="6400" dirty="0">
                <a:latin typeface="Times New Roman" panose="02020603050405020304" pitchFamily="18" charset="0"/>
                <a:cs typeface="Times New Roman" panose="02020603050405020304" pitchFamily="18" charset="0"/>
              </a:rPr>
              <a:t>. Поранений </a:t>
            </a:r>
            <a:r>
              <a:rPr lang="ru-RU" sz="6400" dirty="0" err="1">
                <a:latin typeface="Times New Roman" panose="02020603050405020304" pitchFamily="18" charset="0"/>
                <a:cs typeface="Times New Roman" panose="02020603050405020304" pitchFamily="18" charset="0"/>
              </a:rPr>
              <a:t>гетьман</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довго</a:t>
            </a:r>
            <a:r>
              <a:rPr lang="ru-RU" sz="6400" dirty="0">
                <a:latin typeface="Times New Roman" panose="02020603050405020304" pitchFamily="18" charset="0"/>
                <a:cs typeface="Times New Roman" panose="02020603050405020304" pitchFamily="18" charset="0"/>
              </a:rPr>
              <a:t> і тяжко </a:t>
            </a:r>
            <a:r>
              <a:rPr lang="ru-RU" sz="6400" dirty="0" err="1">
                <a:latin typeface="Times New Roman" panose="02020603050405020304" pitchFamily="18" charset="0"/>
                <a:cs typeface="Times New Roman" panose="02020603050405020304" pitchFamily="18" charset="0"/>
              </a:rPr>
              <a:t>хворів</a:t>
            </a:r>
            <a:r>
              <a:rPr lang="ru-RU" sz="6400" dirty="0">
                <a:latin typeface="Times New Roman" panose="02020603050405020304" pitchFamily="18" charset="0"/>
                <a:cs typeface="Times New Roman" panose="02020603050405020304" pitchFamily="18" charset="0"/>
              </a:rPr>
              <a:t>. В </a:t>
            </a:r>
            <a:r>
              <a:rPr lang="ru-RU" sz="6400" dirty="0" err="1">
                <a:latin typeface="Times New Roman" panose="02020603050405020304" pitchFamily="18" charset="0"/>
                <a:cs typeface="Times New Roman" panose="02020603050405020304" pitchFamily="18" charset="0"/>
              </a:rPr>
              <a:t>листопаді</a:t>
            </a:r>
            <a:r>
              <a:rPr lang="ru-RU" sz="6400" dirty="0">
                <a:latin typeface="Times New Roman" panose="02020603050405020304" pitchFamily="18" charset="0"/>
                <a:cs typeface="Times New Roman" panose="02020603050405020304" pitchFamily="18" charset="0"/>
              </a:rPr>
              <a:t> 1621 р. </a:t>
            </a:r>
            <a:r>
              <a:rPr lang="ru-RU" sz="6400" dirty="0" err="1">
                <a:latin typeface="Times New Roman" panose="02020603050405020304" pitchFamily="18" charset="0"/>
                <a:cs typeface="Times New Roman" panose="02020603050405020304" pitchFamily="18" charset="0"/>
              </a:rPr>
              <a:t>його</a:t>
            </a:r>
            <a:r>
              <a:rPr lang="ru-RU" sz="6400" dirty="0">
                <a:latin typeface="Times New Roman" panose="02020603050405020304" pitchFamily="18" charset="0"/>
                <a:cs typeface="Times New Roman" panose="02020603050405020304" pitchFamily="18" charset="0"/>
              </a:rPr>
              <a:t> привезли у </a:t>
            </a:r>
            <a:r>
              <a:rPr lang="ru-RU" sz="6400" dirty="0" err="1">
                <a:latin typeface="Times New Roman" panose="02020603050405020304" pitchFamily="18" charset="0"/>
                <a:cs typeface="Times New Roman" panose="02020603050405020304" pitchFamily="18" charset="0"/>
              </a:rPr>
              <a:t>Київ</a:t>
            </a:r>
            <a:r>
              <a:rPr lang="ru-RU" sz="6400" dirty="0">
                <a:latin typeface="Times New Roman" panose="02020603050405020304" pitchFamily="18" charset="0"/>
                <a:cs typeface="Times New Roman" panose="02020603050405020304" pitchFamily="18" charset="0"/>
              </a:rPr>
              <a:t>. Помер </a:t>
            </a:r>
            <a:r>
              <a:rPr lang="ru-RU" sz="6400" dirty="0" err="1">
                <a:latin typeface="Times New Roman" panose="02020603050405020304" pitchFamily="18" charset="0"/>
                <a:cs typeface="Times New Roman" panose="02020603050405020304" pitchFamily="18" charset="0"/>
              </a:rPr>
              <a:t>він</a:t>
            </a:r>
            <a:r>
              <a:rPr lang="ru-RU" sz="6400" dirty="0">
                <a:latin typeface="Times New Roman" panose="02020603050405020304" pitchFamily="18" charset="0"/>
                <a:cs typeface="Times New Roman" panose="02020603050405020304" pitchFamily="18" charset="0"/>
              </a:rPr>
              <a:t> 10 </a:t>
            </a:r>
            <a:r>
              <a:rPr lang="ru-RU" sz="6400" dirty="0" err="1">
                <a:latin typeface="Times New Roman" panose="02020603050405020304" pitchFamily="18" charset="0"/>
                <a:cs typeface="Times New Roman" panose="02020603050405020304" pitchFamily="18" charset="0"/>
              </a:rPr>
              <a:t>квітня</a:t>
            </a:r>
            <a:r>
              <a:rPr lang="ru-RU" sz="6400" dirty="0">
                <a:latin typeface="Times New Roman" panose="02020603050405020304" pitchFamily="18" charset="0"/>
                <a:cs typeface="Times New Roman" panose="02020603050405020304" pitchFamily="18" charset="0"/>
              </a:rPr>
              <a:t> 1622 року і </a:t>
            </a:r>
            <a:r>
              <a:rPr lang="ru-RU" sz="6400" dirty="0" err="1">
                <a:latin typeface="Times New Roman" panose="02020603050405020304" pitchFamily="18" charset="0"/>
                <a:cs typeface="Times New Roman" panose="02020603050405020304" pitchFamily="18" charset="0"/>
              </a:rPr>
              <a:t>був</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похований</a:t>
            </a:r>
            <a:r>
              <a:rPr lang="ru-RU" sz="6400" dirty="0">
                <a:latin typeface="Times New Roman" panose="02020603050405020304" pitchFamily="18" charset="0"/>
                <a:cs typeface="Times New Roman" panose="02020603050405020304" pitchFamily="18" charset="0"/>
              </a:rPr>
              <a:t> у </a:t>
            </a:r>
            <a:r>
              <a:rPr lang="ru-RU" sz="6400" dirty="0" err="1">
                <a:latin typeface="Times New Roman" panose="02020603050405020304" pitchFamily="18" charset="0"/>
                <a:cs typeface="Times New Roman" panose="02020603050405020304" pitchFamily="18" charset="0"/>
              </a:rPr>
              <a:t>Києво-братському</a:t>
            </a:r>
            <a:r>
              <a:rPr lang="ru-RU" sz="6400" dirty="0">
                <a:latin typeface="Times New Roman" panose="02020603050405020304" pitchFamily="18" charset="0"/>
                <a:cs typeface="Times New Roman" panose="02020603050405020304" pitchFamily="18" charset="0"/>
              </a:rPr>
              <a:t> </a:t>
            </a:r>
            <a:r>
              <a:rPr lang="ru-RU" sz="6400" dirty="0" err="1">
                <a:latin typeface="Times New Roman" panose="02020603050405020304" pitchFamily="18" charset="0"/>
                <a:cs typeface="Times New Roman" panose="02020603050405020304" pitchFamily="18" charset="0"/>
              </a:rPr>
              <a:t>монастирі</a:t>
            </a:r>
            <a:r>
              <a:rPr lang="ru-RU" sz="6400" dirty="0" smtClean="0">
                <a:latin typeface="Times New Roman" panose="02020603050405020304" pitchFamily="18" charset="0"/>
                <a:cs typeface="Times New Roman" panose="02020603050405020304" pitchFamily="18" charset="0"/>
              </a:rPr>
              <a:t>. </a:t>
            </a:r>
          </a:p>
          <a:p>
            <a:pPr algn="just">
              <a:lnSpc>
                <a:spcPct val="120000"/>
              </a:lnSpc>
            </a:pPr>
            <a:endParaRPr lang="ru-RU" sz="7200" dirty="0">
              <a:latin typeface="Times New Roman" panose="02020603050405020304" pitchFamily="18" charset="0"/>
              <a:cs typeface="Times New Roman" panose="02020603050405020304" pitchFamily="18" charset="0"/>
            </a:endParaRPr>
          </a:p>
          <a:p>
            <a:pPr marL="0" indent="0">
              <a:lnSpc>
                <a:spcPct val="120000"/>
              </a:lnSpc>
              <a:buNone/>
            </a:pPr>
            <a:r>
              <a:rPr lang="ru-RU" sz="7200" dirty="0">
                <a:latin typeface="Times New Roman" panose="02020603050405020304" pitchFamily="18" charset="0"/>
                <a:cs typeface="Times New Roman" panose="02020603050405020304" pitchFamily="18" charset="0"/>
              </a:rPr>
              <a:t> </a:t>
            </a:r>
          </a:p>
          <a:p>
            <a:endParaRPr lang="ru-RU" dirty="0"/>
          </a:p>
        </p:txBody>
      </p:sp>
      <p:pic>
        <p:nvPicPr>
          <p:cNvPr id="6" name="Picture 5" descr="Sword_of_Prince_W%C5%82adys%C5%82aw_Vas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581128"/>
            <a:ext cx="1356682" cy="2132856"/>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847832" y="5467488"/>
            <a:ext cx="3093548" cy="830997"/>
          </a:xfrm>
          <a:prstGeom prst="rect">
            <a:avLst/>
          </a:prstGeom>
        </p:spPr>
        <p:txBody>
          <a:bodyPr wrap="square">
            <a:spAutoFit/>
          </a:bodyPr>
          <a:lstStyle/>
          <a:p>
            <a:pPr algn="ctr"/>
            <a:r>
              <a:rPr lang="ru-RU" sz="1600" dirty="0">
                <a:latin typeface="Times New Roman" panose="02020603050405020304" pitchFamily="18" charset="0"/>
                <a:cs typeface="Times New Roman" panose="02020603050405020304" pitchFamily="18" charset="0"/>
              </a:rPr>
              <a:t>Меч дарований </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гетьману</a:t>
            </a:r>
            <a:r>
              <a:rPr lang="ru-RU" sz="1600" dirty="0">
                <a:latin typeface="Times New Roman" panose="02020603050405020304" pitchFamily="18" charset="0"/>
                <a:cs typeface="Times New Roman" panose="02020603050405020304" pitchFamily="18" charset="0"/>
              </a:rPr>
              <a:t> Петру </a:t>
            </a:r>
          </a:p>
          <a:p>
            <a:pPr algn="ctr">
              <a:buFont typeface="Wingdings" pitchFamily="2" charset="2"/>
              <a:buNone/>
            </a:pPr>
            <a:r>
              <a:rPr lang="ru-RU" sz="1600" dirty="0">
                <a:latin typeface="Times New Roman" panose="02020603050405020304" pitchFamily="18" charset="0"/>
                <a:cs typeface="Times New Roman" panose="02020603050405020304" pitchFamily="18" charset="0"/>
              </a:rPr>
              <a:t>Конашевичу </a:t>
            </a:r>
            <a:r>
              <a:rPr lang="ru-RU" sz="1600" dirty="0" smtClean="0">
                <a:latin typeface="Times New Roman" panose="02020603050405020304" pitchFamily="18" charset="0"/>
                <a:cs typeface="Times New Roman" panose="02020603050405020304" pitchFamily="18" charset="0"/>
              </a:rPr>
              <a:t>Владиславом </a:t>
            </a:r>
            <a:r>
              <a:rPr lang="ru-RU" sz="1600" dirty="0">
                <a:latin typeface="Times New Roman" panose="02020603050405020304" pitchFamily="18" charset="0"/>
                <a:cs typeface="Times New Roman" panose="02020603050405020304" pitchFamily="18" charset="0"/>
              </a:rPr>
              <a:t>Ваза</a:t>
            </a:r>
          </a:p>
          <a:p>
            <a:pPr algn="ctr">
              <a:buFont typeface="Wingdings" pitchFamily="2" charset="2"/>
              <a:buNone/>
            </a:pPr>
            <a:r>
              <a:rPr lang="ru-RU" sz="1600" dirty="0" err="1">
                <a:latin typeface="Times New Roman" panose="02020603050405020304" pitchFamily="18" charset="0"/>
                <a:cs typeface="Times New Roman" panose="02020603050405020304" pitchFamily="18" charset="0"/>
              </a:rPr>
              <a:t>після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Хотинської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битви</a:t>
            </a:r>
            <a:r>
              <a:rPr lang="ru-RU" sz="1600" dirty="0">
                <a:latin typeface="Times New Roman" panose="02020603050405020304" pitchFamily="18" charset="0"/>
                <a:cs typeface="Times New Roman" panose="02020603050405020304" pitchFamily="18" charset="0"/>
              </a:rPr>
              <a:t> </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71592" y="1149658"/>
            <a:ext cx="3530454" cy="2410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5609895" y="3893230"/>
            <a:ext cx="3392151" cy="1754326"/>
          </a:xfrm>
          <a:prstGeom prst="rect">
            <a:avLst/>
          </a:prstGeom>
        </p:spPr>
        <p:txBody>
          <a:bodyPr wrap="square">
            <a:spAutoFit/>
          </a:bodyPr>
          <a:lstStyle/>
          <a:p>
            <a:r>
              <a:rPr lang="ru-RU" dirty="0" err="1">
                <a:latin typeface="Times New Roman" panose="02020603050405020304" pitchFamily="18" charset="0"/>
                <a:cs typeface="Times New Roman" panose="02020603050405020304" pitchFamily="18" charset="0"/>
              </a:rPr>
              <a:t>Висока</a:t>
            </a:r>
            <a:r>
              <a:rPr lang="ru-RU" dirty="0">
                <a:latin typeface="Times New Roman" panose="02020603050405020304" pitchFamily="18" charset="0"/>
                <a:cs typeface="Times New Roman" panose="02020603050405020304" pitchFamily="18" charset="0"/>
              </a:rPr>
              <a:t> честь: </a:t>
            </a:r>
            <a:r>
              <a:rPr lang="ru-RU" dirty="0" err="1">
                <a:latin typeface="Times New Roman" panose="02020603050405020304" pitchFamily="18" charset="0"/>
                <a:cs typeface="Times New Roman" panose="02020603050405020304" pitchFamily="18" charset="0"/>
              </a:rPr>
              <a:t>прийняти</a:t>
            </a:r>
            <a:r>
              <a:rPr lang="ru-RU" dirty="0">
                <a:latin typeface="Times New Roman" panose="02020603050405020304" pitchFamily="18" charset="0"/>
                <a:cs typeface="Times New Roman" panose="02020603050405020304" pitchFamily="18" charset="0"/>
              </a:rPr>
              <a:t> смерть</a:t>
            </a:r>
          </a:p>
          <a:p>
            <a:r>
              <a:rPr lang="ru-RU" dirty="0">
                <a:latin typeface="Times New Roman" panose="02020603050405020304" pitchFamily="18" charset="0"/>
                <a:cs typeface="Times New Roman" panose="02020603050405020304" pitchFamily="18" charset="0"/>
              </a:rPr>
              <a:t>За </a:t>
            </a:r>
            <a:r>
              <a:rPr lang="ru-RU" dirty="0" err="1">
                <a:latin typeface="Times New Roman" panose="02020603050405020304" pitchFamily="18" charset="0"/>
                <a:cs typeface="Times New Roman" panose="02020603050405020304" pitchFamily="18" charset="0"/>
              </a:rPr>
              <a:t>любий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рідний</a:t>
            </a:r>
            <a:r>
              <a:rPr lang="ru-RU" dirty="0">
                <a:latin typeface="Times New Roman" panose="02020603050405020304" pitchFamily="18" charset="0"/>
                <a:cs typeface="Times New Roman" panose="02020603050405020304" pitchFamily="18" charset="0"/>
              </a:rPr>
              <a:t> край!</a:t>
            </a:r>
          </a:p>
          <a:p>
            <a:r>
              <a:rPr lang="ru-RU" dirty="0" err="1">
                <a:latin typeface="Times New Roman" panose="02020603050405020304" pitchFamily="18" charset="0"/>
                <a:cs typeface="Times New Roman" panose="02020603050405020304" pitchFamily="18" charset="0"/>
              </a:rPr>
              <a:t>Висока</a:t>
            </a:r>
            <a:r>
              <a:rPr lang="ru-RU" dirty="0">
                <a:latin typeface="Times New Roman" panose="02020603050405020304" pitchFamily="18" charset="0"/>
                <a:cs typeface="Times New Roman" panose="02020603050405020304" pitchFamily="18" charset="0"/>
              </a:rPr>
              <a:t> честь: </a:t>
            </a:r>
            <a:r>
              <a:rPr lang="ru-RU" dirty="0" err="1">
                <a:latin typeface="Times New Roman" panose="02020603050405020304" pitchFamily="18" charset="0"/>
                <a:cs typeface="Times New Roman" panose="02020603050405020304" pitchFamily="18" charset="0"/>
              </a:rPr>
              <a:t>усі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скарби</a:t>
            </a:r>
            <a:endParaRPr lang="ru-RU" dirty="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Зложити</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вівтар</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І </a:t>
            </a:r>
            <a:r>
              <a:rPr lang="ru-RU" dirty="0" err="1">
                <a:latin typeface="Times New Roman" panose="02020603050405020304" pitchFamily="18" charset="0"/>
                <a:cs typeface="Times New Roman" panose="02020603050405020304" pitchFamily="18" charset="0"/>
              </a:rPr>
              <a:t>жити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пам’яті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юрби</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Як </a:t>
            </a:r>
            <a:r>
              <a:rPr lang="ru-RU" dirty="0" err="1">
                <a:latin typeface="Times New Roman" panose="02020603050405020304" pitchFamily="18" charset="0"/>
                <a:cs typeface="Times New Roman" panose="02020603050405020304" pitchFamily="18" charset="0"/>
              </a:rPr>
              <a:t>легендарний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цар</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22550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407" y="1484784"/>
            <a:ext cx="8856984" cy="4664496"/>
          </a:xfrm>
        </p:spPr>
        <p:txBody>
          <a:bodyPr>
            <a:normAutofit fontScale="40000" lnSpcReduction="20000"/>
          </a:bodyPr>
          <a:lstStyle/>
          <a:p>
            <a:pPr marL="0" indent="0" algn="just">
              <a:buNone/>
            </a:pPr>
            <a:r>
              <a:rPr lang="ru-RU" sz="58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Історик</a:t>
            </a:r>
            <a:r>
              <a:rPr lang="ru-RU" sz="4500" dirty="0" smtClean="0">
                <a:latin typeface="Times New Roman" panose="02020603050405020304" pitchFamily="18" charset="0"/>
                <a:cs typeface="Times New Roman" panose="02020603050405020304" pitchFamily="18" charset="0"/>
              </a:rPr>
              <a:t> М. С. </a:t>
            </a:r>
            <a:r>
              <a:rPr lang="ru-RU" sz="4500" dirty="0" err="1" smtClean="0">
                <a:latin typeface="Times New Roman" panose="02020603050405020304" pitchFamily="18" charset="0"/>
                <a:cs typeface="Times New Roman" panose="02020603050405020304" pitchFamily="18" charset="0"/>
              </a:rPr>
              <a:t>Грушевський</a:t>
            </a:r>
            <a:r>
              <a:rPr lang="ru-RU" sz="4500" dirty="0" smtClean="0">
                <a:latin typeface="Times New Roman" panose="02020603050405020304" pitchFamily="18" charset="0"/>
                <a:cs typeface="Times New Roman" panose="02020603050405020304" pitchFamily="18" charset="0"/>
              </a:rPr>
              <a:t> писав, </a:t>
            </a:r>
            <a:r>
              <a:rPr lang="ru-RU" sz="4500" dirty="0" err="1" smtClean="0">
                <a:latin typeface="Times New Roman" panose="02020603050405020304" pitchFamily="18" charset="0"/>
                <a:cs typeface="Times New Roman" panose="02020603050405020304" pitchFamily="18" charset="0"/>
              </a:rPr>
              <a:t>що</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вже</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сучасники</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дуже</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високо</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оцінювали</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політичний</a:t>
            </a:r>
            <a:r>
              <a:rPr lang="ru-RU" sz="4500" dirty="0" smtClean="0">
                <a:latin typeface="Times New Roman" panose="02020603050405020304" pitchFamily="18" charset="0"/>
                <a:cs typeface="Times New Roman" panose="02020603050405020304" pitchFamily="18" charset="0"/>
              </a:rPr>
              <a:t> талант Петра </a:t>
            </a:r>
            <a:r>
              <a:rPr lang="ru-RU" sz="4500" dirty="0" err="1" smtClean="0">
                <a:latin typeface="Times New Roman" panose="02020603050405020304" pitchFamily="18" charset="0"/>
                <a:cs typeface="Times New Roman" panose="02020603050405020304" pitchFamily="18" charset="0"/>
              </a:rPr>
              <a:t>Сагайдачного</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визнавали</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загальноукраїнське</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значення</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його</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діяльності</a:t>
            </a:r>
            <a:r>
              <a:rPr lang="ru-RU" sz="4500" dirty="0" smtClean="0">
                <a:latin typeface="Times New Roman" panose="02020603050405020304" pitchFamily="18" charset="0"/>
                <a:cs typeface="Times New Roman" panose="02020603050405020304" pitchFamily="18" charset="0"/>
              </a:rPr>
              <a:t>: «У </a:t>
            </a:r>
            <a:r>
              <a:rPr lang="ru-RU" sz="4500" dirty="0" err="1" smtClean="0">
                <a:latin typeface="Times New Roman" panose="02020603050405020304" pitchFamily="18" charset="0"/>
                <a:cs typeface="Times New Roman" panose="02020603050405020304" pitchFamily="18" charset="0"/>
              </a:rPr>
              <a:t>сучаснім</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громадянстві</a:t>
            </a:r>
            <a:r>
              <a:rPr lang="ru-RU" sz="4500" dirty="0" smtClean="0">
                <a:latin typeface="Times New Roman" panose="02020603050405020304" pitchFamily="18" charset="0"/>
                <a:cs typeface="Times New Roman" panose="02020603050405020304" pitchFamily="18" charset="0"/>
              </a:rPr>
              <a:t> славили </a:t>
            </a:r>
            <a:r>
              <a:rPr lang="ru-RU" sz="4500" dirty="0" err="1" smtClean="0">
                <a:latin typeface="Times New Roman" panose="02020603050405020304" pitchFamily="18" charset="0"/>
                <a:cs typeface="Times New Roman" panose="02020603050405020304" pitchFamily="18" charset="0"/>
              </a:rPr>
              <a:t>Сагайдачного</a:t>
            </a:r>
            <a:r>
              <a:rPr lang="ru-RU" sz="4500" dirty="0" smtClean="0">
                <a:latin typeface="Times New Roman" panose="02020603050405020304" pitchFamily="18" charset="0"/>
                <a:cs typeface="Times New Roman" panose="02020603050405020304" pitchFamily="18" charset="0"/>
              </a:rPr>
              <a:t> як </a:t>
            </a:r>
            <a:r>
              <a:rPr lang="ru-RU" sz="4500" dirty="0" err="1" smtClean="0">
                <a:latin typeface="Times New Roman" panose="02020603050405020304" pitchFamily="18" charset="0"/>
                <a:cs typeface="Times New Roman" panose="02020603050405020304" pitchFamily="18" charset="0"/>
              </a:rPr>
              <a:t>дуже</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розважного</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глибокого</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політика</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що</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вмів</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поставити</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козаччину</a:t>
            </a:r>
            <a:r>
              <a:rPr lang="ru-RU" sz="4500" dirty="0" smtClean="0">
                <a:latin typeface="Times New Roman" panose="02020603050405020304" pitchFamily="18" charset="0"/>
                <a:cs typeface="Times New Roman" panose="02020603050405020304" pitchFamily="18" charset="0"/>
              </a:rPr>
              <a:t> на службу </a:t>
            </a:r>
            <a:r>
              <a:rPr lang="ru-RU" sz="4500" dirty="0" err="1" smtClean="0">
                <a:latin typeface="Times New Roman" panose="02020603050405020304" pitchFamily="18" charset="0"/>
                <a:cs typeface="Times New Roman" panose="02020603050405020304" pitchFamily="18" charset="0"/>
              </a:rPr>
              <a:t>загальнонародним</a:t>
            </a:r>
            <a:r>
              <a:rPr lang="ru-RU" sz="4500" dirty="0" smtClean="0">
                <a:latin typeface="Times New Roman" panose="02020603050405020304" pitchFamily="18" charset="0"/>
                <a:cs typeface="Times New Roman" panose="02020603050405020304" pitchFamily="18" charset="0"/>
              </a:rPr>
              <a:t> справам і </a:t>
            </a:r>
            <a:r>
              <a:rPr lang="ru-RU" sz="4500" dirty="0" err="1" smtClean="0">
                <a:latin typeface="Times New Roman" panose="02020603050405020304" pitchFamily="18" charset="0"/>
                <a:cs typeface="Times New Roman" panose="02020603050405020304" pitchFamily="18" charset="0"/>
              </a:rPr>
              <a:t>зробив</a:t>
            </a:r>
            <a:r>
              <a:rPr lang="ru-RU" sz="4500" dirty="0" smtClean="0">
                <a:latin typeface="Times New Roman" panose="02020603050405020304" pitchFamily="18" charset="0"/>
                <a:cs typeface="Times New Roman" panose="02020603050405020304" pitchFamily="18" charset="0"/>
              </a:rPr>
              <a:t> з </a:t>
            </a:r>
            <a:r>
              <a:rPr lang="ru-RU" sz="4500" dirty="0" err="1" smtClean="0">
                <a:latin typeface="Times New Roman" panose="02020603050405020304" pitchFamily="18" charset="0"/>
                <a:cs typeface="Times New Roman" panose="02020603050405020304" pitchFamily="18" charset="0"/>
              </a:rPr>
              <a:t>козацького</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війська</a:t>
            </a:r>
            <a:r>
              <a:rPr lang="ru-RU" sz="4500" dirty="0" smtClean="0">
                <a:latin typeface="Times New Roman" panose="02020603050405020304" pitchFamily="18" charset="0"/>
                <a:cs typeface="Times New Roman" panose="02020603050405020304" pitchFamily="18" charset="0"/>
              </a:rPr>
              <a:t> опору </a:t>
            </a:r>
            <a:r>
              <a:rPr lang="ru-RU" sz="4500" dirty="0" err="1" smtClean="0">
                <a:latin typeface="Times New Roman" panose="02020603050405020304" pitchFamily="18" charset="0"/>
                <a:cs typeface="Times New Roman" panose="02020603050405020304" pitchFamily="18" charset="0"/>
              </a:rPr>
              <a:t>національного</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українського</a:t>
            </a:r>
            <a:r>
              <a:rPr lang="ru-RU" sz="4500" dirty="0" smtClean="0">
                <a:latin typeface="Times New Roman" panose="02020603050405020304" pitchFamily="18" charset="0"/>
                <a:cs typeface="Times New Roman" panose="02020603050405020304" pitchFamily="18" charset="0"/>
              </a:rPr>
              <a:t> </a:t>
            </a:r>
            <a:r>
              <a:rPr lang="ru-RU" sz="4500" dirty="0" err="1" smtClean="0">
                <a:latin typeface="Times New Roman" panose="02020603050405020304" pitchFamily="18" charset="0"/>
                <a:cs typeface="Times New Roman" panose="02020603050405020304" pitchFamily="18" charset="0"/>
              </a:rPr>
              <a:t>життя</a:t>
            </a:r>
            <a:r>
              <a:rPr lang="ru-RU" sz="45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ru-RU" sz="6300" dirty="0" err="1" smtClean="0">
                <a:latin typeface="Times New Roman" panose="02020603050405020304" pitchFamily="18" charset="0"/>
                <a:cs typeface="Times New Roman" panose="02020603050405020304" pitchFamily="18" charset="0"/>
              </a:rPr>
              <a:t>Відновив</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значення</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Києва</a:t>
            </a:r>
            <a:r>
              <a:rPr lang="ru-RU" sz="6300" dirty="0" smtClean="0">
                <a:latin typeface="Times New Roman" panose="02020603050405020304" pitchFamily="18" charset="0"/>
                <a:cs typeface="Times New Roman" panose="02020603050405020304" pitchFamily="18" charset="0"/>
              </a:rPr>
              <a:t> як </a:t>
            </a:r>
            <a:r>
              <a:rPr lang="ru-RU" sz="6300" dirty="0" err="1" smtClean="0">
                <a:latin typeface="Times New Roman" panose="02020603050405020304" pitchFamily="18" charset="0"/>
                <a:cs typeface="Times New Roman" panose="02020603050405020304" pitchFamily="18" charset="0"/>
              </a:rPr>
              <a:t>релігійного</a:t>
            </a:r>
            <a:r>
              <a:rPr lang="ru-RU" sz="6300" dirty="0" smtClean="0">
                <a:latin typeface="Times New Roman" panose="02020603050405020304" pitchFamily="18" charset="0"/>
                <a:cs typeface="Times New Roman" panose="02020603050405020304" pitchFamily="18" charset="0"/>
              </a:rPr>
              <a:t>, а </a:t>
            </a:r>
            <a:r>
              <a:rPr lang="ru-RU" sz="6300" dirty="0" err="1" smtClean="0">
                <a:latin typeface="Times New Roman" panose="02020603050405020304" pitchFamily="18" charset="0"/>
                <a:cs typeface="Times New Roman" panose="02020603050405020304" pitchFamily="18" charset="0"/>
              </a:rPr>
              <a:t>відтак</a:t>
            </a:r>
            <a:r>
              <a:rPr lang="ru-RU" sz="6300" dirty="0" smtClean="0">
                <a:latin typeface="Times New Roman" panose="02020603050405020304" pitchFamily="18" charset="0"/>
                <a:cs typeface="Times New Roman" panose="02020603050405020304" pitchFamily="18" charset="0"/>
              </a:rPr>
              <a:t> і духовного центру </a:t>
            </a:r>
            <a:r>
              <a:rPr lang="ru-RU" sz="6300" dirty="0" err="1" smtClean="0">
                <a:latin typeface="Times New Roman" panose="02020603050405020304" pitchFamily="18" charset="0"/>
                <a:cs typeface="Times New Roman" panose="02020603050405020304" pitchFamily="18" charset="0"/>
              </a:rPr>
              <a:t>України</a:t>
            </a:r>
            <a:r>
              <a:rPr lang="ru-RU" sz="63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ru-RU" sz="6300" dirty="0" err="1" smtClean="0">
                <a:latin typeface="Times New Roman" panose="02020603050405020304" pitchFamily="18" charset="0"/>
                <a:cs typeface="Times New Roman" panose="02020603050405020304" pitchFamily="18" charset="0"/>
              </a:rPr>
              <a:t>Впорядкував</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козацьке</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військо</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підвищив</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його</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боєздатність</a:t>
            </a:r>
            <a:r>
              <a:rPr lang="ru-RU" sz="63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ru-RU" sz="6300" dirty="0" err="1" smtClean="0">
                <a:latin typeface="Times New Roman" panose="02020603050405020304" pitchFamily="18" charset="0"/>
                <a:cs typeface="Times New Roman" panose="02020603050405020304" pitchFamily="18" charset="0"/>
              </a:rPr>
              <a:t>Підняв</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міжнародний</a:t>
            </a:r>
            <a:r>
              <a:rPr lang="ru-RU" sz="6300" dirty="0" smtClean="0">
                <a:latin typeface="Times New Roman" panose="02020603050405020304" pitchFamily="18" charset="0"/>
                <a:cs typeface="Times New Roman" panose="02020603050405020304" pitchFamily="18" charset="0"/>
              </a:rPr>
              <a:t> авторитет </a:t>
            </a:r>
            <a:r>
              <a:rPr lang="ru-RU" sz="6300" dirty="0" err="1" smtClean="0">
                <a:latin typeface="Times New Roman" panose="02020603050405020304" pitchFamily="18" charset="0"/>
                <a:cs typeface="Times New Roman" panose="02020603050405020304" pitchFamily="18" charset="0"/>
              </a:rPr>
              <a:t>козаків</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завдяки</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їхнім</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гучним</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звитягам</a:t>
            </a:r>
            <a:r>
              <a:rPr lang="ru-RU" sz="6300" dirty="0" smtClean="0">
                <a:latin typeface="Times New Roman" panose="02020603050405020304" pitchFamily="18" charset="0"/>
                <a:cs typeface="Times New Roman" panose="02020603050405020304" pitchFamily="18" charset="0"/>
              </a:rPr>
              <a:t> у </a:t>
            </a:r>
            <a:r>
              <a:rPr lang="ru-RU" sz="6300" dirty="0" err="1" smtClean="0">
                <a:latin typeface="Times New Roman" panose="02020603050405020304" pitchFamily="18" charset="0"/>
                <a:cs typeface="Times New Roman" panose="02020603050405020304" pitchFamily="18" charset="0"/>
              </a:rPr>
              <a:t>морських</a:t>
            </a:r>
            <a:r>
              <a:rPr lang="ru-RU" sz="6300" dirty="0" smtClean="0">
                <a:latin typeface="Times New Roman" panose="02020603050405020304" pitchFamily="18" charset="0"/>
                <a:cs typeface="Times New Roman" panose="02020603050405020304" pitchFamily="18" charset="0"/>
              </a:rPr>
              <a:t> походах і </a:t>
            </a:r>
            <a:r>
              <a:rPr lang="ru-RU" sz="6300" dirty="0" err="1" smtClean="0">
                <a:latin typeface="Times New Roman" panose="02020603050405020304" pitchFamily="18" charset="0"/>
                <a:cs typeface="Times New Roman" panose="02020603050405020304" pitchFamily="18" charset="0"/>
              </a:rPr>
              <a:t>Хотинській</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війні</a:t>
            </a:r>
            <a:r>
              <a:rPr lang="ru-RU" sz="63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ru-RU" sz="6300" dirty="0" err="1" smtClean="0">
                <a:latin typeface="Times New Roman" panose="02020603050405020304" pitchFamily="18" charset="0"/>
                <a:cs typeface="Times New Roman" panose="02020603050405020304" pitchFamily="18" charset="0"/>
              </a:rPr>
              <a:t>Перетворив</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козацтво</a:t>
            </a:r>
            <a:r>
              <a:rPr lang="ru-RU" sz="6300" dirty="0" smtClean="0">
                <a:latin typeface="Times New Roman" panose="02020603050405020304" pitchFamily="18" charset="0"/>
                <a:cs typeface="Times New Roman" panose="02020603050405020304" pitchFamily="18" charset="0"/>
              </a:rPr>
              <a:t> на </a:t>
            </a:r>
            <a:r>
              <a:rPr lang="ru-RU" sz="6300" dirty="0" err="1" smtClean="0">
                <a:latin typeface="Times New Roman" panose="02020603050405020304" pitchFamily="18" charset="0"/>
                <a:cs typeface="Times New Roman" panose="02020603050405020304" pitchFamily="18" charset="0"/>
              </a:rPr>
              <a:t>провідну</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верству</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українського</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суспільства</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зі</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своєю</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політичною</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програмою</a:t>
            </a:r>
            <a:r>
              <a:rPr lang="ru-RU" sz="63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ru-RU" sz="6300" dirty="0" err="1" smtClean="0">
                <a:latin typeface="Times New Roman" panose="02020603050405020304" pitchFamily="18" charset="0"/>
                <a:cs typeface="Times New Roman" panose="02020603050405020304" pitchFamily="18" charset="0"/>
              </a:rPr>
              <a:t>Сприяв</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формування</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національної</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української</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спільноти</a:t>
            </a:r>
            <a:r>
              <a:rPr lang="ru-RU" sz="6300" dirty="0" smtClean="0">
                <a:latin typeface="Times New Roman" panose="02020603050405020304" pitchFamily="18" charset="0"/>
                <a:cs typeface="Times New Roman" panose="02020603050405020304" pitchFamily="18" charset="0"/>
              </a:rPr>
              <a:t> з </a:t>
            </a:r>
            <a:r>
              <a:rPr lang="ru-RU" sz="6300" dirty="0" err="1" smtClean="0">
                <a:latin typeface="Times New Roman" panose="02020603050405020304" pitchFamily="18" charset="0"/>
                <a:cs typeface="Times New Roman" panose="02020603050405020304" pitchFamily="18" charset="0"/>
              </a:rPr>
              <a:t>її</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чітко</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вираженими</a:t>
            </a:r>
            <a:r>
              <a:rPr lang="ru-RU" sz="6300" dirty="0" smtClean="0">
                <a:latin typeface="Times New Roman" panose="02020603050405020304" pitchFamily="18" charset="0"/>
                <a:cs typeface="Times New Roman" panose="02020603050405020304" pitchFamily="18" charset="0"/>
              </a:rPr>
              <a:t> </a:t>
            </a:r>
            <a:r>
              <a:rPr lang="ru-RU" sz="6300" dirty="0" err="1" smtClean="0">
                <a:latin typeface="Times New Roman" panose="02020603050405020304" pitchFamily="18" charset="0"/>
                <a:cs typeface="Times New Roman" panose="02020603050405020304" pitchFamily="18" charset="0"/>
              </a:rPr>
              <a:t>географічними</a:t>
            </a:r>
            <a:r>
              <a:rPr lang="ru-RU" sz="6300" dirty="0" smtClean="0">
                <a:latin typeface="Times New Roman" panose="02020603050405020304" pitchFamily="18" charset="0"/>
                <a:cs typeface="Times New Roman" panose="02020603050405020304" pitchFamily="18" charset="0"/>
              </a:rPr>
              <a:t> кордонами.</a:t>
            </a:r>
          </a:p>
          <a:p>
            <a:pPr marL="0" indent="0" algn="just">
              <a:buNone/>
            </a:pPr>
            <a:endParaRPr lang="ru-RU" sz="6200" dirty="0" smtClean="0">
              <a:latin typeface="Times New Roman" panose="02020603050405020304" pitchFamily="18" charset="0"/>
              <a:cs typeface="Times New Roman" panose="02020603050405020304" pitchFamily="18" charset="0"/>
            </a:endParaRPr>
          </a:p>
          <a:p>
            <a:endParaRPr lang="ru-RU" dirty="0"/>
          </a:p>
        </p:txBody>
      </p:sp>
      <p:sp>
        <p:nvSpPr>
          <p:cNvPr id="4" name="Заголовок 1"/>
          <p:cNvSpPr txBox="1">
            <a:spLocks/>
          </p:cNvSpPr>
          <p:nvPr/>
        </p:nvSpPr>
        <p:spPr>
          <a:xfrm>
            <a:off x="107504" y="116632"/>
            <a:ext cx="8928992" cy="1152128"/>
          </a:xfrm>
          <a:prstGeom prst="rect">
            <a:avLst/>
          </a:prstGeom>
        </p:spPr>
        <p:txBody>
          <a:bodyPr numCol="1">
            <a:prstTxWarp prst="textStop">
              <a:avLst/>
            </a:prstTxWarp>
            <a:normAutofit fontScale="85000" lnSpcReduction="20000"/>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Висновок</a:t>
            </a:r>
            <a:endPar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a:p>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Сагайдачний</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відкрив</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нову</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добу</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в </a:t>
            </a:r>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історії</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українського</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життя</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27764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68760"/>
            <a:ext cx="8229600" cy="4857403"/>
          </a:xfrm>
        </p:spPr>
        <p:txBody>
          <a:bodyPr>
            <a:normAutofit fontScale="92500" lnSpcReduction="20000"/>
          </a:bodyPr>
          <a:lstStyle/>
          <a:p>
            <a:pPr algn="just"/>
            <a:r>
              <a:rPr lang="ru-RU" dirty="0" err="1" smtClean="0">
                <a:latin typeface="Times New Roman" panose="02020603050405020304" pitchFamily="18" charset="0"/>
                <a:cs typeface="Times New Roman" panose="02020603050405020304" pitchFamily="18" charset="0"/>
              </a:rPr>
              <a:t>Сьогодні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славетний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гетьман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України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продовжує</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своє</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життя</a:t>
            </a:r>
            <a:r>
              <a:rPr lang="ru-RU" dirty="0" smtClean="0">
                <a:latin typeface="Times New Roman" panose="02020603050405020304" pitchFamily="18" charset="0"/>
                <a:cs typeface="Times New Roman" panose="02020603050405020304" pitchFamily="18" charset="0"/>
              </a:rPr>
              <a:t> в </a:t>
            </a:r>
            <a:r>
              <a:rPr lang="ru-RU" dirty="0" err="1" smtClean="0">
                <a:latin typeface="Times New Roman" panose="02020603050405020304" pitchFamily="18" charset="0"/>
                <a:cs typeface="Times New Roman" panose="02020603050405020304" pitchFamily="18" charset="0"/>
              </a:rPr>
              <a:t>споруджених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пам'ятниках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меморіальних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дошках</a:t>
            </a:r>
            <a:r>
              <a:rPr lang="ru-RU" dirty="0" smtClean="0">
                <a:latin typeface="Times New Roman" panose="02020603050405020304" pitchFamily="18" charset="0"/>
                <a:cs typeface="Times New Roman" panose="02020603050405020304" pitchFamily="18" charset="0"/>
              </a:rPr>
              <a:t> на </a:t>
            </a:r>
            <a:r>
              <a:rPr lang="ru-RU" dirty="0" err="1" smtClean="0">
                <a:latin typeface="Times New Roman" panose="02020603050405020304" pitchFamily="18" charset="0"/>
                <a:cs typeface="Times New Roman" panose="02020603050405020304" pitchFamily="18" charset="0"/>
              </a:rPr>
              <a:t>будинках</a:t>
            </a:r>
            <a:r>
              <a:rPr lang="ru-RU" dirty="0" smtClean="0">
                <a:latin typeface="Times New Roman" panose="02020603050405020304" pitchFamily="18" charset="0"/>
                <a:cs typeface="Times New Roman" panose="02020603050405020304" pitchFamily="18" charset="0"/>
              </a:rPr>
              <a:t> і </a:t>
            </a:r>
            <a:r>
              <a:rPr lang="ru-RU" dirty="0" err="1" smtClean="0">
                <a:latin typeface="Times New Roman" panose="02020603050405020304" pitchFamily="18" charset="0"/>
                <a:cs typeface="Times New Roman" panose="02020603050405020304" pitchFamily="18" charset="0"/>
              </a:rPr>
              <a:t>назвах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вулиць</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його</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ім'я</a:t>
            </a:r>
            <a:r>
              <a:rPr lang="ru-RU" dirty="0" smtClean="0">
                <a:latin typeface="Times New Roman" panose="02020603050405020304" pitchFamily="18" charset="0"/>
                <a:cs typeface="Times New Roman" panose="02020603050405020304" pitchFamily="18" charset="0"/>
              </a:rPr>
              <a:t> з </a:t>
            </a:r>
            <a:r>
              <a:rPr lang="ru-RU" dirty="0" err="1" smtClean="0">
                <a:latin typeface="Times New Roman" panose="02020603050405020304" pitchFamily="18" charset="0"/>
                <a:cs typeface="Times New Roman" panose="02020603050405020304" pitchFamily="18" charset="0"/>
              </a:rPr>
              <a:t>гордістю</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носять</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флагманський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корабель</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Військово-Морських</a:t>
            </a:r>
            <a:r>
              <a:rPr lang="ru-RU" dirty="0" smtClean="0">
                <a:latin typeface="Times New Roman" panose="02020603050405020304" pitchFamily="18" charset="0"/>
                <a:cs typeface="Times New Roman" panose="02020603050405020304" pitchFamily="18" charset="0"/>
              </a:rPr>
              <a:t> Сил </a:t>
            </a:r>
            <a:r>
              <a:rPr lang="ru-RU" dirty="0" err="1" smtClean="0">
                <a:latin typeface="Times New Roman" panose="02020603050405020304" pitchFamily="18" charset="0"/>
                <a:cs typeface="Times New Roman" panose="02020603050405020304" pitchFamily="18" charset="0"/>
              </a:rPr>
              <a:t>України</a:t>
            </a:r>
            <a:r>
              <a:rPr lang="ru-RU" dirty="0" smtClean="0">
                <a:latin typeface="Times New Roman" panose="02020603050405020304" pitchFamily="18" charset="0"/>
                <a:cs typeface="Times New Roman" panose="02020603050405020304" pitchFamily="18" charset="0"/>
              </a:rPr>
              <a:t> СКР "</a:t>
            </a:r>
            <a:r>
              <a:rPr lang="ru-RU" dirty="0" err="1" smtClean="0">
                <a:latin typeface="Times New Roman" panose="02020603050405020304" pitchFamily="18" charset="0"/>
                <a:cs typeface="Times New Roman" panose="02020603050405020304" pitchFamily="18" charset="0"/>
              </a:rPr>
              <a:t>Сагайдачний</a:t>
            </a:r>
            <a:r>
              <a:rPr lang="ru-RU" dirty="0" smtClean="0">
                <a:latin typeface="Times New Roman" panose="02020603050405020304" pitchFamily="18" charset="0"/>
                <a:cs typeface="Times New Roman" panose="02020603050405020304" pitchFamily="18" charset="0"/>
              </a:rPr>
              <a:t>" і </a:t>
            </a:r>
            <a:r>
              <a:rPr lang="ru-RU" dirty="0" err="1" smtClean="0">
                <a:latin typeface="Times New Roman" panose="02020603050405020304" pitchFamily="18" charset="0"/>
                <a:cs typeface="Times New Roman" panose="02020603050405020304" pitchFamily="18" charset="0"/>
              </a:rPr>
              <a:t>Військовий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інститут</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імені</a:t>
            </a:r>
            <a:r>
              <a:rPr lang="ru-RU" dirty="0" smtClean="0">
                <a:latin typeface="Times New Roman" panose="02020603050405020304" pitchFamily="18" charset="0"/>
                <a:cs typeface="Times New Roman" panose="02020603050405020304" pitchFamily="18" charset="0"/>
              </a:rPr>
              <a:t> П. К. </a:t>
            </a:r>
            <a:r>
              <a:rPr lang="ru-RU" dirty="0" err="1" smtClean="0">
                <a:latin typeface="Times New Roman" panose="02020603050405020304" pitchFamily="18" charset="0"/>
                <a:cs typeface="Times New Roman" panose="02020603050405020304" pitchFamily="18" charset="0"/>
              </a:rPr>
              <a:t>Сагайдачного</a:t>
            </a:r>
            <a:r>
              <a:rPr lang="ru-RU" dirty="0" smtClean="0">
                <a:latin typeface="Times New Roman" panose="02020603050405020304" pitchFamily="18" charset="0"/>
                <a:cs typeface="Times New Roman" panose="02020603050405020304" pitchFamily="18" charset="0"/>
              </a:rPr>
              <a:t> при </a:t>
            </a:r>
            <a:r>
              <a:rPr lang="ru-RU" dirty="0" err="1" smtClean="0">
                <a:latin typeface="Times New Roman" panose="02020603050405020304" pitchFamily="18" charset="0"/>
                <a:cs typeface="Times New Roman" panose="02020603050405020304" pitchFamily="18" charset="0"/>
              </a:rPr>
              <a:t>Національному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університеті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Львівська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політехніка</a:t>
            </a:r>
            <a:r>
              <a:rPr lang="ru-RU" dirty="0" smtClean="0">
                <a:latin typeface="Times New Roman" panose="02020603050405020304" pitchFamily="18" charset="0"/>
                <a:cs typeface="Times New Roman" panose="02020603050405020304" pitchFamily="18" charset="0"/>
              </a:rPr>
              <a:t>", а </a:t>
            </a:r>
            <a:r>
              <a:rPr lang="ru-RU" dirty="0" err="1" smtClean="0">
                <a:latin typeface="Times New Roman" panose="02020603050405020304" pitchFamily="18" charset="0"/>
                <a:cs typeface="Times New Roman" panose="02020603050405020304" pitchFamily="18" charset="0"/>
              </a:rPr>
              <a:t>його</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мужність</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героїзм</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обізнаність</a:t>
            </a:r>
            <a:r>
              <a:rPr lang="ru-RU" dirty="0" smtClean="0">
                <a:latin typeface="Times New Roman" panose="02020603050405020304" pitchFamily="18" charset="0"/>
                <a:cs typeface="Times New Roman" panose="02020603050405020304" pitchFamily="18" charset="0"/>
              </a:rPr>
              <a:t> з </a:t>
            </a:r>
            <a:r>
              <a:rPr lang="ru-RU" dirty="0" err="1" smtClean="0">
                <a:latin typeface="Times New Roman" panose="02020603050405020304" pitchFamily="18" charset="0"/>
                <a:cs typeface="Times New Roman" panose="02020603050405020304" pitchFamily="18" charset="0"/>
              </a:rPr>
              <a:t>військовою</a:t>
            </a:r>
            <a:r>
              <a:rPr lang="ru-RU" dirty="0" smtClean="0">
                <a:latin typeface="Times New Roman" panose="02020603050405020304" pitchFamily="18" charset="0"/>
                <a:cs typeface="Times New Roman" panose="02020603050405020304" pitchFamily="18" charset="0"/>
              </a:rPr>
              <a:t> справою є </a:t>
            </a:r>
            <a:r>
              <a:rPr lang="ru-RU" dirty="0" err="1" smtClean="0">
                <a:latin typeface="Times New Roman" panose="02020603050405020304" pitchFamily="18" charset="0"/>
                <a:cs typeface="Times New Roman" panose="02020603050405020304" pitchFamily="18" charset="0"/>
              </a:rPr>
              <a:t>взірцем</a:t>
            </a:r>
            <a:r>
              <a:rPr lang="ru-RU" dirty="0" smtClean="0">
                <a:latin typeface="Times New Roman" panose="02020603050405020304" pitchFamily="18" charset="0"/>
                <a:cs typeface="Times New Roman" panose="02020603050405020304" pitchFamily="18" charset="0"/>
              </a:rPr>
              <a:t> для </a:t>
            </a:r>
            <a:r>
              <a:rPr lang="ru-RU" dirty="0" err="1" smtClean="0">
                <a:latin typeface="Times New Roman" panose="02020603050405020304" pitchFamily="18" charset="0"/>
                <a:cs typeface="Times New Roman" panose="02020603050405020304" pitchFamily="18" charset="0"/>
              </a:rPr>
              <a:t>воїнів</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Збройних</a:t>
            </a:r>
            <a:r>
              <a:rPr lang="ru-RU" dirty="0" smtClean="0">
                <a:latin typeface="Times New Roman" panose="02020603050405020304" pitchFamily="18" charset="0"/>
                <a:cs typeface="Times New Roman" panose="02020603050405020304" pitchFamily="18" charset="0"/>
              </a:rPr>
              <a:t> Сил </a:t>
            </a:r>
            <a:r>
              <a:rPr lang="ru-RU" dirty="0" err="1" smtClean="0">
                <a:latin typeface="Times New Roman" panose="02020603050405020304" pitchFamily="18" charset="0"/>
                <a:cs typeface="Times New Roman" panose="02020603050405020304" pitchFamily="18" charset="0"/>
              </a:rPr>
              <a:t>України</a:t>
            </a:r>
            <a:r>
              <a:rPr lang="ru-RU" dirty="0" smtClean="0">
                <a:latin typeface="Times New Roman" panose="02020603050405020304" pitchFamily="18" charset="0"/>
                <a:cs typeface="Times New Roman" panose="02020603050405020304" pitchFamily="18" charset="0"/>
              </a:rPr>
              <a:t> у </a:t>
            </a:r>
            <a:r>
              <a:rPr lang="ru-RU" dirty="0" err="1" smtClean="0">
                <a:latin typeface="Times New Roman" panose="02020603050405020304" pitchFamily="18" charset="0"/>
                <a:cs typeface="Times New Roman" panose="02020603050405020304" pitchFamily="18" charset="0"/>
              </a:rPr>
              <a:t>служінні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українському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народові</a:t>
            </a:r>
            <a:r>
              <a:rPr lang="ru-RU" dirty="0" smtClean="0">
                <a:latin typeface="Times New Roman" panose="02020603050405020304" pitchFamily="18" charset="0"/>
                <a:cs typeface="Times New Roman" panose="02020603050405020304" pitchFamily="18" charset="0"/>
              </a:rPr>
              <a:t> та </a:t>
            </a:r>
            <a:r>
              <a:rPr lang="ru-RU" dirty="0" err="1" smtClean="0">
                <a:latin typeface="Times New Roman" panose="02020603050405020304" pitchFamily="18" charset="0"/>
                <a:cs typeface="Times New Roman" panose="02020603050405020304" pitchFamily="18" charset="0"/>
              </a:rPr>
              <a:t>Батьківщині</a:t>
            </a:r>
            <a:r>
              <a:rPr lang="ru-RU"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a:t>
            </a:r>
            <a:endParaRPr lang="ru-RU" dirty="0"/>
          </a:p>
        </p:txBody>
      </p:sp>
      <p:sp>
        <p:nvSpPr>
          <p:cNvPr id="4" name="Заголовок 1"/>
          <p:cNvSpPr txBox="1">
            <a:spLocks/>
          </p:cNvSpPr>
          <p:nvPr/>
        </p:nvSpPr>
        <p:spPr>
          <a:xfrm>
            <a:off x="457200" y="116632"/>
            <a:ext cx="8363272" cy="1224136"/>
          </a:xfrm>
          <a:prstGeom prst="rect">
            <a:avLst/>
          </a:prstGeom>
        </p:spPr>
        <p:txBody>
          <a:bodyPr numCol="1">
            <a:prstTxWarp prst="textStop">
              <a:avLst/>
            </a:prstTxWarp>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Історична</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пам'ять</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нашого</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народу</a:t>
            </a:r>
          </a:p>
          <a:p>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0308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uk-U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Увіковічення пам'яті у камені.</a:t>
            </a:r>
            <a:br>
              <a:rPr lang="uk-U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uk-U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Не </a:t>
            </a:r>
            <a:r>
              <a:rPr lang="uk-U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загинеш у літах – маєш славу вічну!</a:t>
            </a:r>
            <a:br>
              <a:rPr lang="uk-U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r>
            <a:b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p:txBody>
      </p:sp>
      <p:sp>
        <p:nvSpPr>
          <p:cNvPr id="9" name="Объект 8"/>
          <p:cNvSpPr>
            <a:spLocks noGrp="1"/>
          </p:cNvSpPr>
          <p:nvPr>
            <p:ph sz="half" idx="2"/>
          </p:nvPr>
        </p:nvSpPr>
        <p:spPr>
          <a:xfrm>
            <a:off x="4211960" y="1600200"/>
            <a:ext cx="4680520" cy="4525963"/>
          </a:xfrm>
        </p:spPr>
        <p:txBody>
          <a:bodyPr>
            <a:normAutofit fontScale="92500" lnSpcReduction="10000"/>
          </a:bodyPr>
          <a:lstStyle/>
          <a:p>
            <a:pPr algn="just"/>
            <a:r>
              <a:rPr lang="ru-RU" b="1" dirty="0" err="1" smtClean="0">
                <a:latin typeface="Times New Roman" panose="02020603050405020304" pitchFamily="18" charset="0"/>
                <a:cs typeface="Times New Roman" panose="02020603050405020304" pitchFamily="18" charset="0"/>
              </a:rPr>
              <a:t>Пам'ятник</a:t>
            </a:r>
            <a:r>
              <a:rPr lang="ru-RU" b="1" dirty="0" smtClean="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Петрові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Сагайдачному</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українському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гетьманові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було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встановлено</a:t>
            </a:r>
            <a:r>
              <a:rPr lang="ru-RU" dirty="0">
                <a:latin typeface="Times New Roman" panose="02020603050405020304" pitchFamily="18" charset="0"/>
                <a:cs typeface="Times New Roman" panose="02020603050405020304" pitchFamily="18" charset="0"/>
              </a:rPr>
              <a:t> 14 </a:t>
            </a:r>
            <a:r>
              <a:rPr lang="ru-RU" dirty="0" err="1">
                <a:latin typeface="Times New Roman" panose="02020603050405020304" pitchFamily="18" charset="0"/>
                <a:cs typeface="Times New Roman" panose="02020603050405020304" pitchFamily="18" charset="0"/>
              </a:rPr>
              <a:t>червня</a:t>
            </a:r>
            <a:r>
              <a:rPr lang="ru-RU" dirty="0">
                <a:latin typeface="Times New Roman" panose="02020603050405020304" pitchFamily="18" charset="0"/>
                <a:cs typeface="Times New Roman" panose="02020603050405020304" pitchFamily="18" charset="0"/>
              </a:rPr>
              <a:t> 2008 року в </a:t>
            </a:r>
            <a:r>
              <a:rPr lang="ru-RU" dirty="0" err="1">
                <a:latin typeface="Times New Roman" panose="02020603050405020304" pitchFamily="18" charset="0"/>
                <a:cs typeface="Times New Roman" panose="02020603050405020304" pitchFamily="18" charset="0"/>
              </a:rPr>
              <a:t>Гагарінському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районі</a:t>
            </a:r>
            <a:r>
              <a:rPr lang="ru-RU" dirty="0">
                <a:latin typeface="Times New Roman" panose="02020603050405020304" pitchFamily="18" charset="0"/>
                <a:cs typeface="Times New Roman" panose="02020603050405020304" pitchFamily="18" charset="0"/>
              </a:rPr>
              <a:t> Севастополя до </a:t>
            </a:r>
            <a:r>
              <a:rPr lang="ru-RU" dirty="0" err="1">
                <a:latin typeface="Times New Roman" panose="02020603050405020304" pitchFamily="18" charset="0"/>
                <a:cs typeface="Times New Roman" panose="02020603050405020304" pitchFamily="18" charset="0"/>
              </a:rPr>
              <a:t>святкування</a:t>
            </a:r>
            <a:r>
              <a:rPr lang="ru-RU" dirty="0">
                <a:latin typeface="Times New Roman" panose="02020603050405020304" pitchFamily="18" charset="0"/>
                <a:cs typeface="Times New Roman" panose="02020603050405020304" pitchFamily="18" charset="0"/>
              </a:rPr>
              <a:t> 225-річчя </a:t>
            </a:r>
            <a:r>
              <a:rPr lang="ru-RU" dirty="0" err="1">
                <a:latin typeface="Times New Roman" panose="02020603050405020304" pitchFamily="18" charset="0"/>
                <a:cs typeface="Times New Roman" panose="02020603050405020304" pitchFamily="18" charset="0"/>
              </a:rPr>
              <a:t>міста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Бронзовий</a:t>
            </a:r>
            <a:r>
              <a:rPr lang="ru-RU" dirty="0">
                <a:latin typeface="Times New Roman" panose="02020603050405020304" pitchFamily="18" charset="0"/>
                <a:cs typeface="Times New Roman" panose="02020603050405020304" pitchFamily="18" charset="0"/>
              </a:rPr>
              <a:t> монумент на </a:t>
            </a:r>
            <a:r>
              <a:rPr lang="ru-RU" dirty="0" err="1">
                <a:latin typeface="Times New Roman" panose="02020603050405020304" pitchFamily="18" charset="0"/>
                <a:cs typeface="Times New Roman" panose="02020603050405020304" pitchFamily="18" charset="0"/>
              </a:rPr>
              <a:t>високій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колоні</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граніту</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мармуру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виконав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відомий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український</a:t>
            </a:r>
            <a:r>
              <a:rPr lang="ru-RU" dirty="0">
                <a:latin typeface="Times New Roman" panose="02020603050405020304" pitchFamily="18" charset="0"/>
                <a:cs typeface="Times New Roman" panose="02020603050405020304" pitchFamily="18" charset="0"/>
              </a:rPr>
              <a:t> скульптор </a:t>
            </a:r>
            <a:r>
              <a:rPr lang="ru-RU" dirty="0" err="1">
                <a:latin typeface="Times New Roman" panose="02020603050405020304" pitchFamily="18" charset="0"/>
                <a:cs typeface="Times New Roman" panose="02020603050405020304" pitchFamily="18" charset="0"/>
              </a:rPr>
              <a:t>Володимир</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Луцак</a:t>
            </a:r>
            <a:r>
              <a:rPr lang="ru-RU" dirty="0" smtClean="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marL="0" indent="0" algn="just">
              <a:buNone/>
            </a:pPr>
            <a:endParaRPr lang="ru-RU" dirty="0" smtClean="0">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558566"/>
            <a:ext cx="3240360" cy="450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47169" y="6237312"/>
            <a:ext cx="4014882" cy="369332"/>
          </a:xfrm>
          <a:prstGeom prst="rect">
            <a:avLst/>
          </a:prstGeom>
        </p:spPr>
        <p:txBody>
          <a:bodyPr wrap="none">
            <a:spAutoFit/>
          </a:bodyPr>
          <a:lstStyle/>
          <a:p>
            <a:r>
              <a:rPr lang="ru-RU" dirty="0" err="1" smtClean="0"/>
              <a:t>Пам'ятник</a:t>
            </a:r>
            <a:r>
              <a:rPr lang="ru-RU" dirty="0" smtClean="0"/>
              <a:t> </a:t>
            </a:r>
            <a:r>
              <a:rPr lang="ru-RU" dirty="0" err="1"/>
              <a:t>Сагайдачному</a:t>
            </a:r>
            <a:r>
              <a:rPr lang="ru-RU" dirty="0"/>
              <a:t> у </a:t>
            </a:r>
            <a:r>
              <a:rPr lang="ru-RU" dirty="0" err="1"/>
              <a:t>Севастополі</a:t>
            </a:r>
            <a:endParaRPr lang="ru-RU" dirty="0"/>
          </a:p>
        </p:txBody>
      </p:sp>
    </p:spTree>
    <p:extLst>
      <p:ext uri="{BB962C8B-B14F-4D97-AF65-F5344CB8AC3E}">
        <p14:creationId xmlns:p14="http://schemas.microsoft.com/office/powerpoint/2010/main" val="2618127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527302"/>
            <a:ext cx="1862670" cy="2029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descr="http://img.narodna.pravda.com.ua/images/doc/a/9/a9b95-unnam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6907" y="3429000"/>
            <a:ext cx="1844407" cy="1913909"/>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91969" y="260648"/>
            <a:ext cx="4552039" cy="1143000"/>
          </a:xfrm>
        </p:spPr>
        <p:txBody>
          <a:bodyPr>
            <a:prstTxWarp prst="textStop">
              <a:avLst/>
            </a:prstTxWarp>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Українському гетьману нема місця в Севастополі</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078" name="Picture 6" descr="http://img.narodna.pravda.com.ua/images/doc/a/2/a2e39-unnam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2022290"/>
            <a:ext cx="2331002" cy="154882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8364" y="5342909"/>
            <a:ext cx="3901491" cy="1200329"/>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25 </a:t>
            </a:r>
            <a:r>
              <a:rPr lang="ru-RU" dirty="0" err="1">
                <a:latin typeface="Times New Roman" panose="02020603050405020304" pitchFamily="18" charset="0"/>
                <a:cs typeface="Times New Roman" panose="02020603050405020304" pitchFamily="18" charset="0"/>
              </a:rPr>
              <a:t>квітня</a:t>
            </a:r>
            <a:r>
              <a:rPr lang="ru-RU" dirty="0">
                <a:latin typeface="Times New Roman" panose="02020603050405020304" pitchFamily="18" charset="0"/>
                <a:cs typeface="Times New Roman" panose="02020603050405020304" pitchFamily="18" charset="0"/>
              </a:rPr>
              <a:t> 2014 року </a:t>
            </a:r>
            <a:r>
              <a:rPr lang="ru-RU" dirty="0" err="1" smtClean="0">
                <a:latin typeface="Times New Roman" panose="02020603050405020304" pitchFamily="18" charset="0"/>
                <a:cs typeface="Times New Roman" panose="02020603050405020304" pitchFamily="18" charset="0"/>
              </a:rPr>
              <a:t>пам'ятник</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Петрові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Сагайдачному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був</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демонтований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російською</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окупаційною</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владою</a:t>
            </a:r>
            <a:endParaRPr lang="ru-RU" dirty="0">
              <a:latin typeface="Times New Roman" panose="02020603050405020304" pitchFamily="18" charset="0"/>
              <a:cs typeface="Times New Roman" panose="02020603050405020304" pitchFamily="18" charset="0"/>
            </a:endParaRPr>
          </a:p>
        </p:txBody>
      </p:sp>
      <p:sp>
        <p:nvSpPr>
          <p:cNvPr id="7" name="Заголовок 1"/>
          <p:cNvSpPr txBox="1">
            <a:spLocks/>
          </p:cNvSpPr>
          <p:nvPr/>
        </p:nvSpPr>
        <p:spPr>
          <a:xfrm>
            <a:off x="4937720" y="332656"/>
            <a:ext cx="3907160" cy="1143000"/>
          </a:xfrm>
          <a:prstGeom prst="rect">
            <a:avLst/>
          </a:prstGeom>
        </p:spPr>
        <p:txBody>
          <a:bodyPr vert="horz" lIns="91440" tIns="45720" rIns="91440" bIns="45720" numCol="1" rtlCol="0" anchor="ctr">
            <a:prstTxWarp prst="textStop">
              <a:avLst/>
            </a:prstTxWarp>
            <a:normAutofit fontScale="60000" lnSpcReduction="20000"/>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Українському гетьману є місце в Харкові</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8" name="Picture 2"/>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bwMode="auto">
          <a:xfrm>
            <a:off x="5076056" y="1527302"/>
            <a:ext cx="2163874" cy="2885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рямоугольник 8"/>
          <p:cNvSpPr/>
          <p:nvPr/>
        </p:nvSpPr>
        <p:spPr>
          <a:xfrm>
            <a:off x="7380312" y="2248887"/>
            <a:ext cx="1620180" cy="1200329"/>
          </a:xfrm>
          <a:prstGeom prst="rect">
            <a:avLst/>
          </a:prstGeom>
        </p:spPr>
        <p:txBody>
          <a:bodyPr wrap="square">
            <a:spAutoFit/>
          </a:bodyPr>
          <a:lstStyle/>
          <a:p>
            <a:pPr algn="ctr"/>
            <a:r>
              <a:rPr lang="ru-RU" dirty="0" err="1" smtClean="0">
                <a:latin typeface="Times New Roman" panose="02020603050405020304" pitchFamily="18" charset="0"/>
                <a:cs typeface="Times New Roman" panose="02020603050405020304" pitchFamily="18" charset="0"/>
              </a:rPr>
              <a:t>Пам'ятник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вивезений</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з </a:t>
            </a:r>
            <a:r>
              <a:rPr lang="ru-RU" dirty="0" err="1">
                <a:latin typeface="Times New Roman" panose="02020603050405020304" pitchFamily="18" charset="0"/>
                <a:cs typeface="Times New Roman" panose="02020603050405020304" pitchFamily="18" charset="0"/>
              </a:rPr>
              <a:t>анексованого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Криму</a:t>
            </a:r>
            <a:endParaRPr lang="uk-UA" dirty="0">
              <a:solidFill>
                <a:srgbClr val="000000"/>
              </a:solidFill>
              <a:latin typeface="Times New Roman" pitchFamily="18" charset="0"/>
              <a:cs typeface="Times New Roman" pitchFamily="18" charset="0"/>
            </a:endParaRPr>
          </a:p>
        </p:txBody>
      </p:sp>
      <p:sp>
        <p:nvSpPr>
          <p:cNvPr id="4" name="Прямоугольник 3"/>
          <p:cNvSpPr/>
          <p:nvPr/>
        </p:nvSpPr>
        <p:spPr>
          <a:xfrm>
            <a:off x="4428492" y="4465746"/>
            <a:ext cx="4572000" cy="1754326"/>
          </a:xfrm>
          <a:prstGeom prst="rect">
            <a:avLst/>
          </a:prstGeom>
        </p:spPr>
        <p:txBody>
          <a:bodyPr>
            <a:spAutoFit/>
          </a:bodyPr>
          <a:lstStyle/>
          <a:p>
            <a:pPr algn="just"/>
            <a:r>
              <a:rPr lang="ru-RU" dirty="0">
                <a:latin typeface="Times New Roman" panose="02020603050405020304" pitchFamily="18" charset="0"/>
                <a:cs typeface="Times New Roman" panose="02020603050405020304" pitchFamily="18" charset="0"/>
              </a:rPr>
              <a:t>У </a:t>
            </a:r>
            <a:r>
              <a:rPr lang="ru-RU" dirty="0" err="1">
                <a:latin typeface="Times New Roman" panose="02020603050405020304" pitchFamily="18" charset="0"/>
                <a:cs typeface="Times New Roman" panose="02020603050405020304" pitchFamily="18" charset="0"/>
              </a:rPr>
              <a:t>Харкові</a:t>
            </a:r>
            <a:r>
              <a:rPr lang="ru-RU" dirty="0">
                <a:latin typeface="Times New Roman" panose="02020603050405020304" pitchFamily="18" charset="0"/>
                <a:cs typeface="Times New Roman" panose="02020603050405020304" pitchFamily="18" charset="0"/>
              </a:rPr>
              <a:t> </a:t>
            </a:r>
            <a:r>
              <a:rPr lang="uk-UA" dirty="0">
                <a:solidFill>
                  <a:srgbClr val="000000"/>
                </a:solidFill>
                <a:latin typeface="Times New Roman" pitchFamily="18" charset="0"/>
                <a:cs typeface="Times New Roman" pitchFamily="18" charset="0"/>
              </a:rPr>
              <a:t>22 серпня 2015  року, у переддень Дня міста, відбулося відкриття пам'ятника </a:t>
            </a:r>
            <a:r>
              <a:rPr lang="ru-RU" dirty="0">
                <a:latin typeface="Times New Roman" panose="02020603050405020304" pitchFamily="18" charset="0"/>
                <a:cs typeface="Times New Roman" panose="02020603050405020304" pitchFamily="18" charset="0"/>
              </a:rPr>
              <a:t>Петру Конашевичу-</a:t>
            </a:r>
            <a:r>
              <a:rPr lang="ru-RU" dirty="0" err="1">
                <a:latin typeface="Times New Roman" panose="02020603050405020304" pitchFamily="18" charset="0"/>
                <a:cs typeface="Times New Roman" panose="02020603050405020304" pitchFamily="18" charset="0"/>
              </a:rPr>
              <a:t>Сагайдачному</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видатному</a:t>
            </a:r>
            <a:r>
              <a:rPr lang="ru-RU" dirty="0">
                <a:latin typeface="Times New Roman" panose="02020603050405020304" pitchFamily="18" charset="0"/>
                <a:cs typeface="Times New Roman" panose="02020603050405020304" pitchFamily="18" charset="0"/>
              </a:rPr>
              <a:t> державному </a:t>
            </a:r>
            <a:r>
              <a:rPr lang="ru-RU" dirty="0" err="1">
                <a:latin typeface="Times New Roman" panose="02020603050405020304" pitchFamily="18" charset="0"/>
                <a:cs typeface="Times New Roman" panose="02020603050405020304" pitchFamily="18" charset="0"/>
              </a:rPr>
              <a:t>діячу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блискучому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полководцю</a:t>
            </a:r>
            <a:r>
              <a:rPr lang="ru-RU" dirty="0">
                <a:latin typeface="Times New Roman" panose="02020603050405020304" pitchFamily="18" charset="0"/>
                <a:cs typeface="Times New Roman" panose="02020603050405020304" pitchFamily="18" charset="0"/>
              </a:rPr>
              <a:t>, мудрому </a:t>
            </a:r>
            <a:r>
              <a:rPr lang="ru-RU" dirty="0" err="1">
                <a:latin typeface="Times New Roman" panose="02020603050405020304" pitchFamily="18" charset="0"/>
                <a:cs typeface="Times New Roman" panose="02020603050405020304" pitchFamily="18" charset="0"/>
              </a:rPr>
              <a:t>політику</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талановитому</a:t>
            </a:r>
            <a:r>
              <a:rPr lang="ru-RU" dirty="0">
                <a:latin typeface="Times New Roman" panose="02020603050405020304" pitchFamily="18" charset="0"/>
                <a:cs typeface="Times New Roman" panose="02020603050405020304" pitchFamily="18" charset="0"/>
              </a:rPr>
              <a:t> дипломату. </a:t>
            </a:r>
          </a:p>
        </p:txBody>
      </p:sp>
    </p:spTree>
    <p:extLst>
      <p:ext uri="{BB962C8B-B14F-4D97-AF65-F5344CB8AC3E}">
        <p14:creationId xmlns:p14="http://schemas.microsoft.com/office/powerpoint/2010/main" val="25969989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1583</Words>
  <Application>Microsoft Office PowerPoint</Application>
  <PresentationFormat>Экран (4:3)</PresentationFormat>
  <Paragraphs>121</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Відомі люди, або постать в історії України  </vt:lpstr>
      <vt:lpstr>Актуальність дослідження</vt:lpstr>
      <vt:lpstr>Презентация PowerPoint</vt:lpstr>
      <vt:lpstr>Завдання</vt:lpstr>
      <vt:lpstr>Особистість</vt:lpstr>
      <vt:lpstr>Презентация PowerPoint</vt:lpstr>
      <vt:lpstr>Діяльність гетьмана </vt:lpstr>
      <vt:lpstr>Дипломатичний хист</vt:lpstr>
      <vt:lpstr>«Політик великий і справний"</vt:lpstr>
      <vt:lpstr>Просвітництво і меценатство</vt:lpstr>
      <vt:lpstr>Презентация PowerPoint</vt:lpstr>
      <vt:lpstr>Доба героїчних походів </vt:lpstr>
      <vt:lpstr>Історик запорозького козацтва  Д. І. Яворницький зазначав:</vt:lpstr>
      <vt:lpstr>Роль козаків у Хотинській війні</vt:lpstr>
      <vt:lpstr>Хотинська війна - апофеоз козацької звитяги</vt:lpstr>
      <vt:lpstr>Презентация PowerPoint</vt:lpstr>
      <vt:lpstr>Презентация PowerPoint</vt:lpstr>
      <vt:lpstr>  Увіковічення пам'яті у камені. Не загинеш у літах – маєш славу вічну!  </vt:lpstr>
      <vt:lpstr>Українському гетьману нема місця в Севастополі</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Роль Сагайдачного в історії України</dc:title>
  <dc:creator>Admin</dc:creator>
  <cp:lastModifiedBy>Галина</cp:lastModifiedBy>
  <cp:revision>81</cp:revision>
  <dcterms:created xsi:type="dcterms:W3CDTF">2016-10-12T16:45:31Z</dcterms:created>
  <dcterms:modified xsi:type="dcterms:W3CDTF">2017-04-14T06:20:14Z</dcterms:modified>
</cp:coreProperties>
</file>