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1" r:id="rId3"/>
    <p:sldId id="265" r:id="rId4"/>
    <p:sldId id="266" r:id="rId5"/>
    <p:sldId id="264" r:id="rId6"/>
    <p:sldId id="257" r:id="rId7"/>
    <p:sldId id="267" r:id="rId8"/>
    <p:sldId id="258" r:id="rId9"/>
    <p:sldId id="269" r:id="rId10"/>
    <p:sldId id="270" r:id="rId11"/>
    <p:sldId id="260" r:id="rId12"/>
    <p:sldId id="268" r:id="rId13"/>
    <p:sldId id="262" r:id="rId14"/>
    <p:sldId id="26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дежда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15848-A357-4A57-BD18-6F6EC4F054F5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F119B-16F7-4B66-9ACD-74A9DE1B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F7F1-FAE4-4916-8933-EFDA7B64A981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01438B-D564-4596-98A4-F448754DC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F7F1-FAE4-4916-8933-EFDA7B64A981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438B-D564-4596-98A4-F448754DC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F7F1-FAE4-4916-8933-EFDA7B64A981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438B-D564-4596-98A4-F448754DC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E5F7F1-FAE4-4916-8933-EFDA7B64A981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801438B-D564-4596-98A4-F448754DC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F7F1-FAE4-4916-8933-EFDA7B64A981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438B-D564-4596-98A4-F448754DC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F7F1-FAE4-4916-8933-EFDA7B64A981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438B-D564-4596-98A4-F448754DC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438B-D564-4596-98A4-F448754DC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F7F1-FAE4-4916-8933-EFDA7B64A981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F7F1-FAE4-4916-8933-EFDA7B64A981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438B-D564-4596-98A4-F448754DC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F7F1-FAE4-4916-8933-EFDA7B64A981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438B-D564-4596-98A4-F448754DC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E5F7F1-FAE4-4916-8933-EFDA7B64A981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01438B-D564-4596-98A4-F448754DC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F7F1-FAE4-4916-8933-EFDA7B64A981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01438B-D564-4596-98A4-F448754DC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E5F7F1-FAE4-4916-8933-EFDA7B64A981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801438B-D564-4596-98A4-F448754DC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143116"/>
            <a:ext cx="8001056" cy="4214842"/>
          </a:xfrm>
        </p:spPr>
        <p:txBody>
          <a:bodyPr>
            <a:normAutofit lnSpcReduction="10000"/>
          </a:bodyPr>
          <a:lstStyle/>
          <a:p>
            <a:endParaRPr lang="uk-UA" i="1" dirty="0" smtClean="0">
              <a:solidFill>
                <a:schemeClr val="tx1"/>
              </a:solidFill>
            </a:endParaRPr>
          </a:p>
          <a:p>
            <a:endParaRPr lang="uk-UA" i="1" dirty="0" smtClean="0">
              <a:solidFill>
                <a:schemeClr val="tx1"/>
              </a:solidFill>
            </a:endParaRPr>
          </a:p>
          <a:p>
            <a:r>
              <a:rPr lang="uk-UA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Шлях звільнення кожної нації густо кропиться кров’ю. Ворожою і своєю. Кров закінчує глибокі процеси національних емоцій, усвідомлень організаційної праці й ідеологічної творчості, всього того, що нація і свідомо й раціонально використовує для ствердження свого права на державне життя».</a:t>
            </a:r>
            <a:endParaRPr lang="ru-RU" sz="28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Симон Петлюра</a:t>
            </a:r>
            <a:r>
              <a:rPr lang="uk-UA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i="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/>
          <a:p>
            <a:r>
              <a:rPr lang="uk-UA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Трагічне прозріння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Партизани загону Т.В. Черняка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682847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14 серпня 1918 року визволення рідного села Вороб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ївка.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Переможний бій за  село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Кам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’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янська-Слобода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5 грудня 191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року партизанському загону Черняка, вже перейменованому в Новгород-Сіверський полк, вдалося без бою взяти місто Новгород-Сіверський.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16 вересня полк вступив у місто Шостка.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Наступним містом був Кролевець.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Звільнивши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Дмитрівку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Івановичі полк продовжував наступ у напрямку Прилук, звідки відкривався шлях до Києва.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Коли 24 січня 1919 року під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Семиполками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щорсівці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розгромили одну з бригад Петлюри – «Галицькі стрільці»,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новгород-сіверці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в цей час на лівому фланзі визволили Яготин і Бориспіль. У ніч на 5 лютого полки дивізії підійшли до берега Дніпра.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Пробувши у Києві два тижні, Новгород-Сіверський полк Черняка вирушив в напрямку Василькова, Білої Церкви і вийшов лівіше Вінниці. У боях за володіння містом і залізничним вузлом Вапнярка було розбито міцне угрупування ворога. Було взято у полон 3000 чоловік (солдат і офіцерів). Захоплено 45 вагонів зі зброєю і боєприпасами.</a:t>
            </a: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Бойові дії Т.В. Черняка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Новгород-Сіверський полк терміново рушив залізничною дорогою з Вапнярки на Бердичів. На другий день полк пішов у наступ на Бердичів, підтримуючи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таращанців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Петлюрівці були розбиті, і місто було взято. Полк отримав наказ взяти Житомир. Після двотижневого пішого переходу,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новгород-сіверці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вступили в бій за Житомир й оволоділи ним. 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Дивізія Щорса зробила заслон поблизу кордону панської Польщі. На ці ділянки фронту були підтягнуті кращі сили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Пілсудського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зняті з-під Львова. На дільниці Черняка точилися тяжкі бої. Комбриг особисто водив в атаку ланцюги червоноармійців у боях за Рівне. Супротивник не витримав і місто було взято. Продовжуючи гонитву за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ворогом,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бригада просунулась на 5-7 км на захід від Рівного і зупинилась на відпочинок.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ніч на 11 серпня 1919 року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наказом із Москви,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В. Черняк був убитий.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Командир партизанського загону, а потім полку Т. В. Черняк бачив дійсність саме у такому ракурсі. Він прагнув до перемоги за всяку ціну, і складалось так, що він завжди перемагав. Але на тлі перемог він бачив кров і тільки кров. 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Наступає перше прозріння, що влада – то боротьба, а держава – то кров і залізо. Завіса роздерлась, полуда з очей упала, і хоч на мить освітила, що треба робити. Він носив форму московської армії, але почав задумуватись про підтримку української самостійності, почав хилитись в український бік.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Велика озброєна сила готувалась слугувати українській національній ідеї української держави. Треба було тільки вміло використати цю силу і скерувати в потрібне русло. Але не судилося. Якось про це дізнались чекісти, і вбили командира бригади Черняка, не залишивши ніяких слідів і підозр.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Трагічне прозріння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pPr algn="ctr"/>
            <a:r>
              <a:rPr lang="uk-UA" sz="5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 показує життя, не все складалося і тоді, і нині так, як того вимагали інтереси й добробут української нації, кожен воював за свій образ життя. 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Подібне ми спостерігали й у 2004 році, коли Україну свідомо намагалися розколоти на дві частини. Аналогічна ситуація склалася зараз, що й спричинило сучасну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гибрідну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війну» на Південному 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ході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України.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 сподіваюся, що рано чи пізно до всіх українців прийде усвідомлення національної самобутності та необхідності об’єднуватися заради світлого майбутнього своєї держави. Головне, щоб це не трапилося запізно. Я засуджую Черняка, але все ж таки і захоплююсь ним, його талантом, сміливістю, героїзмом і прозрінням. Це герой, який став жертвою режиму, але він не знав, що все, у що він вірив, за що боровся, через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років стане прахом.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642918"/>
            <a:ext cx="8115328" cy="53816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uk-UA" dirty="0" smtClean="0"/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Тимофій Вікторович Черняк дуже пізно усвідомив неправильність своїх бойових дій. Він завжди перемагав. І як щоб вчасно цю велику озброєну силу використали  б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боротьбі за самостійну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Україну?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То 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впевнена,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 боротьба за незалежність нашої держави  мала б інший розмах.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Зараз ніхто з істориків не зможе відповісти достовірно на всі питання громадянської війни в Україні. Я вважаю, що уникнути її було просто неможливо. Тут немає правих, тут є історія.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Боротьба за не залежність, шляхом великих жертв вже не віддається луною, ми її знову бачимо і чуємо на Південному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ході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країни.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Хай завжди буде жива пам’ять про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тих,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хто воював і загинув заради перемоги!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Хай завжди дзвонить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дзвін,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щоб ми нічого не забули.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/>
          <a:lstStyle/>
          <a:p>
            <a:pPr lvl="0" algn="ctr"/>
            <a:r>
              <a:rPr lang="uk-UA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Зустріч із </a:t>
            </a:r>
            <a:r>
              <a:rPr lang="uk-UA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синами партизан </a:t>
            </a:r>
            <a:r>
              <a:rPr lang="uk-UA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громадянськой</a:t>
            </a:r>
            <a:r>
              <a:rPr lang="uk-UA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війни </a:t>
            </a:r>
            <a:r>
              <a:rPr lang="uk-UA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Олексієнко</a:t>
            </a:r>
            <a:r>
              <a:rPr lang="uk-UA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Євтихія Павловича та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Рамуся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Андрія Антоновича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043" r="16521"/>
          <a:stretch>
            <a:fillRect/>
          </a:stretch>
        </p:blipFill>
        <p:spPr bwMode="auto">
          <a:xfrm>
            <a:off x="4857752" y="2285992"/>
            <a:ext cx="3857652" cy="36195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18000" contrast="-24000"/>
          </a:blip>
          <a:srcRect l="9232" r="12954"/>
          <a:stretch>
            <a:fillRect/>
          </a:stretch>
        </p:blipFill>
        <p:spPr bwMode="auto">
          <a:xfrm>
            <a:off x="428596" y="2285992"/>
            <a:ext cx="4214842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Тогочасні події не лише подібні до ситуації, у якій Україна опинилася зараз, – вони, на мою думку, є безпосереднім наслідком сучасних бойових дій на території нашої держави. Війна на сході – це продовження не тільки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антимайдану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2004 року, але й політики русифікації, яка проводилась постійно на теренах України.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Актуальність дослідження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 Повернутись до історичної правди, </a:t>
            </a:r>
            <a:r>
              <a:rPr lang="uk-UA" dirty="0" err="1" smtClean="0"/>
              <a:t>по-</a:t>
            </a:r>
            <a:r>
              <a:rPr lang="uk-UA" dirty="0" smtClean="0"/>
              <a:t> новому описати її, згадати і запам’ятати імена загиблих героїв, яких вела у бій любов до країни; зрозуміти, чому населення Північної частини України в боротьбі за самостійність не підтримало уряд Центральної Ради; </a:t>
            </a:r>
          </a:p>
          <a:p>
            <a:r>
              <a:rPr lang="uk-UA" dirty="0" smtClean="0"/>
              <a:t>Встановити справжні причини загибелі Тимофія Вікторовича Черняка, знайти нові підтвердження його особистих поглядів на війну народу з народом, країни з країною; виявити можливі причини виникнення конфліктних ситуацій на території нашої держави 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 smtClean="0">
                <a:solidFill>
                  <a:schemeClr val="tx2">
                    <a:lumMod val="90000"/>
                  </a:schemeClr>
                </a:solidFill>
              </a:rPr>
              <a:t>Мета роботи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Після Першої світової війни люди повинні були зрозуміти всі її страхіття, одуматись і почати відроджувати свою країну. Але так не сталося. Почалися нові протистояння, революції. Вони набирали титанічного розмаху. Багато українців хотіли самостійності; були й такі, хто не бажав виходити з-під влади більшовиків. Мара кривавої громадянської війни нависала над Українською Народною Республікою. Усім доводилось нелегко. Суспільство жило в стані внутрішньої боротьби й було змушене боронитись від безладдя, анархії та хаосу, що підіймалися навколо 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грозилися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затопити все. Спробою укріплення державності було утворення Центральної Ради. Зараз ми всі розуміємо, що цей уряд не міг здійснити дива.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Кривава мара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929222"/>
          </a:xfrm>
        </p:spPr>
        <p:txBody>
          <a:bodyPr>
            <a:noAutofit/>
          </a:bodyPr>
          <a:lstStyle/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Бадьорі, тріумфуючі виїжджали на оранку селяни Вороб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ївки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з привезеними з панських маєтків плугами. Біднота почала обробляти кращі землі, якими ще недавно володіли поміщики.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радість хліборобів тривала недовго. Одного погожого дня загін німецьких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військ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вступив у Вороб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ївку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в супроводі гайдамаків. Сіро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зелені мундири, добротна екіпіровка, зухвала самовпевненість чужоземців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все було дивним, чужим для селян. Вони з неприхованою ненавистю виглядали через паркани своїх садиб, посилаючи ворогам прокляття.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вулицю ніхто не виходив. Тільки місцеві багатії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зустріли гостей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доброзичливо. Погрожуючи зброєю, німці й гайдамаки зігнали селян на церковну площу, наказали за 24 години віддати зброю.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Майно повернути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endParaRPr lang="uk-UA" sz="140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71546"/>
            <a:ext cx="42862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Вони говорили про повернення майна в поміщицькі маєтки, вимагали сала, яєць. І відразу ж, наче сарана, кинулись по дворах. Тягли поросят, ловили й запихали в мішки курей, качок. 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Вищання свиней, кудкудакання потривоженої птиці, плач жінок і дітей – все змішалося в єдиний галас і повисло над селом . Про це свідчить у своїх спогадах місцевий мешканець і партизан загону Черняка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Чемодур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Леонід Дем’янович.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7936" t="53571" r="49736" b="9201"/>
          <a:stretch>
            <a:fillRect/>
          </a:stretch>
        </p:blipFill>
        <p:spPr bwMode="auto">
          <a:xfrm>
            <a:off x="5143504" y="1142984"/>
            <a:ext cx="3146940" cy="40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3829048" cy="5715040"/>
          </a:xfrm>
        </p:spPr>
        <p:txBody>
          <a:bodyPr>
            <a:no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 історією партизанського руху в районі тісно пов’язані і драматичні сторінки. Це війна проти гайдамаків, які відстоювали Центральну Раду, заручившись міжнародною підтримкою Німецької імперії. </a:t>
            </a:r>
          </a:p>
          <a:p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Населення Новгород-Сіверського повіту негативно сприйняло окупацію. Це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об’днання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дискредитувало українську владу, що вдалась допомагати німцям. </a:t>
            </a:r>
          </a:p>
          <a:p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Місцевий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жительЧерняк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Т.В. почав організовувати партизанський загін і вести боротьбу проти німців і Центральної Ради.</a:t>
            </a: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589" t="5043" r="3046" b="7240"/>
          <a:stretch>
            <a:fillRect/>
          </a:stretch>
        </p:blipFill>
        <p:spPr bwMode="auto">
          <a:xfrm>
            <a:off x="4714868" y="1285860"/>
            <a:ext cx="36453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 fontScale="70000" lnSpcReduction="20000"/>
          </a:bodyPr>
          <a:lstStyle/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5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 партизанського загону</a:t>
            </a: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Не витримавши знущань, багато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вороб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ївців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потай закопували в землю зерно, складали на підводи свій убогий скарб, забирали худобу і відправлялись у ліс або в інші села. Виїхала з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Вороб’ївки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і сім’я Тимофія Черняка. </a:t>
            </a: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Усі, хто був здатний носити зброю, ішли за Десну. Туди направлялися також чоловіки з багатьох навколишніх сіл: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Шептаків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Грем’яча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Мурав’їв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Бучок,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Кам’янської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Слободи. Серед інших були брати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Прокопенки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Іван, Пилип і Михайло. Із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Будо-Вороб’ївки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сусіднього з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Вороб’ївкою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села, колишній унтер-офіцер Михайло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Слюнько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зібрав і направив у розташування партизанів взвод із 25 бійців. Сам залишився на місці, завербував нову групу односельчан, а потім із ними також прибув до Черняка. </a:t>
            </a: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Із численних невеликих партизанських груп в десятках населених пунктів на обох берегах Десни були згодом утворені великі партизанські загони, що викликали жах у стані ворогів. Невдовзі загін Новгород-Сіверських партизанів налічував близько 500 чоловік.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466</TotalTime>
  <Words>1488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Трагічне прозріння</vt:lpstr>
      <vt:lpstr>Слайд 2</vt:lpstr>
      <vt:lpstr>Актуальність дослідження</vt:lpstr>
      <vt:lpstr>Мета роботи</vt:lpstr>
      <vt:lpstr>Кривава мара</vt:lpstr>
      <vt:lpstr>Майно повернути</vt:lpstr>
      <vt:lpstr>Слайд 7</vt:lpstr>
      <vt:lpstr>Слайд 8</vt:lpstr>
      <vt:lpstr>Слайд 9</vt:lpstr>
      <vt:lpstr>Партизани загону Т.В. Черняка</vt:lpstr>
      <vt:lpstr>Бойові дії Т.В. Черняка</vt:lpstr>
      <vt:lpstr>Слайд 12</vt:lpstr>
      <vt:lpstr>Трагічне прозріння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Черняк</dc:title>
  <dc:creator>Надежда</dc:creator>
  <cp:lastModifiedBy>Надежда</cp:lastModifiedBy>
  <cp:revision>53</cp:revision>
  <dcterms:created xsi:type="dcterms:W3CDTF">2016-12-24T09:02:43Z</dcterms:created>
  <dcterms:modified xsi:type="dcterms:W3CDTF">2016-12-25T13:21:10Z</dcterms:modified>
</cp:coreProperties>
</file>