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8" r:id="rId3"/>
    <p:sldId id="257" r:id="rId4"/>
    <p:sldId id="265" r:id="rId5"/>
    <p:sldId id="266" r:id="rId6"/>
    <p:sldId id="264" r:id="rId7"/>
    <p:sldId id="261" r:id="rId8"/>
    <p:sldId id="262" r:id="rId9"/>
    <p:sldId id="260" r:id="rId10"/>
    <p:sldId id="259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14.04.2017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14.04.2017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14.04.2017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14.04.2017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793" y="2204864"/>
            <a:ext cx="9144000" cy="1829761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  <a:latin typeface="Bookman Old Style" pitchFamily="18" charset="0"/>
              </a:rPr>
              <a:t>ЧАРІВ</a:t>
            </a:r>
            <a:r>
              <a:rPr lang="uk-UA" dirty="0" smtClean="0">
                <a:solidFill>
                  <a:srgbClr val="FF0000"/>
                </a:solidFill>
                <a:latin typeface="Bookman Old Style" pitchFamily="18" charset="0"/>
              </a:rPr>
              <a:t>НА ЯЛИНОЧКА </a:t>
            </a:r>
            <a:r>
              <a:rPr lang="en-US" dirty="0" smtClean="0">
                <a:solidFill>
                  <a:srgbClr val="FF0000"/>
                </a:solidFill>
                <a:latin typeface="Bookman Old Style" pitchFamily="18" charset="0"/>
              </a:rPr>
              <a:t/>
            </a:r>
            <a:br>
              <a:rPr lang="en-US" dirty="0" smtClean="0">
                <a:solidFill>
                  <a:srgbClr val="FF0000"/>
                </a:solidFill>
                <a:latin typeface="Bookman Old Style" pitchFamily="18" charset="0"/>
              </a:rPr>
            </a:br>
            <a:r>
              <a:rPr lang="uk-UA" dirty="0" smtClean="0">
                <a:solidFill>
                  <a:srgbClr val="FF0000"/>
                </a:solidFill>
                <a:latin typeface="Bookman Old Style" pitchFamily="18" charset="0"/>
              </a:rPr>
              <a:t>ЮНОГО ТЕХНІКА</a:t>
            </a:r>
            <a:endParaRPr lang="ru-RU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38849" y="4797152"/>
            <a:ext cx="7772400" cy="1847776"/>
          </a:xfrm>
        </p:spPr>
        <p:txBody>
          <a:bodyPr>
            <a:normAutofit fontScale="92500" lnSpcReduction="20000"/>
          </a:bodyPr>
          <a:lstStyle/>
          <a:p>
            <a:r>
              <a:rPr lang="uk-UA" dirty="0">
                <a:solidFill>
                  <a:srgbClr val="002060"/>
                </a:solidFill>
                <a:effectLst>
                  <a:glow rad="203200">
                    <a:schemeClr val="bg1"/>
                  </a:glow>
                </a:effectLst>
              </a:rPr>
              <a:t>Роботу виконав : </a:t>
            </a:r>
            <a:r>
              <a:rPr lang="uk-UA" b="1" dirty="0">
                <a:solidFill>
                  <a:srgbClr val="002060"/>
                </a:solidFill>
                <a:effectLst>
                  <a:glow rad="203200">
                    <a:schemeClr val="bg1"/>
                  </a:glow>
                </a:effectLst>
              </a:rPr>
              <a:t>Ткаченко Артем Олегович </a:t>
            </a:r>
            <a:r>
              <a:rPr lang="uk-UA" dirty="0">
                <a:solidFill>
                  <a:srgbClr val="002060"/>
                </a:solidFill>
                <a:effectLst>
                  <a:glow rad="203200">
                    <a:schemeClr val="bg1"/>
                  </a:glow>
                </a:effectLst>
              </a:rPr>
              <a:t/>
            </a:r>
            <a:br>
              <a:rPr lang="uk-UA" dirty="0">
                <a:solidFill>
                  <a:srgbClr val="002060"/>
                </a:solidFill>
                <a:effectLst>
                  <a:glow rad="203200">
                    <a:schemeClr val="bg1"/>
                  </a:glow>
                </a:effectLst>
              </a:rPr>
            </a:br>
            <a:r>
              <a:rPr lang="uk-UA" dirty="0">
                <a:solidFill>
                  <a:srgbClr val="002060"/>
                </a:solidFill>
                <a:effectLst>
                  <a:glow rad="203200">
                    <a:schemeClr val="bg1"/>
                  </a:glow>
                </a:effectLst>
              </a:rPr>
              <a:t>учень 7-Б класу ЗОШ </a:t>
            </a:r>
            <a:r>
              <a:rPr lang="en-US" dirty="0">
                <a:solidFill>
                  <a:srgbClr val="002060"/>
                </a:solidFill>
                <a:effectLst>
                  <a:glow rad="203200">
                    <a:schemeClr val="bg1"/>
                  </a:glow>
                </a:effectLst>
              </a:rPr>
              <a:t>I</a:t>
            </a:r>
            <a:r>
              <a:rPr lang="ru-RU" dirty="0">
                <a:solidFill>
                  <a:srgbClr val="002060"/>
                </a:solidFill>
                <a:effectLst>
                  <a:glow rad="203200">
                    <a:schemeClr val="bg1"/>
                  </a:glow>
                </a:effectLst>
              </a:rPr>
              <a:t>-</a:t>
            </a:r>
            <a:r>
              <a:rPr lang="en-US" dirty="0">
                <a:solidFill>
                  <a:srgbClr val="002060"/>
                </a:solidFill>
                <a:effectLst>
                  <a:glow rad="203200">
                    <a:schemeClr val="bg1"/>
                  </a:glow>
                </a:effectLst>
              </a:rPr>
              <a:t>III </a:t>
            </a:r>
            <a:r>
              <a:rPr lang="uk-UA" dirty="0">
                <a:solidFill>
                  <a:srgbClr val="002060"/>
                </a:solidFill>
                <a:effectLst>
                  <a:glow rad="203200">
                    <a:schemeClr val="bg1"/>
                  </a:glow>
                </a:effectLst>
              </a:rPr>
              <a:t>ступенів № 4</a:t>
            </a:r>
            <a:r>
              <a:rPr lang="en-US" dirty="0">
                <a:solidFill>
                  <a:srgbClr val="002060"/>
                </a:solidFill>
                <a:effectLst>
                  <a:glow rad="203200">
                    <a:schemeClr val="bg1"/>
                  </a:glow>
                </a:effectLst>
              </a:rPr>
              <a:t> </a:t>
            </a:r>
            <a:r>
              <a:rPr lang="uk-UA" dirty="0" err="1">
                <a:solidFill>
                  <a:srgbClr val="002060"/>
                </a:solidFill>
                <a:effectLst>
                  <a:glow rad="203200">
                    <a:schemeClr val="bg1"/>
                  </a:glow>
                </a:effectLst>
              </a:rPr>
              <a:t>м.Умані</a:t>
            </a:r>
            <a:r>
              <a:rPr lang="uk-UA" dirty="0">
                <a:solidFill>
                  <a:srgbClr val="002060"/>
                </a:solidFill>
                <a:effectLst>
                  <a:glow rad="203200">
                    <a:schemeClr val="bg1"/>
                  </a:glow>
                </a:effectLst>
              </a:rPr>
              <a:t>.</a:t>
            </a:r>
          </a:p>
          <a:p>
            <a:r>
              <a:rPr lang="uk-UA" dirty="0">
                <a:solidFill>
                  <a:srgbClr val="002060"/>
                </a:solidFill>
                <a:effectLst>
                  <a:glow rad="203200">
                    <a:schemeClr val="bg1"/>
                  </a:glow>
                </a:effectLst>
              </a:rPr>
              <a:t>Керівник: </a:t>
            </a:r>
            <a:r>
              <a:rPr lang="uk-UA" b="1" dirty="0" err="1">
                <a:solidFill>
                  <a:srgbClr val="002060"/>
                </a:solidFill>
                <a:effectLst>
                  <a:glow rad="203200">
                    <a:schemeClr val="bg1"/>
                  </a:glow>
                </a:effectLst>
              </a:rPr>
              <a:t>Кияновський</a:t>
            </a:r>
            <a:r>
              <a:rPr lang="uk-UA" b="1" dirty="0">
                <a:solidFill>
                  <a:srgbClr val="002060"/>
                </a:solidFill>
                <a:effectLst>
                  <a:glow rad="203200">
                    <a:schemeClr val="bg1"/>
                  </a:glow>
                </a:effectLst>
              </a:rPr>
              <a:t> Ларіон Семенович</a:t>
            </a:r>
            <a:r>
              <a:rPr lang="uk-UA" dirty="0">
                <a:solidFill>
                  <a:srgbClr val="002060"/>
                </a:solidFill>
                <a:effectLst>
                  <a:glow rad="203200">
                    <a:schemeClr val="bg1"/>
                  </a:glow>
                </a:effectLst>
              </a:rPr>
              <a:t>, керівник гуртка «Юні конструктори приладів радіоелектроніки</a:t>
            </a:r>
            <a:r>
              <a:rPr lang="uk-UA" sz="2000" dirty="0" smtClean="0">
                <a:solidFill>
                  <a:srgbClr val="002060"/>
                </a:solidFill>
                <a:effectLst>
                  <a:glow rad="203200">
                    <a:schemeClr val="bg1"/>
                  </a:glow>
                </a:effectLst>
                <a:latin typeface="Times New Roman"/>
                <a:ea typeface="Calibri"/>
              </a:rPr>
              <a:t>»</a:t>
            </a:r>
            <a:endParaRPr lang="ru-RU" sz="2000" dirty="0">
              <a:solidFill>
                <a:srgbClr val="002060"/>
              </a:solidFill>
              <a:effectLst>
                <a:glow rad="203200">
                  <a:schemeClr val="bg1"/>
                </a:glow>
              </a:effectLst>
              <a:latin typeface="Times New Roman"/>
              <a:ea typeface="Calibri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48337" y="332656"/>
            <a:ext cx="8062912" cy="1470025"/>
          </a:xfrm>
          <a:prstGeom prst="rect">
            <a:avLst/>
          </a:prstGeom>
        </p:spPr>
        <p:txBody>
          <a:bodyPr vert="horz" anchor="b">
            <a:no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48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uk-UA" sz="3200" dirty="0">
                <a:solidFill>
                  <a:srgbClr val="002060"/>
                </a:solidFill>
              </a:rPr>
              <a:t>Всеукраїнський інтерактивний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uk-UA" sz="3200" dirty="0">
                <a:solidFill>
                  <a:srgbClr val="002060"/>
                </a:solidFill>
              </a:rPr>
              <a:t>конкурс юних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uk-UA" sz="3200" dirty="0">
                <a:solidFill>
                  <a:srgbClr val="002060"/>
                </a:solidFill>
              </a:rPr>
              <a:t>винахідників </a:t>
            </a:r>
            <a:br>
              <a:rPr lang="uk-UA" sz="3200" dirty="0">
                <a:solidFill>
                  <a:srgbClr val="002060"/>
                </a:solidFill>
              </a:rPr>
            </a:br>
            <a:r>
              <a:rPr lang="uk-UA" sz="3200" dirty="0">
                <a:solidFill>
                  <a:srgbClr val="002060"/>
                </a:solidFill>
              </a:rPr>
              <a:t>“МАН-ЮНІОР ДОСЛІДНИК”</a:t>
            </a:r>
            <a:endParaRPr lang="ru-RU" sz="3200" dirty="0">
              <a:solidFill>
                <a:srgbClr val="002060"/>
              </a:solidFill>
            </a:endParaRPr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548337" y="1813480"/>
            <a:ext cx="8062912" cy="876300"/>
          </a:xfrm>
          <a:prstGeom prst="rect">
            <a:avLst/>
          </a:prstGeom>
        </p:spPr>
        <p:txBody>
          <a:bodyPr vert="horz" anchor="t">
            <a:normAutofit/>
          </a:bodyPr>
          <a:lstStyle>
            <a:lvl1pPr marL="0" marR="36576" indent="0" algn="r" rtl="0" eaLnBrk="1" latinLnBrk="0" hangingPunct="1">
              <a:spcBef>
                <a:spcPts val="0"/>
              </a:spcBef>
              <a:buClr>
                <a:schemeClr val="accent1"/>
              </a:buClr>
              <a:buSzPct val="80000"/>
              <a:buFont typeface="Wingdings 2"/>
              <a:buNone/>
              <a:defRPr kumimoji="0" sz="3000" kern="1200"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95000"/>
              <a:buFont typeface="Verdana"/>
              <a:buNone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None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2400" dirty="0">
                <a:ln w="3175"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Номінація: Технік-Юніор</a:t>
            </a:r>
            <a:endParaRPr lang="uk-UA" sz="2400" dirty="0">
              <a:ln w="3175">
                <a:solidFill>
                  <a:srgbClr val="002060"/>
                </a:solidFill>
              </a:ln>
              <a:solidFill>
                <a:srgbClr val="0070C0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67544" y="1772816"/>
            <a:ext cx="8229600" cy="4221088"/>
          </a:xfrm>
        </p:spPr>
        <p:txBody>
          <a:bodyPr/>
          <a:lstStyle/>
          <a:p>
            <a:pPr marL="365125" indent="357188" algn="just"/>
            <a:r>
              <a:rPr lang="uk-UA" b="1" dirty="0" smtClean="0">
                <a:solidFill>
                  <a:srgbClr val="002060"/>
                </a:solidFill>
              </a:rPr>
              <a:t>На Новорічних святах, дитячих ранках можна демонструвати </a:t>
            </a:r>
            <a:r>
              <a:rPr lang="uk-UA" b="1" dirty="0" smtClean="0">
                <a:solidFill>
                  <a:srgbClr val="002060"/>
                </a:solidFill>
              </a:rPr>
              <a:t>фокус, </a:t>
            </a:r>
            <a:r>
              <a:rPr lang="uk-UA" b="1" dirty="0" smtClean="0">
                <a:solidFill>
                  <a:srgbClr val="002060"/>
                </a:solidFill>
              </a:rPr>
              <a:t>коли ялинка за голосовим проханням Снігурочки або Діда Мороза запалює свої квіткові гірлянди. Пристрій нескладний та складається з двох електронних блоків</a:t>
            </a:r>
            <a:r>
              <a:rPr lang="uk-UA" b="1" dirty="0" smtClean="0">
                <a:solidFill>
                  <a:srgbClr val="002060"/>
                </a:solidFill>
              </a:rPr>
              <a:t>.</a:t>
            </a:r>
          </a:p>
          <a:p>
            <a:pPr marL="365125" indent="0" algn="just">
              <a:buNone/>
            </a:pPr>
            <a:r>
              <a:rPr lang="uk-UA" b="1" dirty="0" smtClean="0">
                <a:solidFill>
                  <a:srgbClr val="002060"/>
                </a:solidFill>
              </a:rPr>
              <a:t/>
            </a:r>
            <a:br>
              <a:rPr lang="uk-UA" b="1" dirty="0" smtClean="0">
                <a:solidFill>
                  <a:srgbClr val="002060"/>
                </a:solidFill>
              </a:rPr>
            </a:br>
            <a:endParaRPr lang="ru-RU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01e53c89158371ead27a7820441d307b50be15e7dc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331036" y="1481138"/>
            <a:ext cx="2481927" cy="45259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3768" y="274638"/>
            <a:ext cx="4680520" cy="1143000"/>
          </a:xfrm>
        </p:spPr>
        <p:txBody>
          <a:bodyPr>
            <a:normAutofit/>
          </a:bodyPr>
          <a:lstStyle/>
          <a:p>
            <a:r>
              <a:rPr lang="uk-UA" sz="3600" dirty="0" smtClean="0">
                <a:solidFill>
                  <a:srgbClr val="002060"/>
                </a:solidFill>
              </a:rPr>
              <a:t>Ялинка  вимкнена</a:t>
            </a:r>
            <a:endParaRPr lang="ru-RU" sz="36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0107c34dbf69e7bb8b6ec1cec630ce6d3842efe8c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249992" y="1481138"/>
            <a:ext cx="2644015" cy="45259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2483768" y="274638"/>
            <a:ext cx="4680520" cy="1143000"/>
          </a:xfrm>
          <a:prstGeom prst="rect">
            <a:avLst/>
          </a:prstGeom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uk-UA" sz="3600" dirty="0" smtClean="0">
                <a:solidFill>
                  <a:srgbClr val="002060"/>
                </a:solidFill>
              </a:rPr>
              <a:t>Ялинка  ввімкнена</a:t>
            </a:r>
            <a:endParaRPr lang="ru-RU" sz="36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67544" y="1207293"/>
            <a:ext cx="8229600" cy="4525963"/>
          </a:xfrm>
        </p:spPr>
        <p:txBody>
          <a:bodyPr/>
          <a:lstStyle/>
          <a:p>
            <a:r>
              <a:rPr lang="uk-UA" b="1" dirty="0" smtClean="0">
                <a:solidFill>
                  <a:srgbClr val="002060"/>
                </a:solidFill>
              </a:rPr>
              <a:t>Перший </a:t>
            </a:r>
            <a:r>
              <a:rPr lang="uk-UA" b="1" dirty="0" err="1" smtClean="0">
                <a:solidFill>
                  <a:srgbClr val="002060"/>
                </a:solidFill>
              </a:rPr>
              <a:t>блок–</a:t>
            </a:r>
            <a:r>
              <a:rPr lang="uk-UA" b="1" dirty="0" smtClean="0">
                <a:solidFill>
                  <a:srgbClr val="002060"/>
                </a:solidFill>
              </a:rPr>
              <a:t> </a:t>
            </a:r>
            <a:r>
              <a:rPr lang="uk-UA" b="1" dirty="0" smtClean="0">
                <a:solidFill>
                  <a:srgbClr val="002060"/>
                </a:solidFill>
              </a:rPr>
              <a:t>це електронна гірлянда за якоюсь із доступних схем. </a:t>
            </a:r>
            <a:endParaRPr lang="en-US" b="1" dirty="0" smtClean="0">
              <a:solidFill>
                <a:srgbClr val="002060"/>
              </a:solidFill>
            </a:endParaRPr>
          </a:p>
          <a:p>
            <a:r>
              <a:rPr lang="uk-UA" b="1" dirty="0" smtClean="0">
                <a:solidFill>
                  <a:srgbClr val="002060"/>
                </a:solidFill>
              </a:rPr>
              <a:t>Ми взяли схему перемикача із </a:t>
            </a:r>
            <a:r>
              <a:rPr lang="uk-UA" b="1" dirty="0" smtClean="0">
                <a:solidFill>
                  <a:srgbClr val="002060"/>
                </a:solidFill>
              </a:rPr>
              <a:t>журналу </a:t>
            </a:r>
            <a:r>
              <a:rPr lang="uk-UA" b="1" dirty="0" smtClean="0">
                <a:solidFill>
                  <a:srgbClr val="002060"/>
                </a:solidFill>
              </a:rPr>
              <a:t>Радіо №2 за 2006 рік , який складається із генератора, виконаного на  мікросхемі К155ЛА7 та вихідних ключів зібраних на транзисторі КТ315, які комутують чотири гірлянди світлових різнокольорових діодів АЛ307 по чотири в кожній .</a:t>
            </a:r>
            <a:endParaRPr lang="ru-RU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01aacaca8d7b02e3a68b60a4a16d4934472696a21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005784" y="1481138"/>
            <a:ext cx="5132431" cy="4525962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 smtClean="0">
                <a:solidFill>
                  <a:srgbClr val="002060"/>
                </a:solidFill>
              </a:rPr>
              <a:t>Принципова</a:t>
            </a:r>
            <a:r>
              <a:rPr lang="ru-RU" dirty="0" smtClean="0">
                <a:solidFill>
                  <a:srgbClr val="002060"/>
                </a:solidFill>
              </a:rPr>
              <a:t> схема </a:t>
            </a:r>
            <a:r>
              <a:rPr lang="ru-RU" dirty="0" err="1" smtClean="0">
                <a:solidFill>
                  <a:srgbClr val="002060"/>
                </a:solidFill>
              </a:rPr>
              <a:t>перемикача</a:t>
            </a:r>
            <a:endParaRPr lang="ru-RU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3229819"/>
          </a:xfrm>
        </p:spPr>
        <p:txBody>
          <a:bodyPr/>
          <a:lstStyle/>
          <a:p>
            <a:r>
              <a:rPr lang="uk-UA" b="1" dirty="0" smtClean="0">
                <a:solidFill>
                  <a:srgbClr val="002060"/>
                </a:solidFill>
              </a:rPr>
              <a:t>Другий блок – це акустичне реле, яке працює наступним чином. В початковому стані на виході 5 тригера </a:t>
            </a:r>
            <a:r>
              <a:rPr lang="en-US" b="1" dirty="0" smtClean="0">
                <a:solidFill>
                  <a:srgbClr val="002060"/>
                </a:solidFill>
              </a:rPr>
              <a:t>DD</a:t>
            </a:r>
            <a:r>
              <a:rPr lang="ru-RU" b="1" dirty="0" smtClean="0">
                <a:solidFill>
                  <a:srgbClr val="002060"/>
                </a:solidFill>
              </a:rPr>
              <a:t>1.2 </a:t>
            </a:r>
            <a:r>
              <a:rPr lang="ru-RU" b="1" dirty="0" err="1" smtClean="0">
                <a:solidFill>
                  <a:srgbClr val="002060"/>
                </a:solidFill>
              </a:rPr>
              <a:t>присутн</a:t>
            </a:r>
            <a:r>
              <a:rPr lang="uk-UA" b="1" dirty="0" smtClean="0">
                <a:solidFill>
                  <a:srgbClr val="002060"/>
                </a:solidFill>
              </a:rPr>
              <a:t>і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р</a:t>
            </a:r>
            <a:r>
              <a:rPr lang="uk-UA" b="1" dirty="0" smtClean="0">
                <a:solidFill>
                  <a:srgbClr val="002060"/>
                </a:solidFill>
              </a:rPr>
              <a:t>і</a:t>
            </a:r>
            <a:r>
              <a:rPr lang="ru-RU" b="1" dirty="0" err="1" smtClean="0">
                <a:solidFill>
                  <a:srgbClr val="002060"/>
                </a:solidFill>
              </a:rPr>
              <a:t>вн</a:t>
            </a:r>
            <a:r>
              <a:rPr lang="uk-UA" b="1" dirty="0" smtClean="0">
                <a:solidFill>
                  <a:srgbClr val="002060"/>
                </a:solidFill>
              </a:rPr>
              <a:t>і</a:t>
            </a:r>
            <a:r>
              <a:rPr lang="ru-RU" b="1" dirty="0" smtClean="0">
                <a:solidFill>
                  <a:srgbClr val="002060"/>
                </a:solidFill>
              </a:rPr>
              <a:t> лог</a:t>
            </a:r>
            <a:r>
              <a:rPr lang="uk-UA" b="1" dirty="0" smtClean="0">
                <a:solidFill>
                  <a:srgbClr val="002060"/>
                </a:solidFill>
              </a:rPr>
              <a:t>і</a:t>
            </a:r>
            <a:r>
              <a:rPr lang="ru-RU" b="1" dirty="0" err="1" smtClean="0">
                <a:solidFill>
                  <a:srgbClr val="002060"/>
                </a:solidFill>
              </a:rPr>
              <a:t>чного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uk-UA" b="1" dirty="0" smtClean="0">
                <a:solidFill>
                  <a:srgbClr val="002060"/>
                </a:solidFill>
              </a:rPr>
              <a:t>0. Транзистор </a:t>
            </a:r>
            <a:r>
              <a:rPr lang="en-US" b="1" dirty="0" smtClean="0">
                <a:solidFill>
                  <a:srgbClr val="002060"/>
                </a:solidFill>
              </a:rPr>
              <a:t>VT2 </a:t>
            </a:r>
            <a:r>
              <a:rPr lang="uk-UA" b="1" dirty="0" smtClean="0">
                <a:solidFill>
                  <a:srgbClr val="002060"/>
                </a:solidFill>
              </a:rPr>
              <a:t>закритий</a:t>
            </a:r>
            <a:r>
              <a:rPr lang="uk-UA" b="1" dirty="0" smtClean="0">
                <a:solidFill>
                  <a:srgbClr val="002060"/>
                </a:solidFill>
              </a:rPr>
              <a:t>, і </a:t>
            </a:r>
            <a:r>
              <a:rPr lang="uk-UA" b="1" dirty="0" smtClean="0">
                <a:solidFill>
                  <a:srgbClr val="002060"/>
                </a:solidFill>
              </a:rPr>
              <a:t>реле </a:t>
            </a:r>
            <a:r>
              <a:rPr lang="en-US" b="1" dirty="0" smtClean="0">
                <a:solidFill>
                  <a:srgbClr val="002060"/>
                </a:solidFill>
              </a:rPr>
              <a:t>K1</a:t>
            </a:r>
            <a:r>
              <a:rPr lang="uk-UA" b="1" dirty="0" smtClean="0">
                <a:solidFill>
                  <a:srgbClr val="002060"/>
                </a:solidFill>
              </a:rPr>
              <a:t>знеструмлене.</a:t>
            </a:r>
            <a:endParaRPr lang="ru-RU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0144151a8a57c63aed6fd6ccc23591e9be9d037dcf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2462679"/>
            <a:ext cx="8229600" cy="2562879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Принципова схема реле</a:t>
            </a: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67544" y="404664"/>
            <a:ext cx="8229600" cy="5116024"/>
          </a:xfrm>
        </p:spPr>
        <p:txBody>
          <a:bodyPr>
            <a:normAutofit/>
          </a:bodyPr>
          <a:lstStyle/>
          <a:p>
            <a:r>
              <a:rPr lang="uk-UA" b="1" dirty="0">
                <a:solidFill>
                  <a:srgbClr val="002060"/>
                </a:solidFill>
              </a:rPr>
              <a:t>Якщо подати звуковий сигнал (хлопнути в долоні), звук перетворюється мікрофоном </a:t>
            </a:r>
            <a:r>
              <a:rPr lang="de-DE" b="1" dirty="0">
                <a:solidFill>
                  <a:srgbClr val="002060"/>
                </a:solidFill>
              </a:rPr>
              <a:t>BM</a:t>
            </a:r>
            <a:r>
              <a:rPr lang="uk-UA" b="1" dirty="0">
                <a:solidFill>
                  <a:srgbClr val="002060"/>
                </a:solidFill>
              </a:rPr>
              <a:t>1 в електричний імпульс, який підсилюється транзистором </a:t>
            </a:r>
            <a:r>
              <a:rPr lang="en-US" b="1" dirty="0">
                <a:solidFill>
                  <a:srgbClr val="002060"/>
                </a:solidFill>
              </a:rPr>
              <a:t>VT</a:t>
            </a:r>
            <a:r>
              <a:rPr lang="uk-UA" b="1" dirty="0">
                <a:solidFill>
                  <a:srgbClr val="002060"/>
                </a:solidFill>
              </a:rPr>
              <a:t>1. З колектора транзистора </a:t>
            </a:r>
            <a:r>
              <a:rPr lang="de-DE" b="1" dirty="0">
                <a:solidFill>
                  <a:srgbClr val="002060"/>
                </a:solidFill>
              </a:rPr>
              <a:t>VT</a:t>
            </a:r>
            <a:r>
              <a:rPr lang="ru-RU" b="1" dirty="0">
                <a:solidFill>
                  <a:srgbClr val="002060"/>
                </a:solidFill>
              </a:rPr>
              <a:t>1 </a:t>
            </a:r>
            <a:r>
              <a:rPr lang="uk-UA" b="1" dirty="0">
                <a:solidFill>
                  <a:srgbClr val="002060"/>
                </a:solidFill>
              </a:rPr>
              <a:t>підсилений сигнал надходить на вихід 4Д- тригера </a:t>
            </a:r>
            <a:r>
              <a:rPr lang="en-US" b="1" dirty="0">
                <a:solidFill>
                  <a:srgbClr val="002060"/>
                </a:solidFill>
              </a:rPr>
              <a:t>DD</a:t>
            </a:r>
            <a:r>
              <a:rPr lang="ru-RU" b="1" dirty="0">
                <a:solidFill>
                  <a:srgbClr val="002060"/>
                </a:solidFill>
              </a:rPr>
              <a:t>1.1</a:t>
            </a:r>
            <a:r>
              <a:rPr lang="uk-UA" b="1" dirty="0">
                <a:solidFill>
                  <a:srgbClr val="002060"/>
                </a:solidFill>
              </a:rPr>
              <a:t>. </a:t>
            </a:r>
            <a:r>
              <a:rPr lang="uk-UA" b="1" dirty="0">
                <a:solidFill>
                  <a:srgbClr val="002060"/>
                </a:solidFill>
              </a:rPr>
              <a:t>Позитивний імпульс з </a:t>
            </a:r>
            <a:r>
              <a:rPr lang="uk-UA" b="1" dirty="0" smtClean="0">
                <a:solidFill>
                  <a:srgbClr val="002060"/>
                </a:solidFill>
              </a:rPr>
              <a:t>виходу </a:t>
            </a:r>
            <a:r>
              <a:rPr lang="uk-UA" b="1" dirty="0">
                <a:solidFill>
                  <a:srgbClr val="002060"/>
                </a:solidFill>
              </a:rPr>
              <a:t>5 тригера </a:t>
            </a:r>
            <a:r>
              <a:rPr lang="en-US" b="1" dirty="0">
                <a:solidFill>
                  <a:srgbClr val="002060"/>
                </a:solidFill>
              </a:rPr>
              <a:t>DD</a:t>
            </a:r>
            <a:r>
              <a:rPr lang="uk-UA" b="1" dirty="0">
                <a:solidFill>
                  <a:srgbClr val="002060"/>
                </a:solidFill>
              </a:rPr>
              <a:t>1.1надходить на тактовий вхід тригера </a:t>
            </a:r>
            <a:r>
              <a:rPr lang="en-US" b="1" dirty="0">
                <a:solidFill>
                  <a:srgbClr val="002060"/>
                </a:solidFill>
              </a:rPr>
              <a:t>DD</a:t>
            </a:r>
            <a:r>
              <a:rPr lang="uk-UA" b="1" dirty="0">
                <a:solidFill>
                  <a:srgbClr val="002060"/>
                </a:solidFill>
              </a:rPr>
              <a:t>1.2 й перетинає його при цьому транзистор </a:t>
            </a:r>
            <a:r>
              <a:rPr lang="en-US" b="1" dirty="0">
                <a:solidFill>
                  <a:srgbClr val="002060"/>
                </a:solidFill>
              </a:rPr>
              <a:t>VT</a:t>
            </a:r>
            <a:r>
              <a:rPr lang="uk-UA" b="1" dirty="0">
                <a:solidFill>
                  <a:srgbClr val="002060"/>
                </a:solidFill>
              </a:rPr>
              <a:t>2 відкривається і спрацьовує реле </a:t>
            </a:r>
            <a:r>
              <a:rPr lang="de-DE" b="1" dirty="0">
                <a:solidFill>
                  <a:srgbClr val="002060"/>
                </a:solidFill>
              </a:rPr>
              <a:t>K</a:t>
            </a:r>
            <a:r>
              <a:rPr lang="uk-UA" b="1" dirty="0">
                <a:solidFill>
                  <a:srgbClr val="002060"/>
                </a:solidFill>
              </a:rPr>
              <a:t>1, яке вмикає перемикач гірлянд ялинки. </a:t>
            </a:r>
            <a:endParaRPr lang="ru-RU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525963"/>
          </a:xfrm>
        </p:spPr>
        <p:txBody>
          <a:bodyPr>
            <a:normAutofit/>
          </a:bodyPr>
          <a:lstStyle/>
          <a:p>
            <a:r>
              <a:rPr lang="uk-UA" b="1" dirty="0">
                <a:solidFill>
                  <a:srgbClr val="002060"/>
                </a:solidFill>
              </a:rPr>
              <a:t>Після кожного звукового сигналу тригер </a:t>
            </a:r>
            <a:r>
              <a:rPr lang="en-US" b="1" dirty="0">
                <a:solidFill>
                  <a:srgbClr val="002060"/>
                </a:solidFill>
              </a:rPr>
              <a:t>DD</a:t>
            </a:r>
            <a:r>
              <a:rPr lang="uk-UA" b="1" dirty="0">
                <a:solidFill>
                  <a:srgbClr val="002060"/>
                </a:solidFill>
              </a:rPr>
              <a:t>1.2 змінює свій стан, і на його прямому виході 9 чергуються рівні логічного 0 і логічної 1. В залежності від цього синхронно закривається чи відкривається транзистор </a:t>
            </a:r>
            <a:r>
              <a:rPr lang="en-US" b="1" dirty="0">
                <a:solidFill>
                  <a:srgbClr val="002060"/>
                </a:solidFill>
              </a:rPr>
              <a:t>VT</a:t>
            </a:r>
            <a:r>
              <a:rPr lang="ru-RU" b="1" dirty="0">
                <a:solidFill>
                  <a:srgbClr val="002060"/>
                </a:solidFill>
              </a:rPr>
              <a:t>2</a:t>
            </a:r>
            <a:r>
              <a:rPr lang="uk-UA" b="1" dirty="0">
                <a:solidFill>
                  <a:srgbClr val="002060"/>
                </a:solidFill>
              </a:rPr>
              <a:t>. Тобто після другого звукового сигналу реле  </a:t>
            </a:r>
            <a:r>
              <a:rPr lang="en-US" b="1" dirty="0">
                <a:solidFill>
                  <a:srgbClr val="002060"/>
                </a:solidFill>
              </a:rPr>
              <a:t>K</a:t>
            </a:r>
            <a:r>
              <a:rPr lang="uk-UA" b="1" dirty="0" smtClean="0">
                <a:solidFill>
                  <a:srgbClr val="002060"/>
                </a:solidFill>
              </a:rPr>
              <a:t>1вимкнеться і  </a:t>
            </a:r>
            <a:r>
              <a:rPr lang="uk-UA" b="1" dirty="0">
                <a:solidFill>
                  <a:srgbClr val="002060"/>
                </a:solidFill>
              </a:rPr>
              <a:t>відключить перемикач гірлянд. </a:t>
            </a:r>
            <a:endParaRPr lang="ru-RU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47</TotalTime>
  <Words>280</Words>
  <Application>Microsoft Office PowerPoint</Application>
  <PresentationFormat>Экран (4:3)</PresentationFormat>
  <Paragraphs>16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Открытая</vt:lpstr>
      <vt:lpstr>ЧАРІВНА ЯЛИНОЧКА  ЮНОГО ТЕХНІКА</vt:lpstr>
      <vt:lpstr>Презентация PowerPoint</vt:lpstr>
      <vt:lpstr>Ялинка  вимкнена</vt:lpstr>
      <vt:lpstr>Презентация PowerPoint</vt:lpstr>
      <vt:lpstr>Презентация PowerPoint</vt:lpstr>
      <vt:lpstr>Принципова схема перемикача</vt:lpstr>
      <vt:lpstr>Презентация PowerPoint</vt:lpstr>
      <vt:lpstr>Принципова схема реле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Магічна ялиночка юного інженера</dc:title>
  <dc:creator>Юля</dc:creator>
  <cp:lastModifiedBy>Inna</cp:lastModifiedBy>
  <cp:revision>9</cp:revision>
  <dcterms:created xsi:type="dcterms:W3CDTF">2017-04-13T11:35:27Z</dcterms:created>
  <dcterms:modified xsi:type="dcterms:W3CDTF">2017-04-14T09:38:40Z</dcterms:modified>
</cp:coreProperties>
</file>