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5" r:id="rId4"/>
    <p:sldId id="286" r:id="rId5"/>
    <p:sldId id="287" r:id="rId6"/>
    <p:sldId id="288" r:id="rId7"/>
    <p:sldId id="257" r:id="rId8"/>
    <p:sldId id="271" r:id="rId9"/>
    <p:sldId id="272" r:id="rId10"/>
    <p:sldId id="258" r:id="rId11"/>
    <p:sldId id="261" r:id="rId12"/>
    <p:sldId id="262" r:id="rId13"/>
    <p:sldId id="290" r:id="rId14"/>
    <p:sldId id="281" r:id="rId15"/>
    <p:sldId id="274" r:id="rId16"/>
    <p:sldId id="275" r:id="rId17"/>
    <p:sldId id="268" r:id="rId18"/>
    <p:sldId id="279" r:id="rId19"/>
    <p:sldId id="284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088" autoAdjust="0"/>
    <p:restoredTop sz="94660"/>
  </p:normalViewPr>
  <p:slideViewPr>
    <p:cSldViewPr>
      <p:cViewPr>
        <p:scale>
          <a:sx n="66" d="100"/>
          <a:sy n="66" d="100"/>
        </p:scale>
        <p:origin x="-1398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7968-D9B1-413F-925A-192574CD0F6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DD26-4194-4F01-A246-4A32430167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17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C7968-D9B1-413F-925A-192574CD0F6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8DD26-4194-4F01-A246-4A32430167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57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273" y="1652406"/>
            <a:ext cx="8276456" cy="2406129"/>
          </a:xfrm>
        </p:spPr>
        <p:txBody>
          <a:bodyPr>
            <a:normAutofit/>
          </a:bodyPr>
          <a:lstStyle/>
          <a:p>
            <a:r>
              <a:rPr lang="uk-UA" dirty="0" smtClean="0"/>
              <a:t>   </a:t>
            </a:r>
            <a:r>
              <a:rPr lang="uk-UA" sz="4900" b="1" dirty="0" smtClean="0"/>
              <a:t> </a:t>
            </a:r>
            <a:r>
              <a:rPr lang="ru-RU" sz="4900" b="1" dirty="0"/>
              <a:t/>
            </a:r>
            <a:br>
              <a:rPr lang="ru-RU" sz="4900" b="1" dirty="0"/>
            </a:br>
            <a:endParaRPr lang="ru-RU" sz="4900" b="1" dirty="0"/>
          </a:p>
        </p:txBody>
      </p:sp>
      <p:pic>
        <p:nvPicPr>
          <p:cNvPr id="1027" name="Picture 3" descr="C:\Users\SuperPC\Desktop\kristal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969" y="2348880"/>
            <a:ext cx="564766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1944" y="332656"/>
            <a:ext cx="84946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тайна </a:t>
            </a:r>
            <a:br>
              <a:rPr lang="uk-UA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uk-UA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народження кристалу </a:t>
            </a:r>
            <a:r>
              <a:rPr lang="uk-UA" sz="5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	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" y="1412776"/>
            <a:ext cx="8480425" cy="508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58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84984"/>
            <a:ext cx="9144000" cy="1584176"/>
          </a:xfrm>
        </p:spPr>
        <p:txBody>
          <a:bodyPr>
            <a:normAutofit/>
          </a:bodyPr>
          <a:lstStyle/>
          <a:p>
            <a:r>
              <a:rPr lang="uk-UA" sz="2000" dirty="0">
                <a:solidFill>
                  <a:schemeClr val="bg1"/>
                </a:solidFill>
              </a:rPr>
              <a:t>Кристали  </a:t>
            </a:r>
            <a:r>
              <a:rPr lang="uk-UA" sz="2000" dirty="0" smtClean="0">
                <a:solidFill>
                  <a:schemeClr val="bg1"/>
                </a:solidFill>
              </a:rPr>
              <a:t>смарагду           Кристали </a:t>
            </a:r>
            <a:r>
              <a:rPr lang="uk-UA" sz="2000" dirty="0">
                <a:solidFill>
                  <a:schemeClr val="bg1"/>
                </a:solidFill>
              </a:rPr>
              <a:t>хромату калію</a:t>
            </a:r>
            <a:r>
              <a:rPr lang="uk-UA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</a:rPr>
              <a:t>       </a:t>
            </a:r>
            <a:r>
              <a:rPr lang="uk-UA" sz="2000" dirty="0" smtClean="0">
                <a:solidFill>
                  <a:schemeClr val="bg1"/>
                </a:solidFill>
              </a:rPr>
              <a:t>Кристали  </a:t>
            </a:r>
            <a:r>
              <a:rPr lang="uk-UA" sz="2000" dirty="0">
                <a:solidFill>
                  <a:schemeClr val="bg1"/>
                </a:solidFill>
              </a:rPr>
              <a:t>хлориду натрію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" name="Объект 4" descr="C:\Users\SuperPC\Desktop\izumrud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12" y="939442"/>
            <a:ext cx="2520280" cy="26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SuperPC\Desktop\KCrO4_micr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32" y="939441"/>
            <a:ext cx="2592288" cy="26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SuperPC\Desktop\KrasnajaKrovSol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860" y="980728"/>
            <a:ext cx="2520280" cy="26230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4289963"/>
            <a:ext cx="2545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Be</a:t>
            </a:r>
            <a:r>
              <a:rPr lang="en-US" sz="2800" baseline="-25000" dirty="0">
                <a:solidFill>
                  <a:schemeClr val="bg1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Al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(SiO</a:t>
            </a:r>
            <a:r>
              <a:rPr lang="en-US" sz="2800" baseline="-25000" dirty="0">
                <a:solidFill>
                  <a:schemeClr val="bg1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  <a:r>
              <a:rPr lang="en-US" sz="2800" baseline="-25000" dirty="0">
                <a:solidFill>
                  <a:schemeClr val="bg1"/>
                </a:solidFill>
              </a:rPr>
              <a:t>6</a:t>
            </a:r>
            <a:r>
              <a:rPr lang="en-US" sz="2800" dirty="0">
                <a:solidFill>
                  <a:schemeClr val="bg1"/>
                </a:solidFill>
              </a:rPr>
              <a:t>::Cr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2881" y="4411264"/>
            <a:ext cx="1167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K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CrO</a:t>
            </a:r>
            <a:r>
              <a:rPr lang="en-US" sz="2800" baseline="-25000" dirty="0">
                <a:solidFill>
                  <a:schemeClr val="bg1"/>
                </a:solidFill>
              </a:rPr>
              <a:t>4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78972" y="4396299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NaCl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011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041" y="341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Механізми росту кристалів	  </a:t>
            </a:r>
            <a:br>
              <a:rPr lang="uk-UA" b="1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SuperPC\Desktop\rnp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60" y="1112166"/>
            <a:ext cx="3963858" cy="231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5780782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 err="1" smtClean="0">
                <a:solidFill>
                  <a:schemeClr val="bg1"/>
                </a:solidFill>
                <a:latin typeface="Times New Roman, serif"/>
              </a:rPr>
              <a:t>Крісталлогенезіс</a:t>
            </a:r>
            <a:r>
              <a:rPr lang="uk-UA" sz="3200" dirty="0" smtClean="0">
                <a:solidFill>
                  <a:schemeClr val="bg1"/>
                </a:solidFill>
                <a:latin typeface="Times New Roman, serif"/>
              </a:rPr>
              <a:t> - виникнення, зростання і руйнування кристалів. 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80728"/>
            <a:ext cx="2808164" cy="251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37670"/>
            <a:ext cx="7632700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760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Підготовка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-9174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4800" y="5400218"/>
            <a:ext cx="55344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Приготування насиченого розчину </a:t>
            </a:r>
            <a:br>
              <a:rPr lang="uk-UA" sz="2800" dirty="0" smtClean="0">
                <a:solidFill>
                  <a:schemeClr val="bg1"/>
                </a:solidFill>
              </a:rPr>
            </a:br>
            <a:r>
              <a:rPr lang="uk-UA" sz="2800" dirty="0" smtClean="0">
                <a:solidFill>
                  <a:schemeClr val="bg1"/>
                </a:solidFill>
              </a:rPr>
              <a:t>для вирощування кристалу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051196"/>
            <a:ext cx="8532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sng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>   Вирощування кристалів в умовах шкільної лабораторії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82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412776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uk-UA" sz="3100" b="1" dirty="0" smtClean="0">
                <a:solidFill>
                  <a:prstClr val="white"/>
                </a:solidFill>
                <a:latin typeface="Open Sans"/>
                <a:ea typeface="+mn-ea"/>
                <a:cs typeface="+mn-cs"/>
              </a:rPr>
              <a:t>За рентгенографічними даними кристалічна</a:t>
            </a:r>
            <a:br>
              <a:rPr lang="uk-UA" sz="3100" b="1" dirty="0" smtClean="0">
                <a:solidFill>
                  <a:prstClr val="white"/>
                </a:solidFill>
                <a:latin typeface="Open Sans"/>
                <a:ea typeface="+mn-ea"/>
                <a:cs typeface="+mn-cs"/>
              </a:rPr>
            </a:br>
            <a:r>
              <a:rPr lang="uk-UA" sz="3100" b="1" dirty="0" smtClean="0">
                <a:solidFill>
                  <a:prstClr val="white"/>
                </a:solidFill>
                <a:latin typeface="Open Sans"/>
                <a:ea typeface="+mn-ea"/>
                <a:cs typeface="+mn-cs"/>
              </a:rPr>
              <a:t> </a:t>
            </a:r>
            <a:r>
              <a:rPr lang="uk-UA" sz="3100" b="1" dirty="0" err="1" smtClean="0">
                <a:solidFill>
                  <a:prstClr val="white"/>
                </a:solidFill>
                <a:latin typeface="Open Sans"/>
                <a:ea typeface="+mn-ea"/>
                <a:cs typeface="+mn-cs"/>
              </a:rPr>
              <a:t>гратка</a:t>
            </a:r>
            <a:r>
              <a:rPr lang="uk-UA" sz="3100" b="1" dirty="0" smtClean="0">
                <a:solidFill>
                  <a:prstClr val="white"/>
                </a:solidFill>
                <a:latin typeface="Open Sans"/>
                <a:ea typeface="+mn-ea"/>
                <a:cs typeface="+mn-cs"/>
              </a:rPr>
              <a:t> мідного купоросу CuSO4 * 5H2O повторюється формами монокристалу</a:t>
            </a:r>
            <a:r>
              <a:rPr lang="uk-UA" sz="3100" b="1" dirty="0" smtClean="0">
                <a:solidFill>
                  <a:prstClr val="white"/>
                </a:solidFill>
                <a:ea typeface="+mn-ea"/>
                <a:cs typeface="+mn-cs"/>
              </a:rPr>
              <a:t/>
            </a:r>
            <a:br>
              <a:rPr lang="uk-UA" sz="3100" b="1" dirty="0" smtClean="0">
                <a:solidFill>
                  <a:prstClr val="white"/>
                </a:solidFill>
                <a:ea typeface="+mn-ea"/>
                <a:cs typeface="+mn-cs"/>
              </a:rPr>
            </a:br>
            <a:r>
              <a:rPr lang="en-US" dirty="0" smtClean="0"/>
              <a:t>u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 t="16270" r="11970" b="12498"/>
          <a:stretch/>
        </p:blipFill>
        <p:spPr bwMode="auto">
          <a:xfrm>
            <a:off x="179512" y="2295578"/>
            <a:ext cx="4272073" cy="30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3"/>
          <a:stretch/>
        </p:blipFill>
        <p:spPr>
          <a:xfrm>
            <a:off x="4571999" y="2276872"/>
            <a:ext cx="4497837" cy="3013337"/>
          </a:xfrm>
        </p:spPr>
      </p:pic>
    </p:spTree>
    <p:extLst>
      <p:ext uri="{BB962C8B-B14F-4D97-AF65-F5344CB8AC3E}">
        <p14:creationId xmlns:p14="http://schemas.microsoft.com/office/powerpoint/2010/main" val="14264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215049" cy="31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79" y="1844824"/>
            <a:ext cx="4554421" cy="31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343744"/>
            <a:ext cx="85032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6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Етапи росту кристалів</a:t>
            </a:r>
            <a:endParaRPr lang="uk-UA" sz="6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0498" y="5676440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NH</a:t>
            </a:r>
            <a:r>
              <a:rPr lang="en-US" dirty="0" smtClean="0">
                <a:solidFill>
                  <a:schemeClr val="bg1"/>
                </a:solidFill>
              </a:rPr>
              <a:t>4</a:t>
            </a:r>
            <a:r>
              <a:rPr lang="en-US" sz="2800" dirty="0" smtClean="0">
                <a:solidFill>
                  <a:schemeClr val="bg1"/>
                </a:solidFill>
              </a:rPr>
              <a:t>H</a:t>
            </a:r>
            <a:r>
              <a:rPr lang="en-US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PO</a:t>
            </a:r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 rot="10800000">
            <a:off x="2074794" y="4509121"/>
            <a:ext cx="720080" cy="9041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493773" y="5758109"/>
            <a:ext cx="119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CuSO</a:t>
            </a:r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 rot="10800000">
            <a:off x="6733418" y="4757082"/>
            <a:ext cx="720080" cy="9041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2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5" y="2132856"/>
            <a:ext cx="4512001" cy="3384000"/>
          </a:xfrm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45" y="2132856"/>
            <a:ext cx="4522255" cy="33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37784" y="458168"/>
            <a:ext cx="591771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60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Монокристали</a:t>
            </a:r>
            <a:endParaRPr lang="ru-RU" sz="6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632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sz="2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Кристали-друзи , вирощені  з </a:t>
            </a:r>
            <a:r>
              <a:rPr lang="uk-UA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алюмокалієвих  </a:t>
            </a:r>
            <a:r>
              <a:rPr lang="uk-UA" sz="2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квасців , кристали-дендрити</a:t>
            </a:r>
            <a:endParaRPr lang="uk-UA" sz="2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75284"/>
            <a:ext cx="3152029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75" y="1163599"/>
            <a:ext cx="3312368" cy="25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70" y="4090859"/>
            <a:ext cx="2934325" cy="2240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nina\Pictures\фламінго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976" y="4158408"/>
            <a:ext cx="2736304" cy="2049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1533"/>
          <a:stretch/>
        </p:blipFill>
        <p:spPr bwMode="auto">
          <a:xfrm>
            <a:off x="6372200" y="4090859"/>
            <a:ext cx="2446437" cy="2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49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9"/>
          <a:stretch/>
        </p:blipFill>
        <p:spPr bwMode="auto">
          <a:xfrm>
            <a:off x="107505" y="1340768"/>
            <a:ext cx="4182359" cy="259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23"/>
          <a:stretch/>
        </p:blipFill>
        <p:spPr bwMode="auto">
          <a:xfrm>
            <a:off x="4790282" y="1340768"/>
            <a:ext cx="3825615" cy="259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-233785" y="42934"/>
            <a:ext cx="961156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Застосування штучних кристалів</a:t>
            </a:r>
            <a:br>
              <a:rPr lang="uk-UA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uk-UA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в медицині, техніці, в напівпровідниках</a:t>
            </a:r>
            <a:endParaRPr lang="uk-UA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7030"/>
            <a:ext cx="4101981" cy="27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3803609" cy="27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28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Висновок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54697" y="271421"/>
            <a:ext cx="8964488" cy="655272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uk-UA" dirty="0" smtClean="0">
                <a:solidFill>
                  <a:schemeClr val="bg1"/>
                </a:solidFill>
              </a:rPr>
              <a:t>Вивчивши літературу, журнальні статті, </a:t>
            </a:r>
            <a:r>
              <a:rPr lang="uk-UA" dirty="0" err="1" smtClean="0">
                <a:solidFill>
                  <a:schemeClr val="bg1"/>
                </a:solidFill>
              </a:rPr>
              <a:t>Інтернет-ресурси</a:t>
            </a:r>
            <a:r>
              <a:rPr lang="uk-UA" dirty="0" smtClean="0">
                <a:solidFill>
                  <a:schemeClr val="bg1"/>
                </a:solidFill>
              </a:rPr>
              <a:t> ми прийшли до висновку, що майже весь світ кристалічний.  Будова речовини визначається не тільки взаємним розташуванням атомів у хімічних частинках, але і розташуванням цих хімічних частинок у просторі. Найбільш впорядковано розміщені атоми, молекули і іони в кристалах, утворюючи в просторі кристалічну </a:t>
            </a:r>
            <a:r>
              <a:rPr lang="uk-UA" dirty="0" err="1" smtClean="0">
                <a:solidFill>
                  <a:schemeClr val="bg1"/>
                </a:solidFill>
              </a:rPr>
              <a:t>гратку</a:t>
            </a:r>
            <a:r>
              <a:rPr lang="uk-UA" dirty="0" smtClean="0">
                <a:solidFill>
                  <a:schemeClr val="bg1"/>
                </a:solidFill>
              </a:rPr>
              <a:t>.	 </a:t>
            </a:r>
            <a:br>
              <a:rPr lang="uk-UA" dirty="0" smtClean="0">
                <a:solidFill>
                  <a:schemeClr val="bg1"/>
                </a:solidFill>
              </a:rPr>
            </a:br>
            <a:r>
              <a:rPr lang="uk-UA" dirty="0" smtClean="0">
                <a:solidFill>
                  <a:schemeClr val="bg1"/>
                </a:solidFill>
              </a:rPr>
              <a:t>  Досвід вирощування кристалів в лабораторних умовах був узагальнений в нашому закладі. 9 учнів школи представили свої творчі звіти по вирощуванню кристалів на  Всеукраїнський конкурс «Кристал», який був оголошений в січні-березні 2017 року в м. Львові та отримали подяки за активну участь в конкурсі.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16832"/>
            <a:ext cx="4764021" cy="35730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01" y="1916832"/>
            <a:ext cx="4788024" cy="35910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93" y="1931031"/>
            <a:ext cx="4860032" cy="36450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9" y="1916832"/>
            <a:ext cx="4758275" cy="35687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684" y="1931031"/>
            <a:ext cx="4860032" cy="36450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683" y="1916832"/>
            <a:ext cx="4758273" cy="35687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042" y="2002532"/>
            <a:ext cx="4644008" cy="34830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684" y="1912572"/>
            <a:ext cx="4909366" cy="36820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645" y="1850592"/>
            <a:ext cx="4992007" cy="374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1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b="1" u="sng" dirty="0">
                <a:solidFill>
                  <a:schemeClr val="bg1"/>
                </a:solidFill>
              </a:rPr>
              <a:t>https://uk.wikipedia.org/wiki/Кристал</a:t>
            </a:r>
            <a:endParaRPr lang="ru-RU" u="sng" dirty="0">
              <a:solidFill>
                <a:schemeClr val="bg1"/>
              </a:solidFill>
            </a:endParaRPr>
          </a:p>
          <a:p>
            <a:r>
              <a:rPr lang="uk-UA" b="1" u="sng" dirty="0">
                <a:solidFill>
                  <a:schemeClr val="bg1"/>
                </a:solidFill>
              </a:rPr>
              <a:t>http://cikavo.net/cikavi-fakti-pro-kristali/</a:t>
            </a:r>
            <a:endParaRPr lang="ru-RU" u="sng" dirty="0">
              <a:solidFill>
                <a:schemeClr val="bg1"/>
              </a:solidFill>
            </a:endParaRPr>
          </a:p>
          <a:p>
            <a:r>
              <a:rPr lang="uk-UA" b="1" u="sng" dirty="0">
                <a:solidFill>
                  <a:schemeClr val="bg1"/>
                </a:solidFill>
              </a:rPr>
              <a:t>http://bukvar.su/fizika/63943-Kristally-i-ih-svoiystva.html</a:t>
            </a:r>
            <a:endParaRPr lang="ru-RU" u="sng" dirty="0">
              <a:solidFill>
                <a:schemeClr val="bg1"/>
              </a:solidFill>
            </a:endParaRPr>
          </a:p>
          <a:p>
            <a:r>
              <a:rPr lang="uk-UA" b="1" u="sng" dirty="0">
                <a:solidFill>
                  <a:schemeClr val="bg1"/>
                </a:solidFill>
              </a:rPr>
              <a:t>https://uk.wikipedia.org/wiki/</a:t>
            </a:r>
            <a:r>
              <a:rPr lang="ru-RU" b="1" u="sng" dirty="0" err="1">
                <a:solidFill>
                  <a:schemeClr val="bg1"/>
                </a:solidFill>
              </a:rPr>
              <a:t>Рідки́й</a:t>
            </a:r>
            <a:r>
              <a:rPr lang="ru-RU" b="1" u="sng" dirty="0">
                <a:solidFill>
                  <a:schemeClr val="bg1"/>
                </a:solidFill>
              </a:rPr>
              <a:t> </a:t>
            </a:r>
            <a:r>
              <a:rPr lang="ru-RU" b="1" u="sng" dirty="0" err="1">
                <a:solidFill>
                  <a:schemeClr val="bg1"/>
                </a:solidFill>
              </a:rPr>
              <a:t>криста́л</a:t>
            </a:r>
            <a:r>
              <a:rPr lang="ru-RU" u="sng" dirty="0">
                <a:solidFill>
                  <a:schemeClr val="bg1"/>
                </a:solidFill>
              </a:rPr>
              <a:t> </a:t>
            </a:r>
          </a:p>
          <a:p>
            <a:r>
              <a:rPr lang="uk-UA" b="1" u="sng" dirty="0">
                <a:solidFill>
                  <a:schemeClr val="bg1"/>
                </a:solidFill>
              </a:rPr>
              <a:t>http://www.niic.nsc.ru/science/razrabotki/619-materials/bgo/1734-bgo</a:t>
            </a:r>
            <a:r>
              <a:rPr lang="uk-UA" b="1" u="sng" dirty="0" smtClean="0">
                <a:solidFill>
                  <a:schemeClr val="bg1"/>
                </a:solidFill>
              </a:rPr>
              <a:t>/</a:t>
            </a:r>
            <a:br>
              <a:rPr lang="uk-UA" b="1" u="sng" dirty="0" smtClean="0">
                <a:solidFill>
                  <a:schemeClr val="bg1"/>
                </a:solidFill>
              </a:rPr>
            </a:br>
            <a:r>
              <a:rPr lang="en-US" b="1" u="sng" dirty="0">
                <a:solidFill>
                  <a:schemeClr val="bg1"/>
                </a:solidFill>
              </a:rPr>
              <a:t>https://crimeanblog.blogspot.com/2011/05/fersman.html</a:t>
            </a:r>
            <a:endParaRPr lang="ru-RU" u="sng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1869" y="404664"/>
            <a:ext cx="7780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Використані</a:t>
            </a:r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джерела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364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3040" y="560331"/>
            <a:ext cx="864096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</a:rPr>
              <a:t/>
            </a:r>
            <a:br>
              <a:rPr lang="uk-UA" sz="2800" dirty="0">
                <a:solidFill>
                  <a:schemeClr val="bg1"/>
                </a:solidFill>
              </a:rPr>
            </a:br>
            <a:r>
              <a:rPr lang="uk-UA" sz="2800" dirty="0">
                <a:solidFill>
                  <a:schemeClr val="bg1"/>
                </a:solidFill>
              </a:rPr>
              <a:t>     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uk-UA" sz="2800" b="1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Мета дослідження</a:t>
            </a:r>
            <a:r>
              <a:rPr lang="uk-UA" sz="2800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uk-UA" sz="2800" dirty="0" smtClean="0">
                <a:solidFill>
                  <a:schemeClr val="bg1"/>
                </a:solidFill>
              </a:rPr>
              <a:t>довести на прикладі утворення кристалів в природі взаємозв’язок між будовою кристалічних </a:t>
            </a:r>
            <a:r>
              <a:rPr lang="uk-UA" sz="2800" dirty="0" err="1" smtClean="0">
                <a:solidFill>
                  <a:schemeClr val="bg1"/>
                </a:solidFill>
              </a:rPr>
              <a:t>граток</a:t>
            </a:r>
            <a:r>
              <a:rPr lang="uk-UA" sz="2800" dirty="0" smtClean="0">
                <a:solidFill>
                  <a:schemeClr val="bg1"/>
                </a:solidFill>
              </a:rPr>
              <a:t> речовин та їх основними фізичними і хімічними властивостями.	</a:t>
            </a:r>
          </a:p>
          <a:p>
            <a:r>
              <a:rPr lang="uk-UA" sz="2800" dirty="0" smtClean="0">
                <a:solidFill>
                  <a:schemeClr val="bg1"/>
                </a:solidFill>
              </a:rPr>
              <a:t>     </a:t>
            </a:r>
          </a:p>
          <a:p>
            <a:r>
              <a:rPr lang="uk-UA" sz="2800" b="1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Об'єкт дослідження:</a:t>
            </a:r>
            <a:r>
              <a:rPr lang="uk-UA" sz="2800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sz="2800" dirty="0" smtClean="0">
                <a:solidFill>
                  <a:schemeClr val="bg1"/>
                </a:solidFill>
              </a:rPr>
              <a:t>зразки  природніх кристалів, вирощені в умовах хімічної лабораторії кристали мідного купоросу, залізного купоросу, алюмокалієвих квасців, моделі кристалічних </a:t>
            </a:r>
            <a:r>
              <a:rPr lang="uk-UA" sz="2800" dirty="0" err="1" smtClean="0">
                <a:solidFill>
                  <a:schemeClr val="bg1"/>
                </a:solidFill>
              </a:rPr>
              <a:t>граток</a:t>
            </a:r>
            <a:r>
              <a:rPr lang="uk-UA" sz="2800" dirty="0" smtClean="0">
                <a:solidFill>
                  <a:schemeClr val="bg1"/>
                </a:solidFill>
              </a:rPr>
              <a:t>. </a:t>
            </a:r>
          </a:p>
          <a:p>
            <a:r>
              <a:rPr lang="uk-UA" sz="2800" dirty="0" smtClean="0">
                <a:solidFill>
                  <a:schemeClr val="bg1"/>
                </a:solidFill>
              </a:rPr>
              <a:t>      </a:t>
            </a:r>
            <a:endParaRPr lang="ru-RU" sz="2800" dirty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7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980728"/>
            <a:ext cx="75608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Гіпотеза </a:t>
            </a:r>
            <a:r>
              <a:rPr lang="uk-UA" sz="2800" b="1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дослідження:</a:t>
            </a:r>
            <a:r>
              <a:rPr lang="uk-UA" sz="28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sz="28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 будова речовини визначається не тільки взаємним розташуванням атомів у хімічних частинках, але і розташуванням цих хімічних частинок у просторі. Найбільш впорядковано розміщення атомів, молекул і іонів в кристалах (від грецького  «</a:t>
            </a:r>
            <a:r>
              <a:rPr lang="uk-UA" sz="2800" b="1" dirty="0" err="1" smtClean="0">
                <a:solidFill>
                  <a:schemeClr val="bg1"/>
                </a:solidFill>
              </a:rPr>
              <a:t>крісталос</a:t>
            </a:r>
            <a:r>
              <a:rPr lang="uk-UA" sz="2800" b="1" dirty="0">
                <a:solidFill>
                  <a:schemeClr val="bg1"/>
                </a:solidFill>
              </a:rPr>
              <a:t>» - лід), де хімічні частинки  розташовані в певному порядку, утворюючи в просторі кристалічну решітку. При певних умовах утворення вони можуть мати природну форму правильних симетричних багатогранників. </a:t>
            </a:r>
            <a:r>
              <a:rPr lang="uk-UA" sz="2800" dirty="0">
                <a:solidFill>
                  <a:schemeClr val="bg1"/>
                </a:solidFill>
              </a:rPr>
              <a:t> 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9065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uperPC\Desktop\83d04bd08894f2744da1526d7dwy--ukrasheniya-kristall-ametista-kul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28644"/>
            <a:ext cx="4283968" cy="24104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444217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  <a:p>
            <a:r>
              <a:rPr lang="uk-UA" sz="2800" b="1" u="sng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Практична значимість:</a:t>
            </a:r>
            <a:r>
              <a:rPr lang="uk-UA" sz="2800" u="sng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ru-RU" sz="2800" u="sng" dirty="0">
              <a:solidFill>
                <a:srgbClr val="FFFF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276891"/>
            <a:ext cx="7200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solidFill>
                  <a:srgbClr val="FFFF6D"/>
                </a:solidFill>
              </a:rPr>
              <a:t>            за </a:t>
            </a:r>
            <a:r>
              <a:rPr lang="uk-UA" sz="2800" dirty="0">
                <a:solidFill>
                  <a:srgbClr val="FFFF6D"/>
                </a:solidFill>
              </a:rPr>
              <a:t>нашими теоретичними дослідженнями та на основі  хімічних дослідів і </a:t>
            </a:r>
            <a:r>
              <a:rPr lang="uk-UA" sz="2800" dirty="0" smtClean="0">
                <a:solidFill>
                  <a:srgbClr val="FFFF6D"/>
                </a:solidFill>
              </a:rPr>
              <a:t>експериментів </a:t>
            </a:r>
            <a:r>
              <a:rPr lang="uk-UA" sz="2800" dirty="0">
                <a:solidFill>
                  <a:srgbClr val="FFFF6D"/>
                </a:solidFill>
              </a:rPr>
              <a:t>можна зробити висновок, що   кристали стали дуже потрібними в машинобудуванні, медицині, електроніці, для виконання наукових </a:t>
            </a:r>
            <a:r>
              <a:rPr lang="uk-UA" sz="2800" dirty="0" smtClean="0">
                <a:solidFill>
                  <a:srgbClr val="FFFF6D"/>
                </a:solidFill>
              </a:rPr>
              <a:t>досліджень</a:t>
            </a:r>
            <a:r>
              <a:rPr lang="en-US" sz="2800" dirty="0">
                <a:solidFill>
                  <a:srgbClr val="FFFF6D"/>
                </a:solidFill>
              </a:rPr>
              <a:t> </a:t>
            </a:r>
            <a:r>
              <a:rPr lang="uk-UA" sz="2800" dirty="0" smtClean="0">
                <a:solidFill>
                  <a:srgbClr val="FFFF6D"/>
                </a:solidFill>
              </a:rPr>
              <a:t>. Стрімко зростаючі масштаби використання кристалів виводять на перший план проблему підвищення рентабельності технологій їх отримання всіма відомими методами.</a:t>
            </a:r>
            <a:endParaRPr lang="uk-UA" sz="2800" dirty="0">
              <a:solidFill>
                <a:srgbClr val="FFF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pPr marL="0" indent="0">
              <a:buNone/>
            </a:pPr>
            <a:r>
              <a:rPr lang="uk-UA" dirty="0" smtClean="0"/>
              <a:t>                                                                  </a:t>
            </a:r>
            <a:br>
              <a:rPr lang="uk-UA" dirty="0" smtClean="0"/>
            </a:br>
            <a:r>
              <a:rPr lang="uk-UA" dirty="0" smtClean="0"/>
              <a:t>                                                                                                                    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3" y="3313432"/>
            <a:ext cx="3068127" cy="2657469"/>
          </a:xfrm>
        </p:spPr>
      </p:pic>
      <p:sp>
        <p:nvSpPr>
          <p:cNvPr id="2" name="Прямоугольник 1"/>
          <p:cNvSpPr/>
          <p:nvPr/>
        </p:nvSpPr>
        <p:spPr>
          <a:xfrm>
            <a:off x="303808" y="548680"/>
            <a:ext cx="770485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effectLst>
                  <a:glow rad="139700">
                    <a:srgbClr val="00B0F0">
                      <a:alpha val="40000"/>
                    </a:srgbClr>
                  </a:glow>
                  <a:innerShdw blurRad="63500" dist="50800" dir="18900000">
                    <a:schemeClr val="tx2">
                      <a:lumMod val="75000"/>
                      <a:alpha val="50000"/>
                    </a:schemeClr>
                  </a:innerShdw>
                  <a:reflection blurRad="88900" stA="29000" endPos="46000" dir="5400000" sy="-100000" algn="bl" rotWithShape="0"/>
                </a:effectLst>
              </a:rPr>
              <a:t>«</a:t>
            </a:r>
            <a:r>
              <a:rPr lang="uk-UA" sz="4000" dirty="0">
                <a:solidFill>
                  <a:schemeClr val="bg1"/>
                </a:solidFill>
                <a:effectLst>
                  <a:glow rad="139700">
                    <a:srgbClr val="00B0F0">
                      <a:alpha val="40000"/>
                    </a:srgbClr>
                  </a:glow>
                  <a:innerShdw blurRad="63500" dist="50800" dir="18900000">
                    <a:schemeClr val="tx2">
                      <a:lumMod val="75000"/>
                      <a:alpha val="50000"/>
                    </a:schemeClr>
                  </a:innerShdw>
                  <a:reflection blurRad="88900" stA="29000" endPos="46000" dir="5400000" sy="-100000" algn="bl" rotWithShape="0"/>
                </a:effectLst>
              </a:rPr>
              <a:t>Майже весь світ Кристалічний</a:t>
            </a:r>
            <a:r>
              <a:rPr lang="uk-UA" sz="4000" dirty="0" smtClean="0">
                <a:solidFill>
                  <a:schemeClr val="bg1"/>
                </a:solidFill>
                <a:effectLst>
                  <a:glow rad="139700">
                    <a:srgbClr val="00B0F0">
                      <a:alpha val="40000"/>
                    </a:srgbClr>
                  </a:glow>
                  <a:innerShdw blurRad="63500" dist="50800" dir="18900000">
                    <a:schemeClr val="tx2">
                      <a:lumMod val="75000"/>
                      <a:alpha val="50000"/>
                    </a:schemeClr>
                  </a:innerShdw>
                  <a:reflection blurRad="88900" stA="29000" endPos="46000" dir="5400000" sy="-100000" algn="bl" rotWithShape="0"/>
                </a:effectLst>
              </a:rPr>
              <a:t>.</a:t>
            </a:r>
            <a:br>
              <a:rPr lang="uk-UA" sz="4000" dirty="0" smtClean="0">
                <a:solidFill>
                  <a:schemeClr val="bg1"/>
                </a:solidFill>
                <a:effectLst>
                  <a:glow rad="139700">
                    <a:srgbClr val="00B0F0">
                      <a:alpha val="40000"/>
                    </a:srgbClr>
                  </a:glow>
                  <a:innerShdw blurRad="63500" dist="50800" dir="18900000">
                    <a:schemeClr val="tx2">
                      <a:lumMod val="75000"/>
                      <a:alpha val="50000"/>
                    </a:schemeClr>
                  </a:innerShdw>
                  <a:reflection blurRad="88900" stA="29000" endPos="46000" dir="5400000" sy="-100000" algn="bl" rotWithShape="0"/>
                </a:effectLst>
              </a:rPr>
            </a:br>
            <a:r>
              <a:rPr lang="uk-UA" sz="4000" dirty="0" smtClean="0">
                <a:solidFill>
                  <a:schemeClr val="bg1"/>
                </a:solidFill>
                <a:effectLst>
                  <a:glow rad="139700">
                    <a:srgbClr val="00B0F0">
                      <a:alpha val="40000"/>
                    </a:srgbClr>
                  </a:glow>
                  <a:innerShdw blurRad="63500" dist="50800" dir="18900000">
                    <a:schemeClr val="tx2">
                      <a:lumMod val="75000"/>
                      <a:alpha val="50000"/>
                    </a:schemeClr>
                  </a:innerShdw>
                  <a:reflection blurRad="88900" stA="29000" endPos="46000" dir="5400000" sy="-100000" algn="bl" rotWithShape="0"/>
                </a:effectLst>
              </a:rPr>
              <a:t> </a:t>
            </a:r>
            <a:r>
              <a:rPr lang="uk-UA" sz="4000" dirty="0">
                <a:solidFill>
                  <a:schemeClr val="bg1"/>
                </a:solidFill>
                <a:effectLst>
                  <a:glow rad="139700">
                    <a:srgbClr val="00B0F0">
                      <a:alpha val="40000"/>
                    </a:srgbClr>
                  </a:glow>
                  <a:innerShdw blurRad="63500" dist="50800" dir="18900000">
                    <a:schemeClr val="tx2">
                      <a:lumMod val="75000"/>
                      <a:alpha val="50000"/>
                    </a:schemeClr>
                  </a:innerShdw>
                  <a:reflection blurRad="88900" stA="29000" endPos="46000" dir="5400000" sy="-100000" algn="bl" rotWithShape="0"/>
                </a:effectLst>
              </a:rPr>
              <a:t>У світі панує кристал і його тверді, прямі закони </a:t>
            </a:r>
            <a:r>
              <a:rPr lang="uk-UA" sz="4000" dirty="0" smtClean="0">
                <a:solidFill>
                  <a:schemeClr val="bg1"/>
                </a:solidFill>
                <a:effectLst>
                  <a:glow rad="139700">
                    <a:srgbClr val="00B0F0">
                      <a:alpha val="40000"/>
                    </a:srgbClr>
                  </a:glow>
                  <a:innerShdw blurRad="63500" dist="50800" dir="18900000">
                    <a:schemeClr val="tx2">
                      <a:lumMod val="75000"/>
                      <a:alpha val="50000"/>
                    </a:schemeClr>
                  </a:innerShdw>
                  <a:reflection blurRad="88900" stA="29000" endPos="46000" dir="5400000" sy="-100000" algn="bl" rotWithShape="0"/>
                </a:effectLst>
              </a:rPr>
              <a:t>»</a:t>
            </a:r>
          </a:p>
          <a:p>
            <a:r>
              <a:rPr lang="uk-UA" sz="4000" dirty="0">
                <a:solidFill>
                  <a:schemeClr val="bg1"/>
                </a:solidFill>
                <a:effectLst>
                  <a:glow rad="139700">
                    <a:srgbClr val="00B0F0">
                      <a:alpha val="40000"/>
                    </a:srgbClr>
                  </a:glow>
                  <a:innerShdw blurRad="63500" dist="50800" dir="18900000">
                    <a:schemeClr val="tx2">
                      <a:lumMod val="75000"/>
                      <a:alpha val="50000"/>
                    </a:schemeClr>
                  </a:innerShdw>
                  <a:reflection blurRad="88900" stA="29000" endPos="46000" dir="5400000" sy="-100000" algn="bl" rotWithShape="0"/>
                </a:effectLst>
              </a:rPr>
              <a:t> </a:t>
            </a:r>
            <a:r>
              <a:rPr lang="uk-UA" sz="4000" dirty="0" smtClean="0">
                <a:solidFill>
                  <a:schemeClr val="bg1"/>
                </a:solidFill>
                <a:effectLst>
                  <a:glow rad="139700">
                    <a:srgbClr val="00B0F0">
                      <a:alpha val="40000"/>
                    </a:srgbClr>
                  </a:glow>
                  <a:innerShdw blurRad="63500" dist="50800" dir="18900000">
                    <a:schemeClr val="tx2">
                      <a:lumMod val="75000"/>
                      <a:alpha val="50000"/>
                    </a:schemeClr>
                  </a:innerShdw>
                  <a:reflection blurRad="88900" stA="29000" endPos="46000" dir="5400000" sy="-100000" algn="bl" rotWithShape="0"/>
                </a:effectLst>
              </a:rPr>
              <a:t>                         Олександр </a:t>
            </a:r>
            <a:r>
              <a:rPr lang="uk-UA" sz="4000" dirty="0" err="1" smtClean="0">
                <a:solidFill>
                  <a:schemeClr val="bg1"/>
                </a:solidFill>
                <a:effectLst>
                  <a:glow rad="139700">
                    <a:srgbClr val="00B0F0">
                      <a:alpha val="40000"/>
                    </a:srgbClr>
                  </a:glow>
                  <a:innerShdw blurRad="63500" dist="50800" dir="18900000">
                    <a:schemeClr val="tx2">
                      <a:lumMod val="75000"/>
                      <a:alpha val="50000"/>
                    </a:schemeClr>
                  </a:innerShdw>
                  <a:reflection blurRad="88900" stA="29000" endPos="46000" dir="5400000" sy="-100000" algn="bl" rotWithShape="0"/>
                </a:effectLst>
              </a:rPr>
              <a:t>Ферсман</a:t>
            </a:r>
            <a:endParaRPr lang="uk-UA" sz="4000" dirty="0" smtClean="0">
              <a:solidFill>
                <a:schemeClr val="bg1"/>
              </a:solidFill>
              <a:effectLst>
                <a:glow rad="139700">
                  <a:srgbClr val="00B0F0">
                    <a:alpha val="40000"/>
                  </a:srgbClr>
                </a:glow>
                <a:innerShdw blurRad="63500" dist="50800" dir="18900000">
                  <a:schemeClr val="tx2">
                    <a:lumMod val="75000"/>
                    <a:alpha val="50000"/>
                  </a:schemeClr>
                </a:innerShdw>
                <a:reflection blurRad="88900" stA="29000" endPos="46000" dir="5400000" sy="-100000" algn="bl" rotWithShape="0"/>
              </a:effectLst>
            </a:endParaRPr>
          </a:p>
          <a:p>
            <a:endParaRPr lang="uk-UA" sz="4000" dirty="0">
              <a:solidFill>
                <a:schemeClr val="bg1"/>
              </a:solidFill>
              <a:effectLst>
                <a:glow rad="139700">
                  <a:srgbClr val="00B0F0">
                    <a:alpha val="40000"/>
                  </a:srgbClr>
                </a:glow>
                <a:innerShdw blurRad="63500" dist="50800" dir="18900000">
                  <a:schemeClr val="tx2">
                    <a:lumMod val="75000"/>
                    <a:alpha val="50000"/>
                  </a:schemeClr>
                </a:innerShdw>
                <a:reflection blurRad="88900" stA="29000" endPos="46000" dir="5400000" sy="-100000" algn="bl" rotWithShape="0"/>
              </a:effectLst>
            </a:endParaRPr>
          </a:p>
          <a:p>
            <a:endParaRPr lang="uk-UA" sz="4000" dirty="0" smtClean="0">
              <a:solidFill>
                <a:schemeClr val="bg1"/>
              </a:solidFill>
              <a:effectLst>
                <a:glow rad="139700">
                  <a:srgbClr val="00B0F0">
                    <a:alpha val="40000"/>
                  </a:srgbClr>
                </a:glow>
                <a:innerShdw blurRad="63500" dist="50800" dir="18900000">
                  <a:schemeClr val="tx2">
                    <a:lumMod val="75000"/>
                    <a:alpha val="50000"/>
                  </a:schemeClr>
                </a:innerShdw>
                <a:reflection blurRad="88900" stA="29000" endPos="46000" dir="5400000" sy="-100000" algn="bl" rotWithShape="0"/>
              </a:effectLst>
            </a:endParaRPr>
          </a:p>
          <a:p>
            <a:endParaRPr lang="uk-UA" sz="4000" dirty="0">
              <a:solidFill>
                <a:schemeClr val="bg1"/>
              </a:solidFill>
              <a:effectLst>
                <a:glow rad="139700">
                  <a:srgbClr val="00B0F0">
                    <a:alpha val="40000"/>
                  </a:srgbClr>
                </a:glow>
                <a:innerShdw blurRad="63500" dist="50800" dir="18900000">
                  <a:schemeClr val="tx2">
                    <a:lumMod val="75000"/>
                    <a:alpha val="50000"/>
                  </a:schemeClr>
                </a:innerShdw>
                <a:reflection blurRad="88900" stA="29000" endPos="46000" dir="5400000" sy="-100000" algn="bl" rotWithShape="0"/>
              </a:effectLst>
            </a:endParaRPr>
          </a:p>
          <a:p>
            <a:endParaRPr lang="uk-UA" sz="4000" dirty="0" smtClean="0">
              <a:solidFill>
                <a:schemeClr val="bg1"/>
              </a:solidFill>
              <a:effectLst>
                <a:glow rad="139700">
                  <a:srgbClr val="00B0F0">
                    <a:alpha val="40000"/>
                  </a:srgbClr>
                </a:glow>
                <a:innerShdw blurRad="63500" dist="50800" dir="18900000">
                  <a:schemeClr val="tx2">
                    <a:lumMod val="75000"/>
                    <a:alpha val="50000"/>
                  </a:schemeClr>
                </a:innerShdw>
                <a:reflection blurRad="88900" stA="29000" endPos="46000" dir="5400000" sy="-100000" algn="bl" rotWithShape="0"/>
              </a:effectLst>
            </a:endParaRPr>
          </a:p>
          <a:p>
            <a:endParaRPr lang="uk-UA" sz="4000" dirty="0">
              <a:solidFill>
                <a:schemeClr val="bg1"/>
              </a:solidFill>
              <a:effectLst>
                <a:glow rad="139700">
                  <a:srgbClr val="00B0F0">
                    <a:alpha val="40000"/>
                  </a:srgbClr>
                </a:glow>
                <a:innerShdw blurRad="63500" dist="50800" dir="18900000">
                  <a:schemeClr val="tx2">
                    <a:lumMod val="75000"/>
                    <a:alpha val="50000"/>
                  </a:schemeClr>
                </a:innerShdw>
                <a:reflection blurRad="88900" stA="29000" endPos="46000" dir="5400000" sy="-100000" algn="bl" rotWithShape="0"/>
              </a:effectLst>
            </a:endParaRPr>
          </a:p>
          <a:p>
            <a:r>
              <a:rPr lang="uk-UA" sz="4000" dirty="0" smtClean="0">
                <a:solidFill>
                  <a:schemeClr val="bg1"/>
                </a:solidFill>
                <a:effectLst>
                  <a:glow rad="139700">
                    <a:srgbClr val="00B0F0">
                      <a:alpha val="40000"/>
                    </a:srgbClr>
                  </a:glow>
                  <a:innerShdw blurRad="63500" dist="50800" dir="18900000">
                    <a:schemeClr val="tx2">
                      <a:lumMod val="75000"/>
                      <a:alpha val="50000"/>
                    </a:schemeClr>
                  </a:innerShdw>
                  <a:reflection blurRad="88900" stA="29000" endPos="46000" dir="5400000" sy="-100000" algn="bl" rotWithShape="0"/>
                </a:effectLst>
              </a:rPr>
              <a:t>      </a:t>
            </a:r>
            <a:r>
              <a:rPr lang="uk-UA" sz="4000" dirty="0" err="1" smtClean="0">
                <a:solidFill>
                  <a:schemeClr val="bg1"/>
                </a:solidFill>
                <a:effectLst>
                  <a:glow rad="139700">
                    <a:srgbClr val="00B0F0">
                      <a:alpha val="40000"/>
                    </a:srgbClr>
                  </a:glow>
                  <a:innerShdw blurRad="63500" dist="50800" dir="18900000">
                    <a:schemeClr val="tx2">
                      <a:lumMod val="75000"/>
                      <a:alpha val="50000"/>
                    </a:schemeClr>
                  </a:innerShdw>
                  <a:reflection blurRad="88900" stA="29000" endPos="46000" dir="5400000" sy="-100000" algn="bl" rotWithShape="0"/>
                </a:effectLst>
              </a:rPr>
              <a:t>Ферсманіт</a:t>
            </a:r>
            <a:r>
              <a:rPr lang="uk-UA" sz="4000" dirty="0" smtClean="0">
                <a:solidFill>
                  <a:schemeClr val="bg1"/>
                </a:solidFill>
                <a:effectLst>
                  <a:glow rad="139700">
                    <a:srgbClr val="00B0F0">
                      <a:alpha val="40000"/>
                    </a:srgbClr>
                  </a:glow>
                  <a:innerShdw blurRad="63500" dist="50800" dir="18900000">
                    <a:schemeClr val="tx2">
                      <a:lumMod val="75000"/>
                      <a:alpha val="50000"/>
                    </a:schemeClr>
                  </a:innerShdw>
                  <a:reflection blurRad="88900" stA="29000" endPos="46000" dir="5400000" sy="-100000" algn="bl" rotWithShape="0"/>
                </a:effectLst>
              </a:rPr>
              <a:t>                       </a:t>
            </a:r>
            <a:r>
              <a:rPr lang="uk-UA" sz="4000" dirty="0" err="1" smtClean="0">
                <a:solidFill>
                  <a:schemeClr val="bg1"/>
                </a:solidFill>
                <a:effectLst>
                  <a:glow rad="139700">
                    <a:srgbClr val="00B0F0">
                      <a:alpha val="40000"/>
                    </a:srgbClr>
                  </a:glow>
                  <a:innerShdw blurRad="63500" dist="50800" dir="18900000">
                    <a:schemeClr val="tx2">
                      <a:lumMod val="75000"/>
                      <a:alpha val="50000"/>
                    </a:schemeClr>
                  </a:innerShdw>
                  <a:reflection blurRad="88900" stA="29000" endPos="46000" dir="5400000" sy="-100000" algn="bl" rotWithShape="0"/>
                </a:effectLst>
              </a:rPr>
              <a:t>Ферсміт</a:t>
            </a:r>
            <a:endParaRPr lang="ru-RU" sz="4000" dirty="0">
              <a:solidFill>
                <a:schemeClr val="bg1"/>
              </a:solidFill>
              <a:effectLst>
                <a:glow rad="139700">
                  <a:srgbClr val="00B0F0">
                    <a:alpha val="40000"/>
                  </a:srgbClr>
                </a:glow>
                <a:innerShdw blurRad="63500" dist="50800" dir="18900000">
                  <a:schemeClr val="tx2">
                    <a:lumMod val="75000"/>
                    <a:alpha val="50000"/>
                  </a:schemeClr>
                </a:innerShdw>
                <a:reflection blurRad="88900" stA="29000" endPos="460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5" y="3429000"/>
            <a:ext cx="3419607" cy="257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4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864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    </a:t>
            </a:r>
            <a:r>
              <a:rPr lang="uk-UA" sz="2800" dirty="0" smtClean="0">
                <a:solidFill>
                  <a:schemeClr val="bg1"/>
                </a:solidFill>
              </a:rPr>
              <a:t>Кристал - це твердий стан речовини. Він має певну форму і певну кількість граней внаслідок розташування своїх атомів. Всі кристали однієї речовини мають однакову форму, хоч і можуть відрізнятися розмірами. 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uk-UA" sz="2800" dirty="0" smtClean="0">
                <a:solidFill>
                  <a:schemeClr val="bg1"/>
                </a:solidFill>
              </a:rPr>
              <a:t>                </a:t>
            </a:r>
            <a:r>
              <a:rPr lang="uk-UA" sz="2800" dirty="0" smtClean="0">
                <a:solidFill>
                  <a:srgbClr val="FFFF00"/>
                </a:solidFill>
              </a:rPr>
              <a:t>Алмаз та його кристалічна </a:t>
            </a:r>
            <a:r>
              <a:rPr lang="uk-UA" sz="2800" dirty="0" err="1" smtClean="0">
                <a:solidFill>
                  <a:srgbClr val="FFFF00"/>
                </a:solidFill>
              </a:rPr>
              <a:t>гратка</a:t>
            </a:r>
            <a:endParaRPr lang="uk-UA" dirty="0" smtClean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7" name="Picture 3" descr="C:\Users\SuperPC\Desktop\Alma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4165541" cy="340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11590"/>
            <a:ext cx="3456384" cy="340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9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28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Cuprum"/>
              </a:rPr>
              <a:t>   У</a:t>
            </a:r>
            <a:r>
              <a:rPr lang="uk-UA" dirty="0" smtClean="0">
                <a:solidFill>
                  <a:schemeClr val="bg1"/>
                </a:solidFill>
                <a:latin typeface="Cuprum"/>
              </a:rPr>
              <a:t> твердих речовинах частинки розташовані у просторі суворо закономірно для кожної речовини. Якщо об'єднати центри молекул прямими лініями, які перетинаються, то утвориться просторовий каркас, який називають кристалічними ґратками. Місця, в яких лінії перетинаються, називають вузлами кристалічних ґраток</a:t>
            </a:r>
            <a:r>
              <a:rPr lang="ru-RU" dirty="0" smtClean="0">
                <a:solidFill>
                  <a:srgbClr val="373737"/>
                </a:solidFill>
                <a:latin typeface="Cuprum"/>
              </a:rPr>
              <a:t>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7174" y="501147"/>
            <a:ext cx="84916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Від Кристалічної </a:t>
            </a:r>
            <a:r>
              <a:rPr lang="uk-UA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гратки</a:t>
            </a:r>
            <a:r>
              <a:rPr lang="uk-UA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-</a:t>
            </a:r>
            <a:endParaRPr lang="uk-UA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849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uk-UA" sz="3000" dirty="0" smtClean="0">
                <a:solidFill>
                  <a:schemeClr val="bg1"/>
                </a:solidFill>
                <a:latin typeface="+mj-lt"/>
              </a:rPr>
              <a:t>    Залежно від природи частинок, що містяться у вузлах кристалічних ґраток, розрізняють </a:t>
            </a:r>
            <a:r>
              <a:rPr lang="uk-UA" sz="3000" dirty="0" err="1" smtClean="0">
                <a:solidFill>
                  <a:schemeClr val="bg1"/>
                </a:solidFill>
                <a:latin typeface="+mj-lt"/>
              </a:rPr>
              <a:t>йонні</a:t>
            </a:r>
            <a:r>
              <a:rPr lang="uk-UA" sz="3000" dirty="0" smtClean="0">
                <a:solidFill>
                  <a:schemeClr val="bg1"/>
                </a:solidFill>
                <a:latin typeface="+mj-lt"/>
              </a:rPr>
              <a:t>, атомні, молекулярні кристалічні ґратки.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89" y="2636912"/>
            <a:ext cx="4015659" cy="3006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1763688" y="332656"/>
            <a:ext cx="4369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 </a:t>
            </a:r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кристалу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5380484"/>
            <a:ext cx="736441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6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 </a:t>
            </a:r>
            <a:r>
              <a:rPr lang="uk-UA" b="1" u="sng" dirty="0">
                <a:solidFill>
                  <a:schemeClr val="bg1"/>
                </a:solidFill>
              </a:rPr>
              <a:t>Утворення кристалів у природі</a:t>
            </a:r>
            <a:r>
              <a:rPr lang="uk-UA" u="sng" dirty="0">
                <a:solidFill>
                  <a:schemeClr val="bg1"/>
                </a:solidFill>
              </a:rPr>
              <a:t> </a:t>
            </a:r>
            <a:r>
              <a:rPr lang="uk-UA" dirty="0">
                <a:solidFill>
                  <a:schemeClr val="bg1"/>
                </a:solidFill>
              </a:rPr>
              <a:t>	</a:t>
            </a:r>
            <a:br>
              <a:rPr lang="uk-UA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244" y="1166018"/>
            <a:ext cx="8928992" cy="4525963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 </a:t>
            </a:r>
            <a:r>
              <a:rPr lang="uk-UA" dirty="0" smtClean="0">
                <a:solidFill>
                  <a:schemeClr val="bg1"/>
                </a:solidFill>
              </a:rPr>
              <a:t>В природі кристали утворюються під час різних геологічних процесів з розчинів, розплавів, газової або твердої фази.</a:t>
            </a:r>
          </a:p>
          <a:p>
            <a:r>
              <a:rPr lang="uk-UA" sz="4000" u="sng" dirty="0">
                <a:solidFill>
                  <a:prstClr val="white"/>
                </a:solidFill>
                <a:ea typeface="+mj-ea"/>
                <a:cs typeface="+mj-cs"/>
              </a:rPr>
              <a:t>Утворення кристалів з ​​розплавів </a:t>
            </a:r>
            <a:endParaRPr lang="uk-UA" sz="4000" u="sng" dirty="0" smtClean="0">
              <a:solidFill>
                <a:prstClr val="white"/>
              </a:solidFill>
              <a:ea typeface="+mj-ea"/>
              <a:cs typeface="+mj-cs"/>
            </a:endParaRPr>
          </a:p>
          <a:p>
            <a:r>
              <a:rPr lang="uk-UA" dirty="0" smtClean="0">
                <a:solidFill>
                  <a:schemeClr val="bg1"/>
                </a:solidFill>
              </a:rPr>
              <a:t>	</a:t>
            </a:r>
            <a:r>
              <a:rPr lang="uk-UA" sz="4000" u="sng" dirty="0">
                <a:solidFill>
                  <a:prstClr val="white"/>
                </a:solidFill>
                <a:ea typeface="+mj-ea"/>
                <a:cs typeface="+mj-cs"/>
              </a:rPr>
              <a:t>Утворення кристалів відбувається також результаті конденсації газів або з пари.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br>
              <a:rPr lang="uk-UA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SuperPC\Desktop\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58" y="4660034"/>
            <a:ext cx="3469084" cy="1951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6516216" y="6088174"/>
            <a:ext cx="21570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Аметист </a:t>
            </a:r>
            <a:r>
              <a:rPr lang="en-US" sz="2800" dirty="0">
                <a:solidFill>
                  <a:schemeClr val="bg1"/>
                </a:solidFill>
              </a:rPr>
              <a:t>SiO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5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298</Words>
  <Application>Microsoft Office PowerPoint</Application>
  <PresentationFormat>Экран (4:3)</PresentationFormat>
  <Paragraphs>64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1_Тема Office</vt:lpstr>
      <vt:lpstr>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</vt:lpstr>
      <vt:lpstr>Презентация PowerPoint</vt:lpstr>
      <vt:lpstr> Утворення кристалів у природі   </vt:lpstr>
      <vt:lpstr>Кристали  смарагду           Кристали хромату калію        Кристали  хлориду натрію</vt:lpstr>
      <vt:lpstr>Механізми росту кристалів    </vt:lpstr>
      <vt:lpstr>Підготовка</vt:lpstr>
      <vt:lpstr>За рентгенографічними даними кристалічна  гратка мідного купоросу CuSO4 * 5H2O повторюється формами монокристалу u</vt:lpstr>
      <vt:lpstr>Презентация PowerPoint</vt:lpstr>
      <vt:lpstr>Презентация PowerPoint</vt:lpstr>
      <vt:lpstr>Кристали-друзи , вирощені  з алюмокалієвих  квасців , кристали-дендрити</vt:lpstr>
      <vt:lpstr>Презентация PowerPoint</vt:lpstr>
      <vt:lpstr>Висновок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Утворення кристалів у природі</dc:title>
  <dc:creator>SuperPC</dc:creator>
  <cp:lastModifiedBy>nina</cp:lastModifiedBy>
  <cp:revision>62</cp:revision>
  <dcterms:created xsi:type="dcterms:W3CDTF">2017-03-27T17:49:52Z</dcterms:created>
  <dcterms:modified xsi:type="dcterms:W3CDTF">2017-04-11T19:08:50Z</dcterms:modified>
</cp:coreProperties>
</file>