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09" autoAdjust="0"/>
    <p:restoredTop sz="93951" autoAdjust="0"/>
  </p:normalViewPr>
  <p:slideViewPr>
    <p:cSldViewPr snapToGrid="0" snapToObjects="1">
      <p:cViewPr varScale="1">
        <p:scale>
          <a:sx n="65" d="100"/>
          <a:sy n="65" d="100"/>
        </p:scale>
        <p:origin x="1085" y="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stro-MAH\Astro-MAH-2017\Smirensky\measureme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Скорости</a:t>
            </a:r>
            <a:r>
              <a:rPr lang="ru-RU" sz="2000" baseline="0" dirty="0"/>
              <a:t> проанализированных волокон</a:t>
            </a:r>
            <a:endParaRPr lang="ru-RU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Лист3!$D$2:$D$29</c:f>
              <c:numCache>
                <c:formatCode>General</c:formatCode>
                <c:ptCount val="28"/>
                <c:pt idx="0">
                  <c:v>4.910303149618839</c:v>
                </c:pt>
                <c:pt idx="1">
                  <c:v>4.2774714997675698</c:v>
                </c:pt>
                <c:pt idx="2">
                  <c:v>2.6250781377979044</c:v>
                </c:pt>
                <c:pt idx="3">
                  <c:v>3.9024601950106748</c:v>
                </c:pt>
                <c:pt idx="4">
                  <c:v>3.25790958074816</c:v>
                </c:pt>
                <c:pt idx="5">
                  <c:v>2.8711792472083681</c:v>
                </c:pt>
                <c:pt idx="6">
                  <c:v>3.2637691314454602</c:v>
                </c:pt>
                <c:pt idx="7">
                  <c:v>3.2227522766873644</c:v>
                </c:pt>
                <c:pt idx="8">
                  <c:v>3.2227522766873644</c:v>
                </c:pt>
                <c:pt idx="9">
                  <c:v>3.6329208376792343</c:v>
                </c:pt>
                <c:pt idx="10">
                  <c:v>4.0196512245210094</c:v>
                </c:pt>
                <c:pt idx="11">
                  <c:v>3.9844939153673491</c:v>
                </c:pt>
                <c:pt idx="12">
                  <c:v>4.336067018919139</c:v>
                </c:pt>
                <c:pt idx="13">
                  <c:v>4.6876401506166872</c:v>
                </c:pt>
                <c:pt idx="14">
                  <c:v>3.4219770025315812</c:v>
                </c:pt>
                <c:pt idx="15">
                  <c:v>4.318488363092051</c:v>
                </c:pt>
                <c:pt idx="16">
                  <c:v>4.0196512245210094</c:v>
                </c:pt>
                <c:pt idx="17">
                  <c:v>2.5371848865011266</c:v>
                </c:pt>
                <c:pt idx="18">
                  <c:v>2.6192185876787137</c:v>
                </c:pt>
                <c:pt idx="19">
                  <c:v>3.5919039801954677</c:v>
                </c:pt>
                <c:pt idx="20">
                  <c:v>2.8536005962426119</c:v>
                </c:pt>
                <c:pt idx="21">
                  <c:v>2.5664826368172542</c:v>
                </c:pt>
                <c:pt idx="22">
                  <c:v>2.9297747507656648</c:v>
                </c:pt>
                <c:pt idx="23">
                  <c:v>2.5489039866137793</c:v>
                </c:pt>
                <c:pt idx="24">
                  <c:v>4.0255107760719167</c:v>
                </c:pt>
                <c:pt idx="25">
                  <c:v>3.4688534096337622</c:v>
                </c:pt>
                <c:pt idx="26">
                  <c:v>4.1192636018808848</c:v>
                </c:pt>
                <c:pt idx="27">
                  <c:v>3.0235275575605192</c:v>
                </c:pt>
              </c:numCache>
            </c:numRef>
          </c:xVal>
          <c:yVal>
            <c:numRef>
              <c:f>Лист3!$E$2:$E$29</c:f>
              <c:numCache>
                <c:formatCode>General</c:formatCode>
                <c:ptCount val="28"/>
                <c:pt idx="0">
                  <c:v>1937.4748329291706</c:v>
                </c:pt>
                <c:pt idx="1">
                  <c:v>2011.5520988110482</c:v>
                </c:pt>
                <c:pt idx="2">
                  <c:v>1474.6310102695445</c:v>
                </c:pt>
                <c:pt idx="3">
                  <c:v>1552.1121769273054</c:v>
                </c:pt>
                <c:pt idx="4">
                  <c:v>1981.0357953906898</c:v>
                </c:pt>
                <c:pt idx="5">
                  <c:v>1671.566185538238</c:v>
                </c:pt>
                <c:pt idx="6">
                  <c:v>1479.2255617078661</c:v>
                </c:pt>
                <c:pt idx="7">
                  <c:v>1065.1059142307927</c:v>
                </c:pt>
                <c:pt idx="8">
                  <c:v>1133.3979342946068</c:v>
                </c:pt>
                <c:pt idx="9">
                  <c:v>1859.9934238614599</c:v>
                </c:pt>
                <c:pt idx="10">
                  <c:v>1828.0029564487061</c:v>
                </c:pt>
                <c:pt idx="11">
                  <c:v>1834.0153637315457</c:v>
                </c:pt>
                <c:pt idx="12">
                  <c:v>1534.8691568750353</c:v>
                </c:pt>
                <c:pt idx="13">
                  <c:v>2225.9575671487546</c:v>
                </c:pt>
                <c:pt idx="14">
                  <c:v>1144.8556070738057</c:v>
                </c:pt>
                <c:pt idx="15">
                  <c:v>1606.1673993285331</c:v>
                </c:pt>
                <c:pt idx="16">
                  <c:v>2237.7551654065664</c:v>
                </c:pt>
                <c:pt idx="17">
                  <c:v>977.47194599177078</c:v>
                </c:pt>
                <c:pt idx="18">
                  <c:v>1327.6670487737308</c:v>
                </c:pt>
                <c:pt idx="19">
                  <c:v>1855.6258950776607</c:v>
                </c:pt>
                <c:pt idx="20">
                  <c:v>1128.2362586262191</c:v>
                </c:pt>
                <c:pt idx="21">
                  <c:v>1097.6636231006307</c:v>
                </c:pt>
                <c:pt idx="22">
                  <c:v>1365.6134243058825</c:v>
                </c:pt>
                <c:pt idx="23">
                  <c:v>1442.1298945626259</c:v>
                </c:pt>
                <c:pt idx="24">
                  <c:v>1257.9006136869939</c:v>
                </c:pt>
                <c:pt idx="25">
                  <c:v>1193.7490758586437</c:v>
                </c:pt>
                <c:pt idx="26">
                  <c:v>1594.7096913754717</c:v>
                </c:pt>
                <c:pt idx="27">
                  <c:v>1463.4003557596698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DED-41E2-964C-045D8836C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014080"/>
        <c:axId val="74912128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Лист3!$B$1</c15:sqref>
                        </c15:formulaRef>
                      </c:ext>
                    </c:extLst>
                    <c:strCache>
                      <c:ptCount val="1"/>
                      <c:pt idx="0">
                        <c:v>средняя скорость за 1939-2017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Лист3!$A$2:$A$29</c15:sqref>
                        </c15:formulaRef>
                      </c:ext>
                    </c:extLst>
                    <c:numCache>
                      <c:formatCode>General</c:formatCode>
                      <c:ptCount val="28"/>
                      <c:pt idx="0">
                        <c:v>49103031496188.367</c:v>
                      </c:pt>
                      <c:pt idx="1">
                        <c:v>42774714997675.672</c:v>
                      </c:pt>
                      <c:pt idx="2">
                        <c:v>26250781377979.043</c:v>
                      </c:pt>
                      <c:pt idx="3">
                        <c:v>39024601950106.766</c:v>
                      </c:pt>
                      <c:pt idx="4">
                        <c:v>32579095807481.602</c:v>
                      </c:pt>
                      <c:pt idx="5">
                        <c:v>28711792472083.684</c:v>
                      </c:pt>
                      <c:pt idx="6">
                        <c:v>32637691314454.59</c:v>
                      </c:pt>
                      <c:pt idx="7">
                        <c:v>32227522766873.629</c:v>
                      </c:pt>
                      <c:pt idx="8">
                        <c:v>32227522766873.629</c:v>
                      </c:pt>
                      <c:pt idx="9">
                        <c:v>36329208376792.344</c:v>
                      </c:pt>
                      <c:pt idx="10">
                        <c:v>40196512245210.078</c:v>
                      </c:pt>
                      <c:pt idx="11">
                        <c:v>39844939153673.492</c:v>
                      </c:pt>
                      <c:pt idx="12">
                        <c:v>43360670189191.359</c:v>
                      </c:pt>
                      <c:pt idx="13">
                        <c:v>46876401506166.875</c:v>
                      </c:pt>
                      <c:pt idx="14">
                        <c:v>34219770025315.797</c:v>
                      </c:pt>
                      <c:pt idx="15">
                        <c:v>43184883630920.539</c:v>
                      </c:pt>
                      <c:pt idx="16">
                        <c:v>40196512245210.078</c:v>
                      </c:pt>
                      <c:pt idx="17">
                        <c:v>25371848865011.254</c:v>
                      </c:pt>
                      <c:pt idx="18">
                        <c:v>26192185876787.145</c:v>
                      </c:pt>
                      <c:pt idx="19">
                        <c:v>35919039801954.688</c:v>
                      </c:pt>
                      <c:pt idx="20">
                        <c:v>28536005962426.117</c:v>
                      </c:pt>
                      <c:pt idx="21">
                        <c:v>25664826368172.555</c:v>
                      </c:pt>
                      <c:pt idx="22">
                        <c:v>29297747507656.637</c:v>
                      </c:pt>
                      <c:pt idx="23">
                        <c:v>25489039866137.793</c:v>
                      </c:pt>
                      <c:pt idx="24">
                        <c:v>40255107760719.227</c:v>
                      </c:pt>
                      <c:pt idx="25">
                        <c:v>34688534096337.648</c:v>
                      </c:pt>
                      <c:pt idx="26">
                        <c:v>41192636018808.82</c:v>
                      </c:pt>
                      <c:pt idx="27">
                        <c:v>30235275575605.156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Лист3!$B$2:$B$29</c15:sqref>
                        </c15:formulaRef>
                      </c:ext>
                    </c:extLst>
                    <c:numCache>
                      <c:formatCode>General</c:formatCode>
                      <c:ptCount val="28"/>
                      <c:pt idx="0">
                        <c:v>1937.4748329291706</c:v>
                      </c:pt>
                      <c:pt idx="1">
                        <c:v>2011.5520988110488</c:v>
                      </c:pt>
                      <c:pt idx="2">
                        <c:v>1474.6310102695452</c:v>
                      </c:pt>
                      <c:pt idx="3">
                        <c:v>1552.1121769273063</c:v>
                      </c:pt>
                      <c:pt idx="4">
                        <c:v>1981.0357953906889</c:v>
                      </c:pt>
                      <c:pt idx="5">
                        <c:v>1671.566185538238</c:v>
                      </c:pt>
                      <c:pt idx="6">
                        <c:v>1479.2255617078647</c:v>
                      </c:pt>
                      <c:pt idx="7">
                        <c:v>1065.1059142307927</c:v>
                      </c:pt>
                      <c:pt idx="8">
                        <c:v>1133.3979342946075</c:v>
                      </c:pt>
                      <c:pt idx="9">
                        <c:v>1859.9934238614605</c:v>
                      </c:pt>
                      <c:pt idx="10">
                        <c:v>1828.0029564487058</c:v>
                      </c:pt>
                      <c:pt idx="11">
                        <c:v>1834.0153637315448</c:v>
                      </c:pt>
                      <c:pt idx="12">
                        <c:v>1534.869156875036</c:v>
                      </c:pt>
                      <c:pt idx="13">
                        <c:v>2225.9575671487546</c:v>
                      </c:pt>
                      <c:pt idx="14">
                        <c:v>1144.8556070738057</c:v>
                      </c:pt>
                      <c:pt idx="15">
                        <c:v>1606.1673993285337</c:v>
                      </c:pt>
                      <c:pt idx="16">
                        <c:v>2237.7551654065664</c:v>
                      </c:pt>
                      <c:pt idx="17">
                        <c:v>977.47194599177078</c:v>
                      </c:pt>
                      <c:pt idx="18">
                        <c:v>1327.6670487737313</c:v>
                      </c:pt>
                      <c:pt idx="19">
                        <c:v>1855.6258950776607</c:v>
                      </c:pt>
                      <c:pt idx="20">
                        <c:v>1128.2362586262184</c:v>
                      </c:pt>
                      <c:pt idx="21">
                        <c:v>1097.6636231006307</c:v>
                      </c:pt>
                      <c:pt idx="22">
                        <c:v>1365.6134243058839</c:v>
                      </c:pt>
                      <c:pt idx="23">
                        <c:v>1442.1298945626263</c:v>
                      </c:pt>
                      <c:pt idx="24">
                        <c:v>1257.9006136869932</c:v>
                      </c:pt>
                      <c:pt idx="25">
                        <c:v>1193.7490758586437</c:v>
                      </c:pt>
                      <c:pt idx="26">
                        <c:v>1594.7096913754717</c:v>
                      </c:pt>
                      <c:pt idx="27">
                        <c:v>1463.4003557596691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9DED-41E2-964C-045D8836CA7F}"/>
                  </c:ext>
                </c:extLst>
              </c15:ser>
            </c15:filteredScatterSeries>
          </c:ext>
        </c:extLst>
      </c:scatterChart>
      <c:valAx>
        <c:axId val="72014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800" dirty="0"/>
                  <a:t>Расстояние</a:t>
                </a:r>
                <a:r>
                  <a:rPr lang="ru-RU" sz="1800" baseline="0" dirty="0"/>
                  <a:t> до волокна, х10</a:t>
                </a:r>
                <a:r>
                  <a:rPr lang="ru-RU" sz="1800" baseline="30000" dirty="0"/>
                  <a:t>13</a:t>
                </a:r>
                <a:r>
                  <a:rPr lang="ru-RU" sz="1800" baseline="0" dirty="0"/>
                  <a:t> км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30126217000151284"/>
              <c:y val="0.895061539126777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12128"/>
        <c:crosses val="autoZero"/>
        <c:crossBetween val="midCat"/>
      </c:valAx>
      <c:valAx>
        <c:axId val="7491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dirty="0"/>
                  <a:t>Скорость волокна,</a:t>
                </a:r>
                <a:r>
                  <a:rPr lang="ru-RU" sz="1600" baseline="0" dirty="0"/>
                  <a:t> км/с</a:t>
                </a:r>
                <a:endParaRPr lang="ru-RU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140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87C33-0C7C-446D-880C-E56415D463FA}" type="datetimeFigureOut">
              <a:rPr lang="en-CA" smtClean="0"/>
              <a:pPr/>
              <a:t>2017-04-19</a:t>
            </a:fld>
            <a:endParaRPr lang="en-C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B21E3-98C1-45DA-BCAB-D4EC8C959C4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010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B21E3-98C1-45DA-BCAB-D4EC8C959C42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5518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B21E3-98C1-45DA-BCAB-D4EC8C959C42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857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B21E3-98C1-45DA-BCAB-D4EC8C959C42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517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4700-3783-4632-8030-40BB35E43181}" type="datetimeFigureOut">
              <a:rPr lang="en-CA" smtClean="0"/>
              <a:pPr/>
              <a:t>2017-04-19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E81E-EF75-4CC6-8DFA-71ADB67838A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204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4700-3783-4632-8030-40BB35E43181}" type="datetimeFigureOut">
              <a:rPr lang="en-CA" smtClean="0"/>
              <a:pPr/>
              <a:t>2017-04-19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E81E-EF75-4CC6-8DFA-71ADB67838A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15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4700-3783-4632-8030-40BB35E43181}" type="datetimeFigureOut">
              <a:rPr lang="en-CA" smtClean="0"/>
              <a:pPr/>
              <a:t>2017-04-19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E81E-EF75-4CC6-8DFA-71ADB67838A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944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4700-3783-4632-8030-40BB35E43181}" type="datetimeFigureOut">
              <a:rPr lang="en-CA" smtClean="0"/>
              <a:pPr/>
              <a:t>2017-04-19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E81E-EF75-4CC6-8DFA-71ADB67838A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27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4700-3783-4632-8030-40BB35E43181}" type="datetimeFigureOut">
              <a:rPr lang="en-CA" smtClean="0"/>
              <a:pPr/>
              <a:t>2017-04-19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E81E-EF75-4CC6-8DFA-71ADB67838A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578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4700-3783-4632-8030-40BB35E43181}" type="datetimeFigureOut">
              <a:rPr lang="en-CA" smtClean="0"/>
              <a:pPr/>
              <a:t>2017-04-19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E81E-EF75-4CC6-8DFA-71ADB67838A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412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4700-3783-4632-8030-40BB35E43181}" type="datetimeFigureOut">
              <a:rPr lang="en-CA" smtClean="0"/>
              <a:pPr/>
              <a:t>2017-04-19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E81E-EF75-4CC6-8DFA-71ADB67838A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697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4700-3783-4632-8030-40BB35E43181}" type="datetimeFigureOut">
              <a:rPr lang="en-CA" smtClean="0"/>
              <a:pPr/>
              <a:t>2017-04-19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E81E-EF75-4CC6-8DFA-71ADB67838A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491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4700-3783-4632-8030-40BB35E43181}" type="datetimeFigureOut">
              <a:rPr lang="en-CA" smtClean="0"/>
              <a:pPr/>
              <a:t>2017-04-19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E81E-EF75-4CC6-8DFA-71ADB67838A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331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4700-3783-4632-8030-40BB35E43181}" type="datetimeFigureOut">
              <a:rPr lang="en-CA" smtClean="0"/>
              <a:pPr/>
              <a:t>2017-04-19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E81E-EF75-4CC6-8DFA-71ADB67838A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357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4700-3783-4632-8030-40BB35E43181}" type="datetimeFigureOut">
              <a:rPr lang="en-CA" smtClean="0"/>
              <a:pPr/>
              <a:t>2017-04-19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E81E-EF75-4CC6-8DFA-71ADB67838A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902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C4700-3783-4632-8030-40BB35E43181}" type="datetimeFigureOut">
              <a:rPr lang="en-CA" smtClean="0"/>
              <a:pPr/>
              <a:t>2017-04-19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DE81E-EF75-4CC6-8DFA-71ADB67838A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214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478" y="365126"/>
            <a:ext cx="8488018" cy="1642577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Расширение </a:t>
            </a:r>
            <a:r>
              <a:rPr lang="ru-RU" b="1" dirty="0" err="1"/>
              <a:t>Крабовидной</a:t>
            </a:r>
            <a:r>
              <a:rPr lang="ru-RU" b="1" dirty="0"/>
              <a:t> туманности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0327" y="2311740"/>
            <a:ext cx="7593330" cy="4328284"/>
          </a:xfrm>
        </p:spPr>
        <p:txBody>
          <a:bodyPr>
            <a:normAutofit/>
          </a:bodyPr>
          <a:lstStyle/>
          <a:p>
            <a:pPr indent="-46038">
              <a:buNone/>
            </a:pPr>
            <a:r>
              <a:rPr lang="ru-RU" dirty="0"/>
              <a:t>Работу выполнил:</a:t>
            </a:r>
          </a:p>
          <a:p>
            <a:pPr>
              <a:buNone/>
            </a:pPr>
            <a:r>
              <a:rPr lang="ru-RU" b="1" dirty="0"/>
              <a:t>Артем Смиренский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dirty="0"/>
              <a:t>ученик 6-В класса</a:t>
            </a:r>
          </a:p>
          <a:p>
            <a:pPr>
              <a:buNone/>
            </a:pPr>
            <a:r>
              <a:rPr lang="ru-RU" dirty="0"/>
              <a:t>Одесской СШ № 117</a:t>
            </a:r>
          </a:p>
          <a:p>
            <a:pPr>
              <a:buNone/>
            </a:pPr>
            <a:endParaRPr lang="ru-RU" sz="1000" dirty="0"/>
          </a:p>
          <a:p>
            <a:pPr>
              <a:buNone/>
            </a:pPr>
            <a:endParaRPr lang="ru-RU" sz="1000" dirty="0"/>
          </a:p>
          <a:p>
            <a:pPr indent="-46038">
              <a:buNone/>
            </a:pPr>
            <a:r>
              <a:rPr lang="ru-RU" dirty="0"/>
              <a:t>Научный руководитель:</a:t>
            </a:r>
          </a:p>
          <a:p>
            <a:pPr>
              <a:buNone/>
            </a:pPr>
            <a:r>
              <a:rPr lang="ru-RU" b="1" dirty="0" err="1"/>
              <a:t>Вирнина</a:t>
            </a:r>
            <a:r>
              <a:rPr lang="ru-RU" b="1" dirty="0"/>
              <a:t> Наталья Альбертовна</a:t>
            </a:r>
            <a:r>
              <a:rPr lang="ru-RU" dirty="0"/>
              <a:t>,</a:t>
            </a:r>
            <a:r>
              <a:rPr lang="ru-RU" b="1" dirty="0"/>
              <a:t> </a:t>
            </a:r>
          </a:p>
          <a:p>
            <a:pPr>
              <a:buNone/>
            </a:pPr>
            <a:r>
              <a:rPr lang="ru-RU" dirty="0"/>
              <a:t>руководитель кружка «Фомальгаут»</a:t>
            </a:r>
          </a:p>
        </p:txBody>
      </p:sp>
      <p:pic>
        <p:nvPicPr>
          <p:cNvPr id="1032" name="Picture 8" descr="Картинки по запросу крабовидная туманно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0343" y="2101488"/>
            <a:ext cx="3099242" cy="2876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979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mail.yandex.ua/message_part/Velocities.PNG?_uid=317692809&amp;name=Velocities.PNG&amp;hid=1.2&amp;ids=161848111608627576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5574" y="897956"/>
            <a:ext cx="8865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При равноускоренном движении, средняя скорость на некотором промежутке времени равна скорости в средний момент времени.</a:t>
            </a:r>
            <a:endParaRPr lang="ru-RU" sz="1600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33669"/>
          </a:xfrm>
        </p:spPr>
        <p:txBody>
          <a:bodyPr/>
          <a:lstStyle/>
          <a:p>
            <a:pPr algn="ctr"/>
            <a:r>
              <a:rPr lang="ru-RU" dirty="0"/>
              <a:t>Ход работы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18337" y="1780151"/>
            <a:ext cx="8685484" cy="3736018"/>
            <a:chOff x="218337" y="1780151"/>
            <a:chExt cx="8685484" cy="3736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22992" y="4245696"/>
                  <a:ext cx="1002262" cy="6285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CA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  <m:t>ср</m:t>
                            </m:r>
                          </m:sup>
                        </m:sSubSup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CA" sz="2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992" y="4245696"/>
                  <a:ext cx="1002262" cy="62850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18337" y="4887664"/>
                  <a:ext cx="1008225" cy="6285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CA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uk-U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  <m:t>ср</m:t>
                            </m:r>
                          </m:sup>
                        </m:sSubSup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uk-UA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k-UA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CA" sz="20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337" y="4887664"/>
                  <a:ext cx="1008225" cy="62850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/>
            <p:cNvSpPr txBox="1"/>
            <p:nvPr/>
          </p:nvSpPr>
          <p:spPr>
            <a:xfrm>
              <a:off x="3125322" y="3036667"/>
              <a:ext cx="28933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800" dirty="0" err="1"/>
                <a:t>Средняя</a:t>
              </a:r>
              <a:r>
                <a:rPr lang="uk-UA" sz="2800" dirty="0"/>
                <a:t> скорость</a:t>
              </a:r>
              <a:endParaRPr lang="en-CA" sz="2800" dirty="0"/>
            </a:p>
          </p:txBody>
        </p:sp>
        <p:grpSp>
          <p:nvGrpSpPr>
            <p:cNvPr id="2058" name="Группа 2057"/>
            <p:cNvGrpSpPr/>
            <p:nvPr/>
          </p:nvGrpSpPr>
          <p:grpSpPr>
            <a:xfrm>
              <a:off x="307975" y="1780151"/>
              <a:ext cx="8595846" cy="1427414"/>
              <a:chOff x="307975" y="1780151"/>
              <a:chExt cx="8595846" cy="1427414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492370" y="2349685"/>
                <a:ext cx="8200292" cy="63641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3856891" y="2335448"/>
                <a:ext cx="105508" cy="95461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8663355" y="2335448"/>
                <a:ext cx="105508" cy="95461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439616" y="2335448"/>
                <a:ext cx="105508" cy="95461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07975" y="1780151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i="1" dirty="0"/>
                  <a:t>Т</a:t>
                </a:r>
                <a:r>
                  <a:rPr lang="ru-RU" baseline="-25000" dirty="0"/>
                  <a:t>1</a:t>
                </a:r>
                <a:endParaRPr lang="en-CA" baseline="-250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45377" y="1780151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i="1" dirty="0"/>
                  <a:t>Т</a:t>
                </a:r>
                <a:r>
                  <a:rPr lang="ru-RU" baseline="-25000" dirty="0"/>
                  <a:t>2</a:t>
                </a:r>
                <a:endParaRPr lang="en-CA" baseline="-250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528397" y="1780151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i="1" dirty="0"/>
                  <a:t>Т</a:t>
                </a:r>
                <a:r>
                  <a:rPr lang="ru-RU" baseline="-25000" dirty="0"/>
                  <a:t>3</a:t>
                </a:r>
                <a:endParaRPr lang="en-CA" baseline="-250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13906" y="2838233"/>
                <a:ext cx="367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S</a:t>
                </a:r>
                <a:r>
                  <a:rPr lang="en-US" baseline="-25000" dirty="0"/>
                  <a:t>1</a:t>
                </a:r>
                <a:endParaRPr lang="en-CA" baseline="-250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114519" y="2838233"/>
                <a:ext cx="367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S</a:t>
                </a:r>
                <a:r>
                  <a:rPr lang="en-US" baseline="-25000" dirty="0"/>
                  <a:t>2</a:t>
                </a:r>
                <a:endParaRPr lang="en-CA" baseline="-25000" dirty="0"/>
              </a:p>
            </p:txBody>
          </p:sp>
          <p:sp>
            <p:nvSpPr>
              <p:cNvPr id="27" name="Правая фигурная скобка 26"/>
              <p:cNvSpPr/>
              <p:nvPr/>
            </p:nvSpPr>
            <p:spPr>
              <a:xfrm rot="5400000">
                <a:off x="2053543" y="987991"/>
                <a:ext cx="288133" cy="3412348"/>
              </a:xfrm>
              <a:prstGeom prst="rightBrac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9" name="Правая фигурная скобка 28"/>
              <p:cNvSpPr/>
              <p:nvPr/>
            </p:nvSpPr>
            <p:spPr>
              <a:xfrm rot="5400000">
                <a:off x="6158109" y="303682"/>
                <a:ext cx="280228" cy="4788878"/>
              </a:xfrm>
              <a:prstGeom prst="rightBrac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2042745" y="2335448"/>
                <a:ext cx="105508" cy="95461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6119443" y="2330945"/>
                <a:ext cx="105508" cy="95461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48" name="TextBox 2047"/>
                  <p:cNvSpPr txBox="1"/>
                  <p:nvPr/>
                </p:nvSpPr>
                <p:spPr>
                  <a:xfrm>
                    <a:off x="1981398" y="1815321"/>
                    <a:ext cx="379399" cy="30444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ср</m:t>
                              </m:r>
                            </m:sup>
                          </m:sSubSup>
                        </m:oMath>
                      </m:oMathPara>
                    </a14:m>
                    <a:endParaRPr lang="en-CA" dirty="0"/>
                  </a:p>
                </p:txBody>
              </p:sp>
            </mc:Choice>
            <mc:Fallback xmlns="">
              <p:sp>
                <p:nvSpPr>
                  <p:cNvPr id="2048" name="TextBox 20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1398" y="1815321"/>
                    <a:ext cx="379399" cy="30444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4516" r="-8065" b="-18000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6035251" y="1808093"/>
                    <a:ext cx="379399" cy="30444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ср</m:t>
                              </m:r>
                            </m:sup>
                          </m:sSubSup>
                        </m:oMath>
                      </m:oMathPara>
                    </a14:m>
                    <a:endParaRPr lang="en-CA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5251" y="1808093"/>
                    <a:ext cx="379399" cy="30444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4516" t="-2000" r="-8065" b="-18000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049" name="TextBox 2048"/>
            <p:cNvSpPr txBox="1"/>
            <p:nvPr/>
          </p:nvSpPr>
          <p:spPr>
            <a:xfrm>
              <a:off x="1189885" y="4343896"/>
              <a:ext cx="34977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/>
                <a:t>- скорость в момент времени  </a:t>
              </a:r>
              <a:endParaRPr lang="en-CA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572000" y="4387325"/>
                  <a:ext cx="431593" cy="3381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ср</m:t>
                          </m:r>
                        </m:sup>
                      </m:sSubSup>
                    </m:oMath>
                  </a14:m>
                  <a:r>
                    <a:rPr lang="ru-RU" sz="2000" dirty="0"/>
                    <a:t>;</a:t>
                  </a:r>
                  <a:endParaRPr lang="en-CA" sz="20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4387325"/>
                  <a:ext cx="431593" cy="338106"/>
                </a:xfrm>
                <a:prstGeom prst="rect">
                  <a:avLst/>
                </a:prstGeom>
                <a:blipFill>
                  <a:blip r:embed="rId7"/>
                  <a:stretch>
                    <a:fillRect l="-19718" t="-16364" r="-33803" b="-436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517901" y="5047613"/>
                  <a:ext cx="420371" cy="3384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CA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  <m:t>ср</m:t>
                            </m:r>
                          </m:sup>
                        </m:sSubSup>
                      </m:oMath>
                    </m:oMathPara>
                  </a14:m>
                  <a:endParaRPr lang="en-CA" sz="20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901" y="5047613"/>
                  <a:ext cx="420371" cy="338426"/>
                </a:xfrm>
                <a:prstGeom prst="rect">
                  <a:avLst/>
                </a:prstGeom>
                <a:blipFill>
                  <a:blip r:embed="rId8"/>
                  <a:stretch>
                    <a:fillRect l="-13043" r="-8696" b="-1964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/>
            <p:cNvSpPr txBox="1"/>
            <p:nvPr/>
          </p:nvSpPr>
          <p:spPr>
            <a:xfrm>
              <a:off x="1226562" y="5001861"/>
              <a:ext cx="34977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/>
                <a:t>- скорость в момент времени  </a:t>
              </a:r>
              <a:endParaRPr lang="en-CA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1" name="TextBox 2050"/>
                <p:cNvSpPr txBox="1"/>
                <p:nvPr/>
              </p:nvSpPr>
              <p:spPr>
                <a:xfrm>
                  <a:off x="264026" y="3640968"/>
                  <a:ext cx="144546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CA" sz="2000" dirty="0"/>
                </a:p>
              </p:txBody>
            </p:sp>
          </mc:Choice>
          <mc:Fallback xmlns="">
            <p:sp>
              <p:nvSpPr>
                <p:cNvPr id="2051" name="TextBox 20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026" y="3640968"/>
                  <a:ext cx="1445460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2954" r="-422" b="-1568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1699265" y="3640968"/>
                  <a:ext cx="140448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CA" sz="20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9265" y="3640968"/>
                  <a:ext cx="1404487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3043" r="-1304" b="-1568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52" name="TextBox 2051"/>
            <p:cNvSpPr txBox="1"/>
            <p:nvPr/>
          </p:nvSpPr>
          <p:spPr>
            <a:xfrm>
              <a:off x="3535434" y="3522429"/>
              <a:ext cx="49664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ru-RU" sz="2000" dirty="0"/>
                <a:t>промежутки времени между моментами</a:t>
              </a:r>
            </a:p>
            <a:p>
              <a:r>
                <a:rPr lang="ru-RU" sz="2000" dirty="0"/>
                <a:t> </a:t>
              </a:r>
              <a:r>
                <a:rPr lang="en-US" sz="2000" i="1" dirty="0"/>
                <a:t>T</a:t>
              </a:r>
              <a:r>
                <a:rPr lang="en-US" sz="2000" baseline="-25000" dirty="0"/>
                <a:t>1</a:t>
              </a:r>
              <a:r>
                <a:rPr lang="ru-RU" sz="2000" dirty="0"/>
                <a:t> и</a:t>
              </a:r>
              <a:r>
                <a:rPr lang="en-US" sz="2000" dirty="0"/>
                <a:t> </a:t>
              </a:r>
              <a:r>
                <a:rPr lang="en-US" sz="2000" i="1" dirty="0"/>
                <a:t>T</a:t>
              </a:r>
              <a:r>
                <a:rPr lang="en-US" sz="2000" baseline="-25000" dirty="0"/>
                <a:t>2</a:t>
              </a:r>
              <a:r>
                <a:rPr lang="ru-RU" sz="2000" dirty="0"/>
                <a:t>, а также</a:t>
              </a:r>
              <a:r>
                <a:rPr lang="en-US" sz="2000" dirty="0"/>
                <a:t> </a:t>
              </a:r>
              <a:r>
                <a:rPr lang="en-US" sz="2000" i="1" dirty="0"/>
                <a:t>T</a:t>
              </a:r>
              <a:r>
                <a:rPr lang="en-US" sz="2000" baseline="-25000" dirty="0"/>
                <a:t>2</a:t>
              </a:r>
              <a:r>
                <a:rPr lang="ru-RU" sz="2000" dirty="0"/>
                <a:t> и</a:t>
              </a:r>
              <a:r>
                <a:rPr lang="en-US" sz="2000" dirty="0"/>
                <a:t> </a:t>
              </a:r>
              <a:r>
                <a:rPr lang="en-US" sz="2000" i="1" dirty="0"/>
                <a:t>T</a:t>
              </a:r>
              <a:r>
                <a:rPr lang="en-US" sz="2000" baseline="-25000" dirty="0"/>
                <a:t>3</a:t>
              </a:r>
              <a:r>
                <a:rPr lang="en-US" sz="2000" dirty="0"/>
                <a:t> </a:t>
              </a:r>
              <a:r>
                <a:rPr lang="ru-RU" sz="2000" dirty="0"/>
                <a:t>соответственно</a:t>
              </a:r>
              <a:endParaRPr lang="en-CA" sz="200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28650" y="5500342"/>
            <a:ext cx="8462596" cy="1241021"/>
            <a:chOff x="628650" y="5500342"/>
            <a:chExt cx="8462596" cy="1241021"/>
          </a:xfrm>
        </p:grpSpPr>
        <p:sp>
          <p:nvSpPr>
            <p:cNvPr id="2053" name="TextBox 2052"/>
            <p:cNvSpPr txBox="1"/>
            <p:nvPr/>
          </p:nvSpPr>
          <p:spPr>
            <a:xfrm>
              <a:off x="3762961" y="5500342"/>
              <a:ext cx="17881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Ускорение</a:t>
              </a:r>
              <a:endParaRPr lang="en-CA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5" name="TextBox 2054"/>
                <p:cNvSpPr txBox="1"/>
                <p:nvPr/>
              </p:nvSpPr>
              <p:spPr>
                <a:xfrm>
                  <a:off x="628650" y="5972762"/>
                  <a:ext cx="1589987" cy="7326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uk-UA" sz="2000" b="0" i="1" smtClean="0">
                                    <a:latin typeface="Cambria Math" panose="02040503050406030204" pitchFamily="18" charset="0"/>
                                  </a:rPr>
                                  <m:t>ср</m:t>
                                </m:r>
                              </m:sup>
                            </m:sSub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</a:rPr>
                                  <m:t>ср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uk-UA" sz="2000" b="0" i="1" smtClean="0">
                                    <a:latin typeface="Cambria Math" panose="02040503050406030204" pitchFamily="18" charset="0"/>
                                  </a:rPr>
                                  <m:t>ср</m:t>
                                </m:r>
                              </m:sup>
                            </m:sSubSup>
                            <m:r>
                              <a:rPr lang="uk-UA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uk-U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uk-UA" sz="2000" b="0" i="1" smtClean="0">
                                    <a:latin typeface="Cambria Math" panose="02040503050406030204" pitchFamily="18" charset="0"/>
                                  </a:rPr>
                                  <m:t>ср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en-CA" sz="2000" dirty="0"/>
                </a:p>
              </p:txBody>
            </p:sp>
          </mc:Choice>
          <mc:Fallback xmlns="">
            <p:sp>
              <p:nvSpPr>
                <p:cNvPr id="2055" name="TextBox 20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5972762"/>
                  <a:ext cx="1589987" cy="73263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56" name="TextBox 2055"/>
            <p:cNvSpPr txBox="1"/>
            <p:nvPr/>
          </p:nvSpPr>
          <p:spPr>
            <a:xfrm>
              <a:off x="2426678" y="6033477"/>
              <a:ext cx="66645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/>
                <a:t>- время </a:t>
              </a:r>
              <a:r>
                <a:rPr lang="ru-RU" sz="2000" dirty="0"/>
                <a:t>измерялось</a:t>
              </a:r>
              <a:r>
                <a:rPr lang="uk-UA" sz="2000" dirty="0"/>
                <a:t> в секундах, </a:t>
              </a:r>
              <a:r>
                <a:rPr lang="ru-RU" sz="2000" dirty="0"/>
                <a:t>расстояние</a:t>
              </a:r>
              <a:r>
                <a:rPr lang="uk-UA" sz="2000" dirty="0"/>
                <a:t> – в километрах, скорость – в км/с, ускорение – в км/с</a:t>
              </a:r>
              <a:r>
                <a:rPr lang="uk-UA" sz="2000" baseline="30000" dirty="0"/>
                <a:t>2</a:t>
              </a:r>
              <a:r>
                <a:rPr lang="uk-UA" sz="2000" dirty="0"/>
                <a:t>.</a:t>
              </a:r>
              <a:endParaRPr lang="en-CA" sz="20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7573"/>
            <a:ext cx="8298473" cy="15811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Средние скорости разлёта вещества</a:t>
            </a:r>
            <a:br>
              <a:rPr lang="ru-RU" dirty="0"/>
            </a:br>
            <a:r>
              <a:rPr lang="ru-RU" dirty="0"/>
              <a:t>за 1939 – 2017 </a:t>
            </a:r>
            <a:r>
              <a:rPr lang="ru-RU" dirty="0" err="1"/>
              <a:t>гг</a:t>
            </a:r>
            <a:endParaRPr lang="en-CA" dirty="0"/>
          </a:p>
        </p:txBody>
      </p:sp>
      <p:graphicFrame>
        <p:nvGraphicFramePr>
          <p:cNvPr id="4" name="Диаграмма 3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472739"/>
              </p:ext>
            </p:extLst>
          </p:nvPr>
        </p:nvGraphicFramePr>
        <p:xfrm>
          <a:off x="1318846" y="1676399"/>
          <a:ext cx="6729046" cy="381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0851" y="5433649"/>
            <a:ext cx="8656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Чем ближе видимое положение волокна к пульсару, тем меньше видимая скорость движения – то есть скорость в направлении, перпендикулярном лучу зрения. Скорость на периферии </a:t>
            </a:r>
            <a:r>
              <a:rPr lang="en-US" sz="2000" dirty="0"/>
              <a:t>~1735</a:t>
            </a:r>
            <a:r>
              <a:rPr lang="ru-RU" sz="2000" dirty="0"/>
              <a:t>км/с</a:t>
            </a:r>
            <a:r>
              <a:rPr lang="en-US" sz="2000" dirty="0"/>
              <a:t>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27281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1601"/>
            <a:ext cx="7886700" cy="1073150"/>
          </a:xfrm>
        </p:spPr>
        <p:txBody>
          <a:bodyPr/>
          <a:lstStyle/>
          <a:p>
            <a:pPr algn="ctr"/>
            <a:r>
              <a:rPr lang="ru-RU" dirty="0"/>
              <a:t>Ускорение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100" y="1225550"/>
            <a:ext cx="89217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-     Считаем взрыв сверхновой моментом начала разлёта волокон, в который их скорость была близка к 0 км/с,</a:t>
            </a:r>
          </a:p>
          <a:p>
            <a:r>
              <a:rPr lang="ru-RU" sz="2800" dirty="0"/>
              <a:t>-    Проведенные измерения показали среднюю скорость 1423 км/с на промежутке времени с 1054 по 1939 гг.</a:t>
            </a:r>
          </a:p>
          <a:p>
            <a:r>
              <a:rPr lang="ru-RU" sz="2800" dirty="0"/>
              <a:t>-    Средняя скорость в промежутке </a:t>
            </a:r>
          </a:p>
          <a:p>
            <a:r>
              <a:rPr lang="ru-RU" sz="2800" dirty="0"/>
              <a:t>между 1939 и 2017 гг. по </a:t>
            </a:r>
          </a:p>
          <a:p>
            <a:r>
              <a:rPr lang="ru-RU" sz="2800" dirty="0"/>
              <a:t>проведенным измерениям </a:t>
            </a:r>
          </a:p>
          <a:p>
            <a:r>
              <a:rPr lang="ru-RU" sz="2800" dirty="0"/>
              <a:t>равна </a:t>
            </a:r>
            <a:r>
              <a:rPr lang="ru-RU" sz="2800" b="1" dirty="0"/>
              <a:t>1735 км/с</a:t>
            </a:r>
            <a:r>
              <a:rPr lang="ru-RU" sz="2800" dirty="0"/>
              <a:t>; </a:t>
            </a:r>
          </a:p>
          <a:p>
            <a:pPr marL="457200" indent="-457200">
              <a:buFontTx/>
              <a:buChar char="-"/>
            </a:pPr>
            <a:r>
              <a:rPr lang="ru-RU" sz="2800" dirty="0"/>
              <a:t>Получили ускорение </a:t>
            </a:r>
            <a:endParaRPr lang="ru-RU" sz="280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65100" y="5246667"/>
                <a:ext cx="4134402" cy="725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</a:rPr>
                        <m:t>2.05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км</m:t>
                          </m:r>
                        </m:num>
                        <m:den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ru-RU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ru-RU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𝟎𝟎𝟐𝟎𝟓</m:t>
                      </m:r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см</m:t>
                          </m:r>
                        </m:num>
                        <m:den>
                          <m:sSup>
                            <m:sSupPr>
                              <m:ctrlPr>
                                <a:rPr lang="ru-RU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CA" sz="2400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00" y="5246667"/>
                <a:ext cx="4134402" cy="7251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86" y="3534508"/>
            <a:ext cx="3200564" cy="2990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8374"/>
          </a:xfrm>
        </p:spPr>
        <p:txBody>
          <a:bodyPr/>
          <a:lstStyle/>
          <a:p>
            <a:pPr algn="ctr"/>
            <a:r>
              <a:rPr lang="ru-RU" b="1" dirty="0"/>
              <a:t>Выводы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300" y="1384300"/>
            <a:ext cx="8693150" cy="4792663"/>
          </a:xfrm>
        </p:spPr>
        <p:txBody>
          <a:bodyPr>
            <a:normAutofit/>
          </a:bodyPr>
          <a:lstStyle/>
          <a:p>
            <a:r>
              <a:rPr lang="ru-RU" sz="2400" dirty="0"/>
              <a:t>Проанализированы снимки </a:t>
            </a:r>
            <a:r>
              <a:rPr lang="ru-RU" sz="2400" dirty="0" err="1"/>
              <a:t>Крабовидной</a:t>
            </a:r>
            <a:r>
              <a:rPr lang="ru-RU" sz="2400" dirty="0"/>
              <a:t> туманности, полученные в течение последних 78 лет, в том числе и снимок, полученный автором.</a:t>
            </a:r>
          </a:p>
          <a:p>
            <a:r>
              <a:rPr lang="ru-RU" sz="2400" dirty="0"/>
              <a:t>Отождествлено 28 волокон, измерены их расстояния от центра и средние скорости.</a:t>
            </a:r>
          </a:p>
          <a:p>
            <a:r>
              <a:rPr lang="ru-RU" sz="2400" dirty="0"/>
              <a:t>Показано, что скорость центральных волокон туманности меньше, чем скорость периферийных.</a:t>
            </a:r>
          </a:p>
          <a:p>
            <a:r>
              <a:rPr lang="ru-RU" sz="2400" dirty="0"/>
              <a:t>Вычисленное ускорение, равное 0.002 см/с</a:t>
            </a:r>
            <a:r>
              <a:rPr lang="ru-RU" sz="2400" baseline="30000" dirty="0"/>
              <a:t>2</a:t>
            </a:r>
            <a:r>
              <a:rPr lang="ru-RU" sz="2400" dirty="0"/>
              <a:t>, согласуется с полученными ранее результатами других исследователей, однако несколько превосходит их.</a:t>
            </a:r>
          </a:p>
          <a:p>
            <a:r>
              <a:rPr lang="ru-RU" sz="2400" dirty="0"/>
              <a:t>Чтобы выяснить, увеличивается ли действительно ускорение, нужны более точные данные и измерения.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754" y="281506"/>
            <a:ext cx="7886700" cy="721976"/>
          </a:xfrm>
        </p:spPr>
        <p:txBody>
          <a:bodyPr>
            <a:normAutofit/>
          </a:bodyPr>
          <a:lstStyle/>
          <a:p>
            <a:pPr algn="ctr"/>
            <a:r>
              <a:rPr lang="uk-UA" dirty="0" err="1"/>
              <a:t>Крабовидная</a:t>
            </a:r>
            <a:r>
              <a:rPr lang="uk-UA" dirty="0"/>
              <a:t> </a:t>
            </a:r>
            <a:r>
              <a:rPr lang="uk-UA" dirty="0" err="1"/>
              <a:t>туманность</a:t>
            </a:r>
            <a:r>
              <a:rPr lang="uk-UA" dirty="0"/>
              <a:t> (М1)</a:t>
            </a:r>
            <a:endParaRPr lang="en-C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9792" y="1712660"/>
            <a:ext cx="4432312" cy="443231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2103" y="1687134"/>
            <a:ext cx="4521897" cy="2138784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uk-UA" dirty="0" err="1"/>
              <a:t>возникла</a:t>
            </a:r>
            <a:r>
              <a:rPr lang="uk-UA" dirty="0"/>
              <a:t> в  1054 году;</a:t>
            </a:r>
          </a:p>
          <a:p>
            <a:pPr>
              <a:buFontTx/>
              <a:buChar char="-"/>
            </a:pPr>
            <a:r>
              <a:rPr lang="uk-UA" dirty="0"/>
              <a:t>Шарль </a:t>
            </a:r>
            <a:r>
              <a:rPr lang="uk-UA" dirty="0" err="1"/>
              <a:t>Мессье</a:t>
            </a:r>
            <a:r>
              <a:rPr lang="uk-UA" dirty="0"/>
              <a:t> </a:t>
            </a:r>
            <a:r>
              <a:rPr lang="uk-UA" dirty="0" err="1"/>
              <a:t>занес</a:t>
            </a:r>
            <a:r>
              <a:rPr lang="uk-UA" dirty="0"/>
              <a:t> в </a:t>
            </a:r>
            <a:r>
              <a:rPr lang="uk-UA" dirty="0" err="1"/>
              <a:t>свой</a:t>
            </a:r>
            <a:r>
              <a:rPr lang="uk-UA" dirty="0"/>
              <a:t> </a:t>
            </a:r>
            <a:r>
              <a:rPr lang="uk-UA" dirty="0" err="1"/>
              <a:t>католог</a:t>
            </a:r>
            <a:r>
              <a:rPr lang="ru-RU" dirty="0"/>
              <a:t> под номером М1</a:t>
            </a:r>
          </a:p>
          <a:p>
            <a:pPr>
              <a:buFontTx/>
              <a:buChar char="-"/>
            </a:pPr>
            <a:r>
              <a:rPr lang="uk-UA" dirty="0" err="1"/>
              <a:t>Угловые</a:t>
            </a:r>
            <a:r>
              <a:rPr lang="uk-UA" dirty="0"/>
              <a:t> </a:t>
            </a:r>
            <a:r>
              <a:rPr lang="uk-UA" dirty="0" err="1"/>
              <a:t>размеры</a:t>
            </a:r>
            <a:r>
              <a:rPr lang="uk-UA" dirty="0"/>
              <a:t> </a:t>
            </a:r>
            <a:r>
              <a:rPr lang="ru-RU" dirty="0"/>
              <a:t>6 × 4'</a:t>
            </a:r>
            <a:endParaRPr lang="uk-UA" dirty="0"/>
          </a:p>
          <a:p>
            <a:pPr>
              <a:buFontTx/>
              <a:buChar char="-"/>
            </a:pPr>
            <a:r>
              <a:rPr lang="uk-UA" dirty="0" err="1"/>
              <a:t>Расстояние</a:t>
            </a:r>
            <a:r>
              <a:rPr lang="uk-UA" dirty="0"/>
              <a:t> до нас </a:t>
            </a:r>
            <a:r>
              <a:rPr lang="ru-RU" dirty="0"/>
              <a:t>6523 св. г.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62" y="3864800"/>
            <a:ext cx="3923738" cy="26158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7262" y="1001921"/>
            <a:ext cx="8876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Расширяющийся остаток взрыва сверхновой, в центре – пульсар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9712" y="6209380"/>
            <a:ext cx="457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Современный вид </a:t>
            </a:r>
            <a:r>
              <a:rPr lang="ru-RU" dirty="0" err="1"/>
              <a:t>Крабовидной</a:t>
            </a:r>
            <a:r>
              <a:rPr lang="ru-RU" dirty="0"/>
              <a:t> туманности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362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4449"/>
            <a:ext cx="7886700" cy="918551"/>
          </a:xfrm>
        </p:spPr>
        <p:txBody>
          <a:bodyPr/>
          <a:lstStyle/>
          <a:p>
            <a:pPr algn="ctr"/>
            <a:r>
              <a:rPr lang="ru-RU" dirty="0"/>
              <a:t>Цель и задачи </a:t>
            </a:r>
            <a:endParaRPr lang="en-C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49" y="1143000"/>
            <a:ext cx="8222273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b="1" dirty="0"/>
              <a:t>Цель</a:t>
            </a:r>
            <a:r>
              <a:rPr lang="ru-RU" b="1" dirty="0"/>
              <a:t>:</a:t>
            </a:r>
            <a:r>
              <a:rPr lang="ru-RU" dirty="0"/>
              <a:t> Вычислить скорость и ускорение расширения </a:t>
            </a:r>
            <a:r>
              <a:rPr lang="ru-RU" dirty="0" err="1"/>
              <a:t>Крабовидной</a:t>
            </a:r>
            <a:r>
              <a:rPr lang="ru-RU" dirty="0"/>
              <a:t> туманности.</a:t>
            </a:r>
          </a:p>
          <a:p>
            <a:pPr marL="0" indent="0">
              <a:buNone/>
            </a:pPr>
            <a:r>
              <a:rPr lang="ru-RU" sz="3200" b="1" dirty="0"/>
              <a:t>Задачи:</a:t>
            </a:r>
          </a:p>
          <a:p>
            <a:r>
              <a:rPr lang="ru-RU" dirty="0"/>
              <a:t>Найти снимки </a:t>
            </a:r>
            <a:r>
              <a:rPr lang="ru-RU" dirty="0" err="1"/>
              <a:t>Крабовидной</a:t>
            </a:r>
            <a:r>
              <a:rPr lang="ru-RU" dirty="0"/>
              <a:t> туманности за максимально возможный промежуток времени;</a:t>
            </a:r>
          </a:p>
          <a:p>
            <a:r>
              <a:rPr lang="ru-RU" dirty="0"/>
              <a:t>Получить собственные наблюдения туманности;</a:t>
            </a:r>
          </a:p>
          <a:p>
            <a:r>
              <a:rPr lang="ru-RU" dirty="0"/>
              <a:t>Отождествить отдельные особенности на каждом снимке;</a:t>
            </a:r>
          </a:p>
          <a:p>
            <a:r>
              <a:rPr lang="ru-RU" dirty="0"/>
              <a:t>Измерить расстояние, которое прошла каждая из выделенных особенностей;</a:t>
            </a:r>
          </a:p>
          <a:p>
            <a:r>
              <a:rPr lang="ru-RU" dirty="0"/>
              <a:t>Вычислить средние скорости разлета периферийного вещества </a:t>
            </a:r>
            <a:r>
              <a:rPr lang="ru-RU" dirty="0" err="1"/>
              <a:t>Крабовидной</a:t>
            </a:r>
            <a:r>
              <a:rPr lang="ru-RU" dirty="0"/>
              <a:t> туманности и найти ускорение.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10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342" y="-1"/>
            <a:ext cx="7886700" cy="75027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Материалы исследований</a:t>
            </a:r>
            <a:endParaRPr lang="en-CA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76" y="1215987"/>
            <a:ext cx="3068520" cy="234230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47" y="1261602"/>
            <a:ext cx="2641600" cy="2327275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47" y="4092561"/>
            <a:ext cx="3375513" cy="25316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09942" y="4092561"/>
            <a:ext cx="2527054" cy="25270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1847" y="846655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1939 год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7113" y="846655"/>
            <a:ext cx="1174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1950 год</a:t>
            </a:r>
          </a:p>
          <a:p>
            <a:r>
              <a:rPr lang="ru-RU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31847" y="3723229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1976 год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87113" y="3723229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2000 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9198" y="598411"/>
            <a:ext cx="2147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Архивные снимки</a:t>
            </a:r>
            <a:endParaRPr lang="en-CA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59840" y="3321846"/>
            <a:ext cx="21229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200-inch Hale Telescope</a:t>
            </a:r>
            <a:endParaRPr lang="en-CA" sz="1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00617" y="1227601"/>
            <a:ext cx="14091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Walter Baade</a:t>
            </a:r>
            <a:endParaRPr lang="en-CA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152807" y="6313356"/>
            <a:ext cx="784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Hubble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14113" y="3321846"/>
            <a:ext cx="300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100</a:t>
            </a:r>
            <a:r>
              <a:rPr lang="en-US" sz="1400" dirty="0">
                <a:solidFill>
                  <a:schemeClr val="bg1"/>
                </a:solidFill>
              </a:rPr>
              <a:t>-inch </a:t>
            </a:r>
            <a:r>
              <a:rPr lang="en-US" sz="1400" dirty="0" err="1">
                <a:solidFill>
                  <a:schemeClr val="bg1"/>
                </a:solidFill>
              </a:rPr>
              <a:t>Maunt</a:t>
            </a:r>
            <a:r>
              <a:rPr lang="en-US" sz="1400" dirty="0">
                <a:solidFill>
                  <a:schemeClr val="bg1"/>
                </a:solidFill>
              </a:rPr>
              <a:t> Wilson Telescope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0952" y="1566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266515" y="1227601"/>
            <a:ext cx="140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Walter Baade</a:t>
            </a:r>
            <a:endParaRPr lang="en-CA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384859" y="6328745"/>
            <a:ext cx="300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solidFill>
                  <a:schemeClr val="bg1"/>
                </a:solidFill>
              </a:rPr>
              <a:t>58-inch </a:t>
            </a:r>
            <a:r>
              <a:rPr lang="en-US" sz="1400" dirty="0" err="1">
                <a:solidFill>
                  <a:schemeClr val="bg1"/>
                </a:solidFill>
              </a:rPr>
              <a:t>Kitt</a:t>
            </a:r>
            <a:r>
              <a:rPr lang="en-US" sz="1400" dirty="0">
                <a:solidFill>
                  <a:schemeClr val="bg1"/>
                </a:solidFill>
              </a:rPr>
              <a:t> Peak Telescope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31847" y="4057636"/>
            <a:ext cx="1904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rebuchet MS" pitchFamily="34" charset="0"/>
              </a:rPr>
              <a:t>William van </a:t>
            </a:r>
            <a:r>
              <a:rPr lang="en-US" sz="1600" dirty="0" err="1">
                <a:solidFill>
                  <a:schemeClr val="bg1"/>
                </a:solidFill>
                <a:latin typeface="Trebuchet MS" pitchFamily="34" charset="0"/>
              </a:rPr>
              <a:t>Altena</a:t>
            </a:r>
            <a:endParaRPr lang="ru-RU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4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H:\Крабовидная туманность\images\t24+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0829" y="1508760"/>
            <a:ext cx="2916567" cy="5091876"/>
          </a:xfrm>
          <a:prstGeom prst="rect">
            <a:avLst/>
          </a:prstGeom>
          <a:noFill/>
        </p:spPr>
      </p:pic>
      <p:pic>
        <p:nvPicPr>
          <p:cNvPr id="3074" name="Picture 2" descr="H:\Крабовидная туманность\20170302_080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710" y="1508760"/>
            <a:ext cx="4255365" cy="2393643"/>
          </a:xfrm>
          <a:prstGeom prst="rect">
            <a:avLst/>
          </a:prstGeom>
          <a:noFill/>
        </p:spPr>
      </p:pic>
      <p:pic>
        <p:nvPicPr>
          <p:cNvPr id="3075" name="Picture 3" descr="H:\Крабовидная туманность\20170302_080244.jpg"/>
          <p:cNvPicPr>
            <a:picLocks noChangeAspect="1" noChangeArrowheads="1"/>
          </p:cNvPicPr>
          <p:nvPr/>
        </p:nvPicPr>
        <p:blipFill rotWithShape="1">
          <a:blip r:embed="rId4" cstate="print"/>
          <a:srcRect t="15912" b="8341"/>
          <a:stretch/>
        </p:blipFill>
        <p:spPr bwMode="auto">
          <a:xfrm>
            <a:off x="795710" y="3957458"/>
            <a:ext cx="4255365" cy="2643178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99342" y="-1"/>
            <a:ext cx="7886700" cy="750277"/>
          </a:xfrm>
        </p:spPr>
        <p:txBody>
          <a:bodyPr>
            <a:normAutofit/>
          </a:bodyPr>
          <a:lstStyle/>
          <a:p>
            <a:pPr algn="ctr"/>
            <a:r>
              <a:rPr lang="ru-RU"/>
              <a:t>Материалы исследований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0" y="75027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Наблюдения на удалённо управляемом телескопе Т24 обсерватории </a:t>
            </a:r>
            <a:r>
              <a:rPr lang="en-US" sz="2000" dirty="0"/>
              <a:t>iTelescope.net (</a:t>
            </a:r>
            <a:r>
              <a:rPr lang="ru-RU" sz="2000" dirty="0"/>
              <a:t>в рамках грантовой программы на образовательные проекты</a:t>
            </a:r>
            <a:r>
              <a:rPr lang="en-US" sz="2000" dirty="0"/>
              <a:t>)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03437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Крабовидная туманность\images\M1-L_main_c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2070" y="903060"/>
            <a:ext cx="4641833" cy="4641833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99342" y="-1"/>
            <a:ext cx="7886700" cy="75027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Материалы исследований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469134" y="5662012"/>
            <a:ext cx="8424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Результат наблюдений на Т24 – комбинация 3-х 180-секундных экспозиций</a:t>
            </a:r>
            <a:endParaRPr lang="en-CA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25451" y="6031344"/>
            <a:ext cx="9111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Т24 – телескоп-рефлектор системы </a:t>
            </a:r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Dall-Kirkham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апертура 610 мм, фокус </a:t>
            </a:r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3962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мм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 ПЗС камера </a:t>
            </a:r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FLI-PL09000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с разрешением 3056х3056 пикселей</a:t>
            </a:r>
            <a:endParaRPr lang="en-CA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441"/>
            <a:ext cx="7886700" cy="1033669"/>
          </a:xfrm>
        </p:spPr>
        <p:txBody>
          <a:bodyPr/>
          <a:lstStyle/>
          <a:p>
            <a:pPr algn="ctr"/>
            <a:r>
              <a:rPr lang="ru-RU" dirty="0"/>
              <a:t>Методы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31233"/>
            <a:ext cx="7886700" cy="4905089"/>
          </a:xfrm>
        </p:spPr>
        <p:txBody>
          <a:bodyPr>
            <a:normAutofit/>
          </a:bodyPr>
          <a:lstStyle/>
          <a:p>
            <a:r>
              <a:rPr lang="ru-RU" dirty="0"/>
              <a:t>Отождествление отдельных особенностей на всех фото;</a:t>
            </a:r>
          </a:p>
          <a:p>
            <a:r>
              <a:rPr lang="ru-RU" dirty="0"/>
              <a:t>Измерение линейных расстояний на снимках от центрального пульсара до волокон (в мм);</a:t>
            </a:r>
          </a:p>
          <a:p>
            <a:r>
              <a:rPr lang="ru-RU" dirty="0"/>
              <a:t>Вычисление угловых расстояний на снимках от пульсара до волокон с учетом масштаба;</a:t>
            </a:r>
          </a:p>
          <a:p>
            <a:r>
              <a:rPr lang="ru-RU" dirty="0"/>
              <a:t>Вычисление расстояний (в километрах) от пульсара до волокон; </a:t>
            </a:r>
          </a:p>
          <a:p>
            <a:r>
              <a:rPr lang="ru-RU" dirty="0"/>
              <a:t>Вычисление скорости и ускорения разлёта волокон.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Крабовидная туманность\images_marked\окончательные\05_1939_Baade_red_filter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871943"/>
            <a:ext cx="3320105" cy="2929693"/>
          </a:xfrm>
          <a:prstGeom prst="rect">
            <a:avLst/>
          </a:prstGeom>
          <a:noFill/>
        </p:spPr>
      </p:pic>
      <p:pic>
        <p:nvPicPr>
          <p:cNvPr id="19459" name="Picture 3" descr="H:\Крабовидная туманность\20170416_144032.jpg"/>
          <p:cNvPicPr>
            <a:picLocks noChangeAspect="1" noChangeArrowheads="1"/>
          </p:cNvPicPr>
          <p:nvPr/>
        </p:nvPicPr>
        <p:blipFill rotWithShape="1">
          <a:blip r:embed="rId3" cstate="print"/>
          <a:srcRect l="14790" r="7783"/>
          <a:stretch/>
        </p:blipFill>
        <p:spPr bwMode="auto">
          <a:xfrm rot="5400000">
            <a:off x="4385737" y="2193533"/>
            <a:ext cx="4932784" cy="3774831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33669"/>
          </a:xfrm>
        </p:spPr>
        <p:txBody>
          <a:bodyPr/>
          <a:lstStyle/>
          <a:p>
            <a:pPr algn="ctr"/>
            <a:r>
              <a:rPr lang="ru-RU" dirty="0"/>
              <a:t>Ход работы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019" y="3810012"/>
            <a:ext cx="358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На снимках выделено 28 волокон</a:t>
            </a:r>
            <a:endParaRPr lang="en-CA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33" y="4351848"/>
            <a:ext cx="3137937" cy="13723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6831" y="5761914"/>
            <a:ext cx="43946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Центральная часть туманности на снимке, </a:t>
            </a:r>
          </a:p>
          <a:p>
            <a:pPr algn="ctr"/>
            <a:r>
              <a:rPr lang="ru-RU" dirty="0"/>
              <a:t>полученном с помощью Т24.</a:t>
            </a:r>
          </a:p>
          <a:p>
            <a:pPr algn="ctr"/>
            <a:r>
              <a:rPr lang="ru-RU" dirty="0"/>
              <a:t>Отмечен пульсар.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4847862" y="906669"/>
            <a:ext cx="40085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Измерение расстояний на снимках</a:t>
            </a:r>
          </a:p>
          <a:p>
            <a:r>
              <a:rPr lang="ru-RU" sz="2000" dirty="0"/>
              <a:t>с помощью штангенциркуля:</a:t>
            </a:r>
            <a:endParaRPr lang="en-CA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33669"/>
          </a:xfrm>
        </p:spPr>
        <p:txBody>
          <a:bodyPr/>
          <a:lstStyle/>
          <a:p>
            <a:pPr algn="ctr"/>
            <a:r>
              <a:rPr lang="ru-RU" dirty="0"/>
              <a:t>Ход работы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861" y="885082"/>
            <a:ext cx="8540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Вычисление масштаба снимка по 2 звёздам. </a:t>
            </a:r>
            <a:r>
              <a:rPr lang="ru-RU" sz="2000" dirty="0"/>
              <a:t>Их координаты определены по собственному снимку и вычислено угловое расстояние между ними.</a:t>
            </a:r>
            <a:endParaRPr lang="en-CA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19" y="1742520"/>
            <a:ext cx="4810289" cy="260441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386861" y="4581652"/>
            <a:ext cx="7963526" cy="2143560"/>
            <a:chOff x="386861" y="4581652"/>
            <a:chExt cx="7963526" cy="214356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1005677" y="5032062"/>
              <a:ext cx="7132645" cy="839670"/>
              <a:chOff x="979724" y="4827005"/>
              <a:chExt cx="7132645" cy="839670"/>
            </a:xfrm>
          </p:grpSpPr>
          <p:sp>
            <p:nvSpPr>
              <p:cNvPr id="9" name="Прямоугольный треугольник 8"/>
              <p:cNvSpPr/>
              <p:nvPr/>
            </p:nvSpPr>
            <p:spPr>
              <a:xfrm>
                <a:off x="1324708" y="4827005"/>
                <a:ext cx="6787661" cy="480646"/>
              </a:xfrm>
              <a:prstGeom prst="rtTriangle">
                <a:avLst/>
              </a:prstGeom>
              <a:noFill/>
              <a:ln w="285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79724" y="4897233"/>
                <a:ext cx="3161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d</a:t>
                </a:r>
                <a:endParaRPr lang="en-CA" sz="2000" i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032738" y="5266565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D</a:t>
                </a:r>
                <a:endParaRPr lang="en-CA" sz="2000" i="1" dirty="0"/>
              </a:p>
            </p:txBody>
          </p: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6740979" y="5203371"/>
                <a:ext cx="0" cy="104280"/>
              </a:xfrm>
              <a:prstGeom prst="line">
                <a:avLst/>
              </a:prstGeom>
              <a:ln w="285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Прямоугольник 14"/>
                  <p:cNvSpPr/>
                  <p:nvPr/>
                </p:nvSpPr>
                <p:spPr>
                  <a:xfrm>
                    <a:off x="7156758" y="4897233"/>
                    <a:ext cx="404021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en-CA" dirty="0"/>
                  </a:p>
                </p:txBody>
              </p:sp>
            </mc:Choice>
            <mc:Fallback xmlns="">
              <p:sp>
                <p:nvSpPr>
                  <p:cNvPr id="15" name="Прямоугольник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56758" y="4897233"/>
                    <a:ext cx="404021" cy="4001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" name="Прямоугольник 16"/>
            <p:cNvSpPr/>
            <p:nvPr/>
          </p:nvSpPr>
          <p:spPr>
            <a:xfrm>
              <a:off x="386861" y="4581652"/>
              <a:ext cx="564994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/>
                <a:t>Вычисление расстояний от пульсара до волокон:</a:t>
              </a:r>
              <a:endParaRPr lang="en-CA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005677" y="6078881"/>
                  <a:ext cx="160543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CA" sz="2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677" y="6078881"/>
                  <a:ext cx="160543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4183" r="-5323" b="-29508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3162300" y="5801882"/>
              <a:ext cx="51880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d</a:t>
              </a:r>
              <a:r>
                <a:rPr lang="en-US" dirty="0"/>
                <a:t> – </a:t>
              </a:r>
              <a:r>
                <a:rPr lang="ru-RU" dirty="0"/>
                <a:t>линейное расстояние от пульсара до волокна</a:t>
              </a:r>
              <a:r>
                <a:rPr lang="en-US" dirty="0"/>
                <a:t> </a:t>
              </a:r>
            </a:p>
            <a:p>
              <a:r>
                <a:rPr lang="en-US" i="1" dirty="0"/>
                <a:t>D</a:t>
              </a:r>
              <a:r>
                <a:rPr lang="en-US" dirty="0"/>
                <a:t> – </a:t>
              </a:r>
              <a:r>
                <a:rPr lang="ru-RU" dirty="0"/>
                <a:t>расстояние от нас до </a:t>
              </a:r>
              <a:r>
                <a:rPr lang="ru-RU" dirty="0" err="1"/>
                <a:t>Крабовидной</a:t>
              </a:r>
              <a:r>
                <a:rPr lang="ru-RU" dirty="0"/>
                <a:t> туманности</a:t>
              </a:r>
              <a:endParaRPr lang="en-US" dirty="0"/>
            </a:p>
            <a:p>
              <a:r>
                <a:rPr lang="en-US" i="1" dirty="0">
                  <a:latin typeface="Symbol" panose="05050102010706020507" pitchFamily="18" charset="2"/>
                </a:rPr>
                <a:t>a</a:t>
              </a:r>
              <a:r>
                <a:rPr lang="en-US" dirty="0"/>
                <a:t> – </a:t>
              </a:r>
              <a:r>
                <a:rPr lang="ru-RU" dirty="0"/>
                <a:t>угловое расстояние от пульсара до волокна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175217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</TotalTime>
  <Words>776</Words>
  <Application>Microsoft Office PowerPoint</Application>
  <PresentationFormat>Экран (4:3)</PresentationFormat>
  <Paragraphs>114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Symbol</vt:lpstr>
      <vt:lpstr>Trebuchet MS</vt:lpstr>
      <vt:lpstr>Office Theme</vt:lpstr>
      <vt:lpstr>Расширение Крабовидной туманности</vt:lpstr>
      <vt:lpstr>Крабовидная туманность (М1)</vt:lpstr>
      <vt:lpstr>Цель и задачи </vt:lpstr>
      <vt:lpstr>Материалы исследований</vt:lpstr>
      <vt:lpstr>Материалы исследований</vt:lpstr>
      <vt:lpstr>Материалы исследований</vt:lpstr>
      <vt:lpstr>Методы</vt:lpstr>
      <vt:lpstr>Ход работы</vt:lpstr>
      <vt:lpstr>Ход работы</vt:lpstr>
      <vt:lpstr>Ход работы</vt:lpstr>
      <vt:lpstr>Средние скорости разлёта вещества за 1939 – 2017 гг</vt:lpstr>
      <vt:lpstr>Ускорение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 Virnina</dc:creator>
  <cp:lastModifiedBy>Natalia Virnina</cp:lastModifiedBy>
  <cp:revision>92</cp:revision>
  <dcterms:created xsi:type="dcterms:W3CDTF">2017-04-17T11:48:50Z</dcterms:created>
  <dcterms:modified xsi:type="dcterms:W3CDTF">2017-04-19T14:43:34Z</dcterms:modified>
</cp:coreProperties>
</file>