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95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132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03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15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92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67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07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99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31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8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45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61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348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15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Науково-дослідницька</a:t>
            </a:r>
            <a:r>
              <a:rPr lang="ru-RU" sz="2800" b="1" dirty="0"/>
              <a:t> </a:t>
            </a:r>
            <a:r>
              <a:rPr lang="ru-RU" sz="2800" b="1" dirty="0" smtClean="0"/>
              <a:t>робота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1428736"/>
            <a:ext cx="7572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solidFill>
                  <a:schemeClr val="tx2"/>
                </a:solidFill>
              </a:rPr>
              <a:t>“Стан</a:t>
            </a:r>
            <a:r>
              <a:rPr lang="uk-UA" sz="3200" b="1" dirty="0" smtClean="0">
                <a:solidFill>
                  <a:schemeClr val="tx2"/>
                </a:solidFill>
              </a:rPr>
              <a:t> </a:t>
            </a:r>
            <a:r>
              <a:rPr lang="uk-UA" sz="3200" b="1" dirty="0" smtClean="0">
                <a:solidFill>
                  <a:schemeClr val="tx2"/>
                </a:solidFill>
              </a:rPr>
              <a:t>ґрунтів, їх зміни та продуктивність наземних екосистем на прикладі ґ</a:t>
            </a:r>
            <a:r>
              <a:rPr lang="uk-UA" sz="3200" b="1" dirty="0" smtClean="0">
                <a:solidFill>
                  <a:schemeClr val="tx2"/>
                </a:solidFill>
              </a:rPr>
              <a:t>рунтів </a:t>
            </a:r>
            <a:r>
              <a:rPr lang="uk-UA" sz="3200" b="1" dirty="0" err="1" smtClean="0">
                <a:solidFill>
                  <a:schemeClr val="tx2"/>
                </a:solidFill>
              </a:rPr>
              <a:t>Синельниківської</a:t>
            </a:r>
            <a:r>
              <a:rPr lang="uk-UA" sz="3200" b="1" dirty="0" smtClean="0">
                <a:solidFill>
                  <a:schemeClr val="tx2"/>
                </a:solidFill>
              </a:rPr>
              <a:t> селекційно-дослідної станції  Дніпропетровської </a:t>
            </a:r>
            <a:r>
              <a:rPr lang="uk-UA" sz="3200" b="1" dirty="0" err="1" smtClean="0">
                <a:solidFill>
                  <a:schemeClr val="tx2"/>
                </a:solidFill>
              </a:rPr>
              <a:t>області”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4509120"/>
            <a:ext cx="3059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Виконала</a:t>
            </a:r>
            <a:r>
              <a:rPr lang="ru-RU" b="1" dirty="0"/>
              <a:t> : </a:t>
            </a:r>
          </a:p>
          <a:p>
            <a:r>
              <a:rPr lang="ru-RU" b="1" dirty="0" err="1"/>
              <a:t>учениця</a:t>
            </a:r>
            <a:r>
              <a:rPr lang="ru-RU" b="1" dirty="0"/>
              <a:t> 10 </a:t>
            </a:r>
            <a:r>
              <a:rPr lang="ru-RU" b="1" dirty="0" err="1"/>
              <a:t>класу</a:t>
            </a:r>
            <a:endParaRPr lang="ru-RU" b="1" dirty="0"/>
          </a:p>
          <a:p>
            <a:r>
              <a:rPr lang="ru-RU" b="1" dirty="0" err="1" smtClean="0"/>
              <a:t>Цокур</a:t>
            </a:r>
            <a:r>
              <a:rPr lang="ru-RU" b="1" dirty="0" smtClean="0"/>
              <a:t> </a:t>
            </a:r>
            <a:r>
              <a:rPr lang="ru-RU" b="1" dirty="0" err="1" smtClean="0"/>
              <a:t>Віктор</a:t>
            </a:r>
            <a:r>
              <a:rPr lang="uk-UA" b="1" dirty="0" smtClean="0"/>
              <a:t>і</a:t>
            </a:r>
            <a:r>
              <a:rPr lang="ru-RU" b="1" dirty="0" smtClean="0"/>
              <a:t>я</a:t>
            </a:r>
            <a:endParaRPr lang="ru-RU" b="1" dirty="0"/>
          </a:p>
          <a:p>
            <a:r>
              <a:rPr lang="ru-RU" b="1" dirty="0" err="1"/>
              <a:t>Наукові</a:t>
            </a:r>
            <a:r>
              <a:rPr lang="ru-RU" b="1" dirty="0"/>
              <a:t> </a:t>
            </a:r>
            <a:r>
              <a:rPr lang="ru-RU" b="1" dirty="0" err="1"/>
              <a:t>керівники</a:t>
            </a:r>
            <a:r>
              <a:rPr lang="ru-RU" b="1" dirty="0"/>
              <a:t>:</a:t>
            </a:r>
          </a:p>
          <a:p>
            <a:r>
              <a:rPr lang="ru-RU" b="1" dirty="0"/>
              <a:t> </a:t>
            </a:r>
            <a:r>
              <a:rPr lang="ru-RU" b="1" dirty="0" err="1"/>
              <a:t>Кліко</a:t>
            </a:r>
            <a:r>
              <a:rPr lang="ru-RU" b="1" dirty="0"/>
              <a:t> Т.Г.,</a:t>
            </a:r>
            <a:r>
              <a:rPr lang="ru-RU" b="1" dirty="0" err="1"/>
              <a:t>Кунат</a:t>
            </a:r>
            <a:r>
              <a:rPr lang="ru-RU" b="1" dirty="0"/>
              <a:t> В.В.,</a:t>
            </a:r>
          </a:p>
          <a:p>
            <a:r>
              <a:rPr lang="ru-RU" b="1" dirty="0" err="1"/>
              <a:t>вчителі</a:t>
            </a:r>
            <a:r>
              <a:rPr lang="ru-RU" b="1" dirty="0"/>
              <a:t>  </a:t>
            </a:r>
            <a:r>
              <a:rPr lang="ru-RU" b="1" dirty="0" err="1"/>
              <a:t>біології</a:t>
            </a:r>
            <a:r>
              <a:rPr lang="ru-RU" b="1" dirty="0"/>
              <a:t> та </a:t>
            </a:r>
            <a:r>
              <a:rPr lang="ru-RU" b="1" dirty="0" err="1"/>
              <a:t>хімії</a:t>
            </a:r>
            <a:endParaRPr lang="ru-RU" b="1" dirty="0"/>
          </a:p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947490" cy="267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683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193576"/>
            <a:ext cx="5055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Підвищення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родючості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ґрунтів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727405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Рівень</a:t>
            </a:r>
            <a:r>
              <a:rPr lang="ru-RU" sz="2400" b="1" i="1" dirty="0"/>
              <a:t> </a:t>
            </a:r>
            <a:r>
              <a:rPr lang="ru-RU" sz="2400" b="1" i="1" dirty="0" err="1"/>
              <a:t>родючості</a:t>
            </a:r>
            <a:r>
              <a:rPr lang="ru-RU" sz="2400" b="1" i="1" dirty="0"/>
              <a:t> </a:t>
            </a:r>
            <a:r>
              <a:rPr lang="ru-RU" sz="2400" b="1" i="1" dirty="0" err="1"/>
              <a:t>ґрунтів</a:t>
            </a:r>
            <a:r>
              <a:rPr lang="ru-RU" sz="2400" b="1" i="1" dirty="0"/>
              <a:t> </a:t>
            </a:r>
            <a:r>
              <a:rPr lang="ru-RU" sz="2400" b="1" i="1" dirty="0" err="1"/>
              <a:t>визначається</a:t>
            </a:r>
            <a:r>
              <a:rPr lang="ru-RU" sz="2400" b="1" i="1" dirty="0"/>
              <a:t> </a:t>
            </a:r>
            <a:r>
              <a:rPr lang="ru-RU" sz="2400" b="1" i="1" dirty="0" err="1"/>
              <a:t>їх</a:t>
            </a:r>
            <a:r>
              <a:rPr lang="ru-RU" sz="2400" b="1" i="1" dirty="0"/>
              <a:t>  </a:t>
            </a:r>
            <a:r>
              <a:rPr lang="ru-RU" sz="2400" b="1" i="1" dirty="0" err="1"/>
              <a:t>хімічними</a:t>
            </a:r>
            <a:r>
              <a:rPr lang="ru-RU" sz="2400" b="1" i="1" dirty="0"/>
              <a:t>, </a:t>
            </a:r>
            <a:r>
              <a:rPr lang="ru-RU" sz="2400" b="1" i="1" dirty="0" err="1"/>
              <a:t>фізичними</a:t>
            </a:r>
            <a:r>
              <a:rPr lang="ru-RU" sz="2400" b="1" i="1" dirty="0"/>
              <a:t>, </a:t>
            </a:r>
            <a:r>
              <a:rPr lang="ru-RU" sz="2400" b="1" i="1" dirty="0" err="1"/>
              <a:t>фізико-хімічними</a:t>
            </a:r>
            <a:r>
              <a:rPr lang="ru-RU" sz="2400" b="1" i="1" dirty="0"/>
              <a:t> та </a:t>
            </a:r>
            <a:r>
              <a:rPr lang="ru-RU" sz="2400" b="1" i="1" dirty="0" err="1"/>
              <a:t>біологічними</a:t>
            </a:r>
            <a:r>
              <a:rPr lang="ru-RU" sz="2400" b="1" i="1" dirty="0"/>
              <a:t> </a:t>
            </a:r>
            <a:r>
              <a:rPr lang="ru-RU" sz="2400" b="1" i="1" dirty="0" err="1"/>
              <a:t>властивостями</a:t>
            </a:r>
            <a:r>
              <a:rPr lang="ru-RU" sz="2400" b="1" i="1" dirty="0"/>
              <a:t>, </a:t>
            </a:r>
            <a:r>
              <a:rPr lang="ru-RU" sz="2400" b="1" i="1" dirty="0" err="1"/>
              <a:t>які</a:t>
            </a:r>
            <a:r>
              <a:rPr lang="ru-RU" sz="2400" b="1" i="1" dirty="0"/>
              <a:t> за </a:t>
            </a:r>
            <a:r>
              <a:rPr lang="ru-RU" sz="2400" b="1" i="1" dirty="0" err="1"/>
              <a:t>інтенсивного</a:t>
            </a:r>
            <a:r>
              <a:rPr lang="ru-RU" sz="2400" b="1" i="1" dirty="0"/>
              <a:t> </a:t>
            </a:r>
            <a:r>
              <a:rPr lang="ru-RU" sz="2400" b="1" i="1" dirty="0" err="1"/>
              <a:t>використання</a:t>
            </a:r>
            <a:r>
              <a:rPr lang="ru-RU" sz="2400" b="1" i="1" dirty="0"/>
              <a:t> без </a:t>
            </a:r>
            <a:r>
              <a:rPr lang="ru-RU" sz="2400" b="1" i="1" dirty="0" err="1"/>
              <a:t>заходів</a:t>
            </a:r>
            <a:r>
              <a:rPr lang="ru-RU" sz="2400" b="1" i="1" dirty="0"/>
              <a:t>, </a:t>
            </a:r>
            <a:r>
              <a:rPr lang="ru-RU" sz="2400" b="1" i="1" dirty="0" err="1"/>
              <a:t>направлених</a:t>
            </a:r>
            <a:r>
              <a:rPr lang="ru-RU" sz="2400" b="1" i="1" dirty="0"/>
              <a:t> на </a:t>
            </a:r>
            <a:r>
              <a:rPr lang="ru-RU" sz="2400" b="1" i="1" dirty="0" err="1"/>
              <a:t>підтримання</a:t>
            </a:r>
            <a:r>
              <a:rPr lang="ru-RU" sz="2400" b="1" i="1" dirty="0"/>
              <a:t> </a:t>
            </a:r>
            <a:r>
              <a:rPr lang="ru-RU" sz="2400" b="1" i="1" dirty="0" err="1"/>
              <a:t>родючості</a:t>
            </a:r>
            <a:r>
              <a:rPr lang="ru-RU" sz="2400" b="1" i="1" dirty="0"/>
              <a:t>, </a:t>
            </a:r>
            <a:r>
              <a:rPr lang="ru-RU" sz="2400" b="1" i="1" dirty="0" err="1"/>
              <a:t>значно</a:t>
            </a:r>
            <a:r>
              <a:rPr lang="ru-RU" sz="2400" b="1" i="1" dirty="0"/>
              <a:t> </a:t>
            </a:r>
            <a:r>
              <a:rPr lang="ru-RU" sz="2400" b="1" i="1" dirty="0" err="1"/>
              <a:t>погіршуються</a:t>
            </a:r>
            <a:r>
              <a:rPr lang="ru-RU" sz="2400" b="1" i="1" dirty="0"/>
              <a:t>. Одним </a:t>
            </a:r>
            <a:r>
              <a:rPr lang="ru-RU" sz="2400" b="1" i="1" dirty="0" err="1"/>
              <a:t>із</a:t>
            </a:r>
            <a:r>
              <a:rPr lang="ru-RU" sz="2400" b="1" i="1" dirty="0"/>
              <a:t> </a:t>
            </a:r>
            <a:r>
              <a:rPr lang="ru-RU" sz="2400" b="1" i="1" dirty="0" err="1"/>
              <a:t>важливих</a:t>
            </a:r>
            <a:r>
              <a:rPr lang="ru-RU" sz="2400" b="1" i="1" dirty="0"/>
              <a:t> </a:t>
            </a:r>
            <a:r>
              <a:rPr lang="ru-RU" sz="2400" b="1" i="1" dirty="0" err="1"/>
              <a:t>показників</a:t>
            </a:r>
            <a:r>
              <a:rPr lang="ru-RU" sz="2400" b="1" i="1" dirty="0"/>
              <a:t> </a:t>
            </a:r>
            <a:r>
              <a:rPr lang="ru-RU" sz="2400" b="1" i="1" dirty="0" err="1"/>
              <a:t>родючості</a:t>
            </a:r>
            <a:r>
              <a:rPr lang="ru-RU" sz="2400" b="1" i="1" dirty="0"/>
              <a:t> </a:t>
            </a:r>
            <a:r>
              <a:rPr lang="ru-RU" sz="2400" b="1" i="1" dirty="0" err="1"/>
              <a:t>ґрунтів</a:t>
            </a:r>
            <a:r>
              <a:rPr lang="ru-RU" sz="2400" b="1" i="1" dirty="0"/>
              <a:t> є </a:t>
            </a:r>
            <a:r>
              <a:rPr lang="ru-RU" sz="2400" b="1" i="1" dirty="0" err="1"/>
              <a:t>вміст</a:t>
            </a:r>
            <a:r>
              <a:rPr lang="ru-RU" sz="2400" b="1" i="1" dirty="0"/>
              <a:t> у них </a:t>
            </a:r>
            <a:r>
              <a:rPr lang="ru-RU" sz="2400" b="1" i="1" dirty="0" err="1"/>
              <a:t>органічної</a:t>
            </a:r>
            <a:r>
              <a:rPr lang="ru-RU" sz="2400" b="1" i="1" dirty="0"/>
              <a:t> </a:t>
            </a:r>
            <a:r>
              <a:rPr lang="ru-RU" sz="2400" b="1" i="1" dirty="0" err="1"/>
              <a:t>речовини</a:t>
            </a:r>
            <a:r>
              <a:rPr lang="ru-RU" sz="2400" b="1" i="1" dirty="0"/>
              <a:t> – гумусу.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3"/>
            <a:ext cx="7630563" cy="309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264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476672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Таблиця №5</a:t>
            </a:r>
          </a:p>
          <a:p>
            <a:pPr algn="ctr"/>
            <a:r>
              <a:rPr lang="uk-UA" sz="2400" b="1" dirty="0" smtClean="0"/>
              <a:t>Структура сівозмін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7473001"/>
              </p:ext>
            </p:extLst>
          </p:nvPr>
        </p:nvGraphicFramePr>
        <p:xfrm>
          <a:off x="827584" y="1484785"/>
          <a:ext cx="7344816" cy="5170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1512168"/>
                <a:gridCol w="1656184"/>
                <a:gridCol w="1656184"/>
                <a:gridCol w="1584176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       № </a:t>
                      </a:r>
                    </a:p>
                    <a:p>
                      <a:r>
                        <a:rPr lang="ru-RU" dirty="0" smtClean="0"/>
                        <a:t>       п/п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№ </a:t>
                      </a:r>
                      <a:r>
                        <a:rPr lang="ru-RU" dirty="0" err="1" smtClean="0"/>
                        <a:t>сівозміни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011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Чорний</a:t>
                      </a:r>
                      <a:r>
                        <a:rPr lang="ru-RU" dirty="0" smtClean="0"/>
                        <a:t> пар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Люцерна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віка+овес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віка+овес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011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Озима пшениця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Люцерна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Озима</a:t>
                      </a:r>
                      <a:r>
                        <a:rPr lang="uk-UA" sz="1600" baseline="0" dirty="0" smtClean="0"/>
                        <a:t> пшениця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Озима пшениця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011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Озима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пшениця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011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Озима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пшениця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011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Озима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пшениця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Озима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пшениця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011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Озима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пшениця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011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Озима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пшениця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Озима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пшениця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011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011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011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976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508" y="332656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Висновок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Одержані в дослідженнях результати свідчать, що сільськогосподарське використання чорноземів суттєво впливає на основні показники їх родючості. Постійний винос органічної речовини з урожаями сільськогосподарських культур призводить до суттєвих втрат гумусу та азотистих сполук у верхніх оброблюваних шарах ґрунту  і в більш глибоких його шарів. </a:t>
            </a:r>
            <a:b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 насиченні сівозмін інтенсивними культурами і особливо цукровими буряками посилювало процеси мінералізації запасів гумусу. Тому необхідно регулювати гумусовий баланс по мірі зростання концентрації просапних культур. Збільшення їх в структурі посіву повинно супроводжуватись відповідним підвищенням дози органічних добрив. Введення в сівозміну багаторічних бобових трав поліпшує стан гумусового балансу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98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2" y="-5747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23812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714620"/>
            <a:ext cx="2664296" cy="20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429132"/>
            <a:ext cx="2606572" cy="212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4088" y="404664"/>
            <a:ext cx="3398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Дерево науки </a:t>
            </a:r>
            <a:r>
              <a:rPr lang="ru-RU" b="1" dirty="0" err="1"/>
              <a:t>усіма</a:t>
            </a:r>
            <a:r>
              <a:rPr lang="ru-RU" b="1" dirty="0"/>
              <a:t> </a:t>
            </a:r>
            <a:r>
              <a:rPr lang="ru-RU" b="1" dirty="0" err="1"/>
              <a:t>коренями</a:t>
            </a:r>
            <a:r>
              <a:rPr lang="ru-RU" b="1" dirty="0"/>
              <a:t>          </a:t>
            </a:r>
            <a:r>
              <a:rPr lang="ru-RU" b="1" dirty="0" err="1"/>
              <a:t>поєднане</a:t>
            </a:r>
            <a:r>
              <a:rPr lang="ru-RU" b="1" dirty="0"/>
              <a:t>  </a:t>
            </a:r>
            <a:r>
              <a:rPr lang="ru-RU" b="1" dirty="0" err="1"/>
              <a:t>із</a:t>
            </a:r>
            <a:r>
              <a:rPr lang="ru-RU" b="1" dirty="0"/>
              <a:t> практикою</a:t>
            </a:r>
          </a:p>
          <a:p>
            <a:r>
              <a:rPr lang="ru-RU" b="1" dirty="0"/>
              <a:t>О.М. Несмеянов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4678" y="1214422"/>
            <a:ext cx="3786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solidFill>
                  <a:schemeClr val="accent1">
                    <a:lumMod val="75000"/>
                  </a:schemeClr>
                </a:solidFill>
              </a:rPr>
              <a:t>Актуальність: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214818"/>
            <a:ext cx="284638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14678" y="2071678"/>
            <a:ext cx="5572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Вплив добрив на стан </a:t>
            </a:r>
            <a:r>
              <a:rPr lang="uk-UA" sz="2400" dirty="0" err="1" smtClean="0"/>
              <a:t>грунтів</a:t>
            </a:r>
            <a:r>
              <a:rPr lang="uk-UA" sz="2400" dirty="0" smtClean="0"/>
              <a:t>  та продуктивність наземних </a:t>
            </a:r>
            <a:r>
              <a:rPr lang="uk-UA" sz="2400" dirty="0" smtClean="0"/>
              <a:t>екосистем на прикладі ґрунтів </a:t>
            </a:r>
            <a:r>
              <a:rPr lang="uk-UA" sz="2400" dirty="0" err="1" smtClean="0"/>
              <a:t>Синельниківської</a:t>
            </a:r>
            <a:r>
              <a:rPr lang="uk-UA" sz="2400" dirty="0" smtClean="0"/>
              <a:t> селекційно-дослідної станції  Дніпропетровської </a:t>
            </a:r>
            <a:r>
              <a:rPr lang="uk-UA" sz="2400" dirty="0" err="1" smtClean="0"/>
              <a:t>області</a:t>
            </a:r>
            <a:r>
              <a:rPr lang="uk-UA" sz="2400" dirty="0" err="1" smtClean="0"/>
              <a:t>”</a:t>
            </a:r>
            <a:r>
              <a:rPr lang="uk-UA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09307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509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3018" y="906337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Мета дослідження: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643050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/>
              <a:t>Визначити</a:t>
            </a:r>
            <a:r>
              <a:rPr lang="ru-RU" sz="2800" dirty="0" smtClean="0"/>
              <a:t> </a:t>
            </a:r>
            <a:r>
              <a:rPr lang="ru-RU" sz="2800" dirty="0"/>
              <a:t>як </a:t>
            </a:r>
            <a:r>
              <a:rPr lang="ru-RU" sz="2800" dirty="0" err="1"/>
              <a:t>впливають</a:t>
            </a:r>
            <a:r>
              <a:rPr lang="ru-RU" sz="2800" dirty="0"/>
              <a:t> </a:t>
            </a:r>
            <a:r>
              <a:rPr lang="ru-RU" sz="2800" dirty="0" err="1"/>
              <a:t>добрива</a:t>
            </a:r>
            <a:r>
              <a:rPr lang="ru-RU" sz="2800" dirty="0"/>
              <a:t> на </a:t>
            </a:r>
            <a:r>
              <a:rPr lang="ru-RU" sz="2800" dirty="0" err="1"/>
              <a:t>основні</a:t>
            </a:r>
            <a:r>
              <a:rPr lang="ru-RU" sz="2800" dirty="0"/>
              <a:t> </a:t>
            </a:r>
            <a:r>
              <a:rPr lang="ru-RU" sz="2800" dirty="0" err="1"/>
              <a:t>показники</a:t>
            </a:r>
            <a:r>
              <a:rPr lang="ru-RU" sz="2800" dirty="0"/>
              <a:t> </a:t>
            </a:r>
            <a:r>
              <a:rPr lang="ru-RU" sz="2800" dirty="0" err="1"/>
              <a:t>родючості</a:t>
            </a:r>
            <a:r>
              <a:rPr lang="ru-RU" sz="2800" dirty="0"/>
              <a:t> </a:t>
            </a:r>
            <a:r>
              <a:rPr lang="ru-RU" sz="2800" dirty="0" err="1"/>
              <a:t>ґрунтів</a:t>
            </a:r>
            <a:r>
              <a:rPr lang="ru-RU" sz="2800" dirty="0"/>
              <a:t> в </a:t>
            </a:r>
            <a:r>
              <a:rPr lang="ru-RU" sz="2800" dirty="0" err="1"/>
              <a:t>сільському</a:t>
            </a:r>
            <a:r>
              <a:rPr lang="ru-RU" sz="2800" dirty="0"/>
              <a:t> </a:t>
            </a:r>
            <a:r>
              <a:rPr lang="ru-RU" sz="2800" dirty="0" err="1" smtClean="0"/>
              <a:t>виробництві</a:t>
            </a:r>
            <a:r>
              <a:rPr lang="ru-RU" sz="2800" dirty="0" smtClean="0"/>
              <a:t>, а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/>
              <a:t>як </a:t>
            </a:r>
            <a:r>
              <a:rPr lang="ru-RU" sz="2800" dirty="0" err="1"/>
              <a:t>впливають</a:t>
            </a:r>
            <a:r>
              <a:rPr lang="ru-RU" sz="2800" dirty="0"/>
              <a:t> </a:t>
            </a:r>
            <a:r>
              <a:rPr lang="ru-RU" sz="2800" dirty="0" err="1"/>
              <a:t>мінеральні</a:t>
            </a:r>
            <a:r>
              <a:rPr lang="ru-RU" sz="2800" dirty="0"/>
              <a:t> та </a:t>
            </a:r>
            <a:r>
              <a:rPr lang="ru-RU" sz="2800" dirty="0" err="1"/>
              <a:t>органічні</a:t>
            </a:r>
            <a:r>
              <a:rPr lang="ru-RU" sz="2800" dirty="0"/>
              <a:t> </a:t>
            </a:r>
            <a:r>
              <a:rPr lang="ru-RU" sz="2800" dirty="0" err="1"/>
              <a:t>добрива</a:t>
            </a:r>
            <a:r>
              <a:rPr lang="ru-RU" sz="2800" dirty="0"/>
              <a:t> на </a:t>
            </a:r>
            <a:r>
              <a:rPr lang="ru-RU" sz="2800" dirty="0" err="1" smtClean="0"/>
              <a:t>ґрунт</a:t>
            </a:r>
            <a:r>
              <a:rPr lang="ru-RU" sz="2800" dirty="0" smtClean="0"/>
              <a:t> </a:t>
            </a:r>
            <a:r>
              <a:rPr lang="ru-RU" sz="2800" dirty="0"/>
              <a:t>в </a:t>
            </a:r>
            <a:r>
              <a:rPr lang="ru-RU" sz="2800" dirty="0" err="1"/>
              <a:t>системі</a:t>
            </a:r>
            <a:r>
              <a:rPr lang="ru-RU" sz="2800" dirty="0"/>
              <a:t> </a:t>
            </a:r>
            <a:r>
              <a:rPr lang="ru-RU" sz="2800" dirty="0" err="1"/>
              <a:t>сівозмін</a:t>
            </a:r>
            <a:r>
              <a:rPr lang="ru-RU" sz="2800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3019" y="3823309"/>
            <a:ext cx="5535286" cy="291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011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3968" y="83671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2800" dirty="0" err="1"/>
              <a:t>Досліди</a:t>
            </a:r>
            <a:r>
              <a:rPr lang="ru-RU" sz="2800" dirty="0"/>
              <a:t> проводили на </a:t>
            </a:r>
            <a:r>
              <a:rPr lang="ru-RU" sz="2800" dirty="0" err="1"/>
              <a:t>Синельниківській</a:t>
            </a:r>
            <a:r>
              <a:rPr lang="ru-RU" sz="2800" dirty="0"/>
              <a:t> </a:t>
            </a:r>
            <a:r>
              <a:rPr lang="ru-RU" sz="2800" dirty="0" err="1"/>
              <a:t>селекційно-дослідній</a:t>
            </a:r>
            <a:r>
              <a:rPr lang="ru-RU" sz="2800" dirty="0"/>
              <a:t> </a:t>
            </a:r>
            <a:r>
              <a:rPr lang="ru-RU" sz="2800" dirty="0" err="1"/>
              <a:t>станції</a:t>
            </a:r>
            <a:r>
              <a:rPr lang="ru-RU" sz="2800" dirty="0"/>
              <a:t> </a:t>
            </a:r>
            <a:r>
              <a:rPr lang="ru-RU" sz="2800" dirty="0" err="1"/>
              <a:t>Інституту</a:t>
            </a:r>
            <a:r>
              <a:rPr lang="ru-RU" sz="2800" dirty="0"/>
              <a:t> </a:t>
            </a:r>
            <a:r>
              <a:rPr lang="ru-RU" sz="2800" dirty="0" err="1"/>
              <a:t>сільського</a:t>
            </a:r>
            <a:r>
              <a:rPr lang="ru-RU" sz="2800" dirty="0"/>
              <a:t> </a:t>
            </a:r>
            <a:r>
              <a:rPr lang="ru-RU" sz="2800" dirty="0" err="1"/>
              <a:t>господарства</a:t>
            </a:r>
            <a:r>
              <a:rPr lang="ru-RU" sz="2800" dirty="0"/>
              <a:t> </a:t>
            </a:r>
            <a:r>
              <a:rPr lang="ru-RU" sz="2800" dirty="0" err="1"/>
              <a:t>степової</a:t>
            </a:r>
            <a:r>
              <a:rPr lang="ru-RU" sz="2800" dirty="0"/>
              <a:t> </a:t>
            </a:r>
            <a:r>
              <a:rPr lang="ru-RU" sz="2800" dirty="0" err="1"/>
              <a:t>зони</a:t>
            </a:r>
            <a:r>
              <a:rPr lang="ru-RU" sz="2800" dirty="0"/>
              <a:t> НААН </a:t>
            </a:r>
            <a:r>
              <a:rPr lang="ru-RU" sz="2800" dirty="0" err="1"/>
              <a:t>України</a:t>
            </a:r>
            <a:r>
              <a:rPr lang="ru-RU" sz="2800" dirty="0"/>
              <a:t>, яка </a:t>
            </a:r>
            <a:r>
              <a:rPr lang="ru-RU" sz="2800" dirty="0" err="1"/>
              <a:t>знаходиться</a:t>
            </a:r>
            <a:r>
              <a:rPr lang="ru-RU" sz="2800" dirty="0"/>
              <a:t> в </a:t>
            </a:r>
            <a:r>
              <a:rPr lang="ru-RU" sz="2800" dirty="0" err="1"/>
              <a:t>Дніпропетровській</a:t>
            </a:r>
            <a:r>
              <a:rPr lang="ru-RU" sz="2800" dirty="0"/>
              <a:t> </a:t>
            </a:r>
            <a:r>
              <a:rPr lang="ru-RU" sz="2800" dirty="0" err="1"/>
              <a:t>області</a:t>
            </a:r>
            <a:r>
              <a:rPr lang="ru-RU" sz="2800" dirty="0"/>
              <a:t> і </a:t>
            </a:r>
            <a:r>
              <a:rPr lang="ru-RU" sz="2800" dirty="0" err="1"/>
              <a:t>відноситься</a:t>
            </a:r>
            <a:r>
              <a:rPr lang="ru-RU" sz="2800" dirty="0"/>
              <a:t> до </a:t>
            </a:r>
            <a:r>
              <a:rPr lang="ru-RU" sz="2800" dirty="0" err="1"/>
              <a:t>північної</a:t>
            </a:r>
            <a:r>
              <a:rPr lang="ru-RU" sz="2800" dirty="0"/>
              <a:t> </a:t>
            </a:r>
            <a:r>
              <a:rPr lang="ru-RU" sz="2800" dirty="0" err="1"/>
              <a:t>підзони</a:t>
            </a:r>
            <a:r>
              <a:rPr lang="ru-RU" sz="2800" dirty="0"/>
              <a:t> Степу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425825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1872208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18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780" y="548680"/>
            <a:ext cx="8532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Таблиця</a:t>
            </a:r>
            <a:r>
              <a:rPr lang="ru-RU" sz="2000" b="1" dirty="0"/>
              <a:t> 1</a:t>
            </a:r>
          </a:p>
          <a:p>
            <a:pPr algn="ctr"/>
            <a:r>
              <a:rPr lang="ru-RU" sz="2000" b="1" dirty="0" err="1"/>
              <a:t>Середньомісячна</a:t>
            </a:r>
            <a:r>
              <a:rPr lang="ru-RU" sz="2000" b="1" dirty="0"/>
              <a:t> і </a:t>
            </a:r>
            <a:r>
              <a:rPr lang="ru-RU" sz="2000" b="1" dirty="0" err="1"/>
              <a:t>середньобагаторічна</a:t>
            </a:r>
            <a:r>
              <a:rPr lang="ru-RU" sz="2000" b="1" dirty="0"/>
              <a:t> </a:t>
            </a:r>
            <a:r>
              <a:rPr lang="ru-RU" sz="2000" b="1" dirty="0" err="1"/>
              <a:t>кількість</a:t>
            </a:r>
            <a:r>
              <a:rPr lang="ru-RU" sz="2000" b="1" dirty="0"/>
              <a:t> </a:t>
            </a:r>
            <a:r>
              <a:rPr lang="ru-RU" sz="2000" b="1" dirty="0" err="1"/>
              <a:t>опадів</a:t>
            </a:r>
            <a:r>
              <a:rPr lang="ru-RU" sz="2000" b="1" dirty="0"/>
              <a:t>, мм</a:t>
            </a:r>
          </a:p>
          <a:p>
            <a:pPr algn="ctr"/>
            <a:r>
              <a:rPr lang="ru-RU" sz="2000" b="1" dirty="0"/>
              <a:t>(</a:t>
            </a:r>
            <a:r>
              <a:rPr lang="ru-RU" sz="2000" b="1" dirty="0" err="1"/>
              <a:t>дані</a:t>
            </a:r>
            <a:r>
              <a:rPr lang="ru-RU" sz="2000" b="1" dirty="0"/>
              <a:t> </a:t>
            </a:r>
            <a:r>
              <a:rPr lang="ru-RU" sz="2000" b="1" dirty="0" err="1"/>
              <a:t>Синельниківської</a:t>
            </a:r>
            <a:r>
              <a:rPr lang="ru-RU" sz="2000" b="1" dirty="0"/>
              <a:t> </a:t>
            </a:r>
            <a:r>
              <a:rPr lang="ru-RU" sz="2000" b="1" dirty="0" err="1"/>
              <a:t>агрометеостанції</a:t>
            </a:r>
            <a:r>
              <a:rPr lang="ru-RU" sz="2000" b="1" dirty="0"/>
              <a:t>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22320"/>
          <a:stretch/>
        </p:blipFill>
        <p:spPr bwMode="auto">
          <a:xfrm>
            <a:off x="473683" y="2276871"/>
            <a:ext cx="8364537" cy="322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611560" y="4725144"/>
            <a:ext cx="79208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55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620688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Таблиця</a:t>
            </a:r>
            <a:r>
              <a:rPr lang="ru-RU" sz="2000" b="1" dirty="0"/>
              <a:t> 2</a:t>
            </a:r>
          </a:p>
          <a:p>
            <a:pPr algn="ctr"/>
            <a:r>
              <a:rPr lang="ru-RU" sz="2000" b="1" dirty="0" err="1"/>
              <a:t>Середньомісячна</a:t>
            </a:r>
            <a:r>
              <a:rPr lang="ru-RU" sz="2000" b="1" dirty="0"/>
              <a:t> і </a:t>
            </a:r>
            <a:r>
              <a:rPr lang="ru-RU" sz="2000" b="1" dirty="0" err="1"/>
              <a:t>середньобагаторічна</a:t>
            </a:r>
            <a:r>
              <a:rPr lang="ru-RU" sz="2000" b="1" dirty="0"/>
              <a:t> температура </a:t>
            </a:r>
            <a:r>
              <a:rPr lang="ru-RU" sz="2000" b="1" dirty="0" err="1"/>
              <a:t>повітря</a:t>
            </a:r>
            <a:r>
              <a:rPr lang="ru-RU" sz="2000" b="1" dirty="0"/>
              <a:t>, ºС</a:t>
            </a:r>
          </a:p>
          <a:p>
            <a:pPr algn="ctr"/>
            <a:r>
              <a:rPr lang="ru-RU" sz="2000" b="1" dirty="0"/>
              <a:t>(</a:t>
            </a:r>
            <a:r>
              <a:rPr lang="ru-RU" sz="2000" b="1" dirty="0" err="1"/>
              <a:t>дані</a:t>
            </a:r>
            <a:r>
              <a:rPr lang="ru-RU" sz="2000" b="1" dirty="0"/>
              <a:t> </a:t>
            </a:r>
            <a:r>
              <a:rPr lang="ru-RU" sz="2000" b="1" dirty="0" err="1"/>
              <a:t>Синельниківської</a:t>
            </a:r>
            <a:r>
              <a:rPr lang="ru-RU" sz="2000" b="1" dirty="0"/>
              <a:t> </a:t>
            </a:r>
            <a:r>
              <a:rPr lang="ru-RU" sz="2000" b="1" dirty="0" err="1"/>
              <a:t>агрометеостанції</a:t>
            </a:r>
            <a:r>
              <a:rPr lang="ru-RU" sz="2000" b="1" dirty="0"/>
              <a:t>)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158"/>
          <a:stretch/>
        </p:blipFill>
        <p:spPr bwMode="auto">
          <a:xfrm>
            <a:off x="280193" y="2204864"/>
            <a:ext cx="8583613" cy="331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531438" y="5114361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15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052736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3200" dirty="0" err="1"/>
              <a:t>Ґрунтоутворюючими</a:t>
            </a:r>
            <a:r>
              <a:rPr lang="ru-RU" sz="3200" dirty="0"/>
              <a:t> породами є </a:t>
            </a:r>
            <a:r>
              <a:rPr lang="ru-RU" sz="3200" dirty="0" err="1"/>
              <a:t>важко</a:t>
            </a:r>
            <a:r>
              <a:rPr lang="ru-RU" sz="3200" dirty="0"/>
              <a:t> </a:t>
            </a:r>
            <a:r>
              <a:rPr lang="ru-RU" sz="3200" dirty="0" err="1"/>
              <a:t>суглинкові</a:t>
            </a:r>
            <a:r>
              <a:rPr lang="ru-RU" sz="3200" dirty="0"/>
              <a:t> та </a:t>
            </a:r>
            <a:r>
              <a:rPr lang="ru-RU" sz="3200" dirty="0" err="1" smtClean="0"/>
              <a:t>легкоглинисті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ліси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на </a:t>
            </a:r>
            <a:r>
              <a:rPr lang="ru-RU" sz="3200" dirty="0" err="1"/>
              <a:t>глибині</a:t>
            </a:r>
            <a:r>
              <a:rPr lang="ru-RU" sz="3200" dirty="0"/>
              <a:t> 5–6 м </a:t>
            </a:r>
            <a:r>
              <a:rPr lang="ru-RU" sz="3200" dirty="0" err="1"/>
              <a:t>змінюються</a:t>
            </a:r>
            <a:r>
              <a:rPr lang="ru-RU" sz="3200" dirty="0"/>
              <a:t> </a:t>
            </a:r>
            <a:r>
              <a:rPr lang="ru-RU" sz="3200" dirty="0" err="1"/>
              <a:t>середньосуглинковим</a:t>
            </a:r>
            <a:r>
              <a:rPr lang="ru-RU" sz="3200" dirty="0"/>
              <a:t> </a:t>
            </a:r>
            <a:r>
              <a:rPr lang="ru-RU" sz="3200" dirty="0" err="1"/>
              <a:t>палевим</a:t>
            </a:r>
            <a:r>
              <a:rPr lang="ru-RU" sz="3200" dirty="0"/>
              <a:t> лесом. </a:t>
            </a:r>
            <a:r>
              <a:rPr lang="ru-RU" sz="3200" dirty="0" err="1"/>
              <a:t>Ґрунтовий</a:t>
            </a:r>
            <a:r>
              <a:rPr lang="ru-RU" sz="3200" dirty="0"/>
              <a:t> </a:t>
            </a:r>
            <a:r>
              <a:rPr lang="ru-RU" sz="3200" dirty="0" err="1"/>
              <a:t>покрив</a:t>
            </a:r>
            <a:r>
              <a:rPr lang="ru-RU" sz="3200" dirty="0"/>
              <a:t> </a:t>
            </a:r>
            <a:r>
              <a:rPr lang="ru-RU" sz="3200" dirty="0" err="1"/>
              <a:t>Синельниківської</a:t>
            </a:r>
            <a:r>
              <a:rPr lang="ru-RU" sz="3200" dirty="0"/>
              <a:t> </a:t>
            </a:r>
            <a:r>
              <a:rPr lang="ru-RU" sz="3200" dirty="0" err="1"/>
              <a:t>селекційно-дослідної</a:t>
            </a:r>
            <a:r>
              <a:rPr lang="ru-RU" sz="3200" dirty="0"/>
              <a:t> </a:t>
            </a:r>
            <a:r>
              <a:rPr lang="ru-RU" sz="3200" dirty="0" err="1"/>
              <a:t>станції</a:t>
            </a:r>
            <a:r>
              <a:rPr lang="ru-RU" sz="3200" dirty="0"/>
              <a:t>, </a:t>
            </a:r>
            <a:r>
              <a:rPr lang="ru-RU" sz="3200" dirty="0" err="1"/>
              <a:t>досить</a:t>
            </a:r>
            <a:r>
              <a:rPr lang="ru-RU" sz="3200" dirty="0"/>
              <a:t> </a:t>
            </a:r>
            <a:r>
              <a:rPr lang="ru-RU" sz="3200" dirty="0" err="1"/>
              <a:t>однорідний</a:t>
            </a:r>
            <a:r>
              <a:rPr lang="ru-RU" sz="3200" dirty="0"/>
              <a:t> і представлений в основному </a:t>
            </a:r>
            <a:r>
              <a:rPr lang="ru-RU" sz="3200" dirty="0" err="1"/>
              <a:t>звичайними</a:t>
            </a:r>
            <a:r>
              <a:rPr lang="ru-RU" sz="3200" dirty="0"/>
              <a:t>  </a:t>
            </a:r>
            <a:r>
              <a:rPr lang="ru-RU" sz="3200" dirty="0" err="1"/>
              <a:t>середньо</a:t>
            </a:r>
            <a:r>
              <a:rPr lang="ru-RU" sz="3200" dirty="0"/>
              <a:t> </a:t>
            </a:r>
            <a:r>
              <a:rPr lang="ru-RU" sz="3200" dirty="0" err="1"/>
              <a:t>глибокими</a:t>
            </a:r>
            <a:r>
              <a:rPr lang="ru-RU" sz="3200" dirty="0"/>
              <a:t> мало </a:t>
            </a:r>
            <a:r>
              <a:rPr lang="ru-RU" sz="3200" dirty="0" err="1"/>
              <a:t>гумусними</a:t>
            </a:r>
            <a:r>
              <a:rPr lang="ru-RU" sz="3200" dirty="0"/>
              <a:t> </a:t>
            </a:r>
            <a:r>
              <a:rPr lang="ru-RU" sz="3200" dirty="0" err="1"/>
              <a:t>повно</a:t>
            </a:r>
            <a:r>
              <a:rPr lang="ru-RU" sz="3200" dirty="0"/>
              <a:t> </a:t>
            </a:r>
            <a:r>
              <a:rPr lang="ru-RU" sz="3200" dirty="0" err="1"/>
              <a:t>профільними</a:t>
            </a:r>
            <a:r>
              <a:rPr lang="ru-RU" sz="3200" dirty="0"/>
              <a:t> і в </a:t>
            </a:r>
            <a:r>
              <a:rPr lang="ru-RU" sz="3200" dirty="0" err="1"/>
              <a:t>різному</a:t>
            </a:r>
            <a:r>
              <a:rPr lang="ru-RU" sz="3200" dirty="0"/>
              <a:t> </a:t>
            </a:r>
            <a:r>
              <a:rPr lang="ru-RU" sz="3200" dirty="0" err="1"/>
              <a:t>ступені</a:t>
            </a:r>
            <a:r>
              <a:rPr lang="ru-RU" sz="3200" dirty="0"/>
              <a:t> </a:t>
            </a:r>
            <a:r>
              <a:rPr lang="ru-RU" sz="3200" dirty="0" err="1"/>
              <a:t>змитими</a:t>
            </a:r>
            <a:r>
              <a:rPr lang="ru-RU" sz="3200" dirty="0"/>
              <a:t> </a:t>
            </a:r>
            <a:r>
              <a:rPr lang="ru-RU" sz="3200" dirty="0" err="1"/>
              <a:t>чорноземами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45791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Таблиця</a:t>
            </a:r>
            <a:r>
              <a:rPr lang="ru-RU" sz="2000" b="1" dirty="0"/>
              <a:t> 3</a:t>
            </a:r>
          </a:p>
          <a:p>
            <a:pPr algn="ctr"/>
            <a:r>
              <a:rPr lang="ru-RU" sz="2000" b="1" dirty="0" err="1"/>
              <a:t>Агрохімічна</a:t>
            </a:r>
            <a:r>
              <a:rPr lang="ru-RU" sz="2000" b="1" dirty="0"/>
              <a:t> характеристика </a:t>
            </a:r>
            <a:r>
              <a:rPr lang="ru-RU" sz="2000" b="1" dirty="0" err="1"/>
              <a:t>ґрунтів</a:t>
            </a:r>
            <a:r>
              <a:rPr lang="ru-RU" sz="2000" b="1" dirty="0"/>
              <a:t> </a:t>
            </a:r>
            <a:r>
              <a:rPr lang="ru-RU" sz="2000" b="1" dirty="0" err="1"/>
              <a:t>Синельниківської</a:t>
            </a:r>
            <a:r>
              <a:rPr lang="ru-RU" sz="2000" b="1" dirty="0"/>
              <a:t> </a:t>
            </a:r>
            <a:r>
              <a:rPr lang="ru-RU" sz="2000" b="1" dirty="0" err="1"/>
              <a:t>селекційно</a:t>
            </a:r>
            <a:r>
              <a:rPr lang="ru-RU" sz="2000" b="1" dirty="0"/>
              <a:t> – </a:t>
            </a:r>
            <a:r>
              <a:rPr lang="ru-RU" sz="2000" b="1" dirty="0" err="1"/>
              <a:t>дослідної</a:t>
            </a:r>
            <a:r>
              <a:rPr lang="ru-RU" sz="2000" b="1" dirty="0"/>
              <a:t> </a:t>
            </a:r>
            <a:r>
              <a:rPr lang="ru-RU" sz="2000" b="1" dirty="0" err="1"/>
              <a:t>станції</a:t>
            </a:r>
            <a:endParaRPr lang="ru-RU" sz="2000" b="1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5625"/>
            <a:ext cx="807720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37321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Як видно </a:t>
            </a:r>
            <a:r>
              <a:rPr lang="ru-RU" sz="2000" b="1" dirty="0" err="1">
                <a:solidFill>
                  <a:srgbClr val="C00000"/>
                </a:solidFill>
              </a:rPr>
              <a:t>із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таблиці</a:t>
            </a:r>
            <a:r>
              <a:rPr lang="ru-RU" sz="2000" b="1" dirty="0">
                <a:solidFill>
                  <a:srgbClr val="C00000"/>
                </a:solidFill>
              </a:rPr>
              <a:t> 3 </a:t>
            </a:r>
            <a:r>
              <a:rPr lang="ru-RU" sz="2000" b="1" dirty="0" err="1">
                <a:solidFill>
                  <a:srgbClr val="C00000"/>
                </a:solidFill>
              </a:rPr>
              <a:t>ґрунти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господарства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забезпечені</a:t>
            </a:r>
            <a:r>
              <a:rPr lang="ru-RU" sz="2000" b="1" dirty="0">
                <a:solidFill>
                  <a:srgbClr val="C00000"/>
                </a:solidFill>
              </a:rPr>
              <a:t> гумусом, азотом, фосфором та </a:t>
            </a:r>
            <a:r>
              <a:rPr lang="ru-RU" sz="2000" b="1" dirty="0" err="1">
                <a:solidFill>
                  <a:srgbClr val="C00000"/>
                </a:solidFill>
              </a:rPr>
              <a:t>калієм</a:t>
            </a:r>
            <a:r>
              <a:rPr lang="ru-RU" sz="2000" b="1" dirty="0">
                <a:solidFill>
                  <a:srgbClr val="C00000"/>
                </a:solidFill>
              </a:rPr>
              <a:t> в </a:t>
            </a:r>
            <a:r>
              <a:rPr lang="ru-RU" sz="2000" b="1" dirty="0" err="1">
                <a:solidFill>
                  <a:srgbClr val="C00000"/>
                </a:solidFill>
              </a:rPr>
              <a:t>достатній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мірі</a:t>
            </a:r>
            <a:r>
              <a:rPr lang="ru-RU" sz="2000" b="1" dirty="0">
                <a:solidFill>
                  <a:srgbClr val="C00000"/>
                </a:solidFill>
              </a:rPr>
              <a:t>. Тип </a:t>
            </a:r>
            <a:r>
              <a:rPr lang="ru-RU" sz="2000" b="1" dirty="0" err="1">
                <a:solidFill>
                  <a:srgbClr val="C00000"/>
                </a:solidFill>
              </a:rPr>
              <a:t>ґрунту</a:t>
            </a:r>
            <a:r>
              <a:rPr lang="ru-RU" sz="2000" b="1" dirty="0">
                <a:solidFill>
                  <a:srgbClr val="C00000"/>
                </a:solidFill>
              </a:rPr>
              <a:t> – </a:t>
            </a:r>
            <a:r>
              <a:rPr lang="ru-RU" sz="2000" b="1" dirty="0" err="1">
                <a:solidFill>
                  <a:srgbClr val="C00000"/>
                </a:solidFill>
              </a:rPr>
              <a:t>чорнозем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звичайний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4719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7017" y="20486"/>
            <a:ext cx="855546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/>
              <a:t>Таблиця</a:t>
            </a:r>
            <a:r>
              <a:rPr lang="ru-RU" sz="1600" b="1" dirty="0"/>
              <a:t> №</a:t>
            </a:r>
            <a:r>
              <a:rPr lang="ru-RU" sz="1600" b="1" dirty="0" smtClean="0"/>
              <a:t>4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b="1" dirty="0" err="1" smtClean="0"/>
              <a:t>Потенційна</a:t>
            </a:r>
            <a:r>
              <a:rPr lang="ru-RU" sz="1600" b="1" dirty="0" smtClean="0"/>
              <a:t> </a:t>
            </a:r>
            <a:r>
              <a:rPr lang="ru-RU" sz="1600" b="1" dirty="0" err="1"/>
              <a:t>родючість</a:t>
            </a:r>
            <a:r>
              <a:rPr lang="ru-RU" sz="1600" b="1" dirty="0"/>
              <a:t> </a:t>
            </a:r>
            <a:r>
              <a:rPr lang="ru-RU" sz="1600" b="1" dirty="0" err="1"/>
              <a:t>чорнозему</a:t>
            </a:r>
            <a:r>
              <a:rPr lang="ru-RU" sz="1600" b="1" dirty="0"/>
              <a:t> </a:t>
            </a:r>
            <a:r>
              <a:rPr lang="ru-RU" sz="1600" b="1" dirty="0" err="1"/>
              <a:t>звичайного</a:t>
            </a:r>
            <a:r>
              <a:rPr lang="ru-RU" sz="1600" b="1" dirty="0"/>
              <a:t> </a:t>
            </a:r>
            <a:r>
              <a:rPr lang="ru-RU" sz="1600" b="1" dirty="0" err="1"/>
              <a:t>залежно</a:t>
            </a:r>
            <a:r>
              <a:rPr lang="ru-RU" sz="1600" b="1" dirty="0"/>
              <a:t> </a:t>
            </a:r>
            <a:r>
              <a:rPr lang="ru-RU" sz="1600" b="1" dirty="0" err="1"/>
              <a:t>від</a:t>
            </a:r>
            <a:r>
              <a:rPr lang="ru-RU" sz="1600" b="1" dirty="0"/>
              <a:t> способу </a:t>
            </a:r>
            <a:r>
              <a:rPr lang="ru-RU" sz="1600" b="1" dirty="0" err="1"/>
              <a:t>використання</a:t>
            </a:r>
            <a:endParaRPr lang="ru-RU" sz="1600" b="1" dirty="0"/>
          </a:p>
          <a:p>
            <a:r>
              <a:rPr lang="ru-RU" sz="1600" dirty="0" err="1"/>
              <a:t>Показники</a:t>
            </a:r>
            <a:r>
              <a:rPr lang="ru-RU" sz="1600" dirty="0"/>
              <a:t> </a:t>
            </a:r>
            <a:r>
              <a:rPr lang="ru-RU" sz="1600" dirty="0" err="1"/>
              <a:t>родючості</a:t>
            </a:r>
            <a:r>
              <a:rPr lang="ru-RU" sz="1600" dirty="0"/>
              <a:t>	</a:t>
            </a:r>
            <a:r>
              <a:rPr lang="ru-RU" sz="1600" dirty="0" err="1"/>
              <a:t>Горизонти</a:t>
            </a:r>
            <a:r>
              <a:rPr lang="ru-RU" sz="1600" dirty="0"/>
              <a:t>, см.</a:t>
            </a:r>
          </a:p>
          <a:p>
            <a:pPr algn="ctr"/>
            <a:r>
              <a:rPr lang="ru-RU" sz="1600" dirty="0"/>
              <a:t>	</a:t>
            </a:r>
            <a:r>
              <a:rPr lang="ru-RU" sz="1600" dirty="0" smtClean="0"/>
              <a:t>                                        0-10</a:t>
            </a:r>
            <a:r>
              <a:rPr lang="ru-RU" sz="1600" dirty="0"/>
              <a:t>	10-20	20-30	30-40	40-50	</a:t>
            </a:r>
            <a:r>
              <a:rPr lang="ru-RU" sz="1600" dirty="0" smtClean="0"/>
              <a:t>0-3                   </a:t>
            </a:r>
            <a:r>
              <a:rPr lang="ru-RU" sz="1600" dirty="0" err="1" smtClean="0"/>
              <a:t>Цілина</a:t>
            </a:r>
            <a:r>
              <a:rPr lang="ru-RU" sz="1600" dirty="0" smtClean="0"/>
              <a:t> </a:t>
            </a:r>
            <a:endParaRPr lang="ru-RU" sz="1600" dirty="0"/>
          </a:p>
          <a:p>
            <a:r>
              <a:rPr lang="ru-RU" sz="1600" dirty="0" err="1"/>
              <a:t>Вміст</a:t>
            </a:r>
            <a:r>
              <a:rPr lang="ru-RU" sz="1600" dirty="0"/>
              <a:t> гумусу, %	</a:t>
            </a:r>
            <a:r>
              <a:rPr lang="ru-RU" sz="1600" dirty="0" smtClean="0"/>
              <a:t>                   7,06</a:t>
            </a:r>
            <a:r>
              <a:rPr lang="ru-RU" sz="1600" dirty="0"/>
              <a:t>	5,63	4,75	4,04	3,33	5,81</a:t>
            </a:r>
          </a:p>
          <a:p>
            <a:r>
              <a:rPr lang="ru-RU" sz="1600" dirty="0"/>
              <a:t>Запас гумусу, т/га	</a:t>
            </a:r>
            <a:r>
              <a:rPr lang="ru-RU" sz="1600" dirty="0" smtClean="0"/>
              <a:t>                     67</a:t>
            </a:r>
            <a:r>
              <a:rPr lang="ru-RU" sz="1600" dirty="0"/>
              <a:t>	72	60	49	43	199</a:t>
            </a:r>
          </a:p>
          <a:p>
            <a:r>
              <a:rPr lang="ru-RU" sz="1600" dirty="0" err="1"/>
              <a:t>Вміст</a:t>
            </a:r>
            <a:r>
              <a:rPr lang="ru-RU" sz="1600" dirty="0"/>
              <a:t> валового азоту, % 	0,35	0,27	0,21	0,20	0,17	0,28</a:t>
            </a:r>
          </a:p>
          <a:p>
            <a:r>
              <a:rPr lang="ru-RU" sz="1600" dirty="0" err="1"/>
              <a:t>Вміст</a:t>
            </a:r>
            <a:r>
              <a:rPr lang="ru-RU" sz="1600" dirty="0"/>
              <a:t> валового азоту, т/га	3,33	3,46	2,67	2,44	2,19	9,46</a:t>
            </a:r>
          </a:p>
          <a:p>
            <a:r>
              <a:rPr lang="ru-RU" sz="1600" dirty="0" err="1"/>
              <a:t>Вміст</a:t>
            </a:r>
            <a:r>
              <a:rPr lang="ru-RU" sz="1600" dirty="0"/>
              <a:t> валового фосфору, % 	0,161	0,140	0,132	0,130	0,124	0,144</a:t>
            </a:r>
          </a:p>
          <a:p>
            <a:r>
              <a:rPr lang="ru-RU" sz="1600" dirty="0" err="1"/>
              <a:t>Вміст</a:t>
            </a:r>
            <a:r>
              <a:rPr lang="ru-RU" sz="1600" dirty="0"/>
              <a:t> валового фосфору, т/га	1,53	1,79	1,68	1,59	1,6	5</a:t>
            </a:r>
          </a:p>
          <a:p>
            <a:r>
              <a:rPr lang="ru-RU" sz="1600" dirty="0" err="1"/>
              <a:t>Вміст</a:t>
            </a:r>
            <a:r>
              <a:rPr lang="ru-RU" sz="1600" dirty="0"/>
              <a:t> валового </a:t>
            </a:r>
            <a:r>
              <a:rPr lang="ru-RU" sz="1600" dirty="0" err="1"/>
              <a:t>калію</a:t>
            </a:r>
            <a:r>
              <a:rPr lang="ru-RU" sz="1600" dirty="0"/>
              <a:t>, % 	0,151	0,142	0,138	0,130	0,126	0,391</a:t>
            </a:r>
          </a:p>
          <a:p>
            <a:r>
              <a:rPr lang="ru-RU" sz="1600" dirty="0" err="1"/>
              <a:t>Вміст</a:t>
            </a:r>
            <a:r>
              <a:rPr lang="ru-RU" sz="1600" dirty="0"/>
              <a:t> валового </a:t>
            </a:r>
            <a:r>
              <a:rPr lang="ru-RU" sz="1600" dirty="0" err="1"/>
              <a:t>калію</a:t>
            </a:r>
            <a:r>
              <a:rPr lang="ru-RU" sz="1600" dirty="0"/>
              <a:t>, т/га	1,62	1,80	1,68	1,59	1,7	1,6</a:t>
            </a:r>
          </a:p>
          <a:p>
            <a:r>
              <a:rPr lang="ru-RU" sz="1600" dirty="0" err="1"/>
              <a:t>Рілля</a:t>
            </a:r>
            <a:r>
              <a:rPr lang="ru-RU" sz="1600" dirty="0"/>
              <a:t> </a:t>
            </a:r>
          </a:p>
          <a:p>
            <a:r>
              <a:rPr lang="ru-RU" sz="1600" dirty="0" err="1"/>
              <a:t>Вміст</a:t>
            </a:r>
            <a:r>
              <a:rPr lang="ru-RU" sz="1600" dirty="0"/>
              <a:t> гумусу, %	</a:t>
            </a:r>
            <a:r>
              <a:rPr lang="ru-RU" sz="1600" dirty="0" smtClean="0"/>
              <a:t>                    4,08</a:t>
            </a:r>
            <a:r>
              <a:rPr lang="ru-RU" sz="1600" dirty="0"/>
              <a:t>	4,04	3,86	3,48	2,94	3,99</a:t>
            </a:r>
          </a:p>
          <a:p>
            <a:r>
              <a:rPr lang="ru-RU" sz="1600" dirty="0"/>
              <a:t>Запас гумусу, т/га	</a:t>
            </a:r>
            <a:r>
              <a:rPr lang="ru-RU" sz="1600" dirty="0" smtClean="0"/>
              <a:t>                      44</a:t>
            </a:r>
            <a:r>
              <a:rPr lang="ru-RU" sz="1600" dirty="0"/>
              <a:t>	47	44	43	38	135</a:t>
            </a:r>
          </a:p>
          <a:p>
            <a:r>
              <a:rPr lang="ru-RU" sz="1600" dirty="0" err="1"/>
              <a:t>Вміст</a:t>
            </a:r>
            <a:r>
              <a:rPr lang="ru-RU" sz="1600" dirty="0"/>
              <a:t> валового азоту, % 	0,20	0,19	0,19	0,17	0,15	0,19</a:t>
            </a:r>
          </a:p>
          <a:p>
            <a:r>
              <a:rPr lang="ru-RU" sz="1600" dirty="0" err="1"/>
              <a:t>Вміст</a:t>
            </a:r>
            <a:r>
              <a:rPr lang="ru-RU" sz="1600" dirty="0"/>
              <a:t> валового азоту, т/га	2,16	2,19	2,19	2,07	1,94	6,54</a:t>
            </a:r>
          </a:p>
          <a:p>
            <a:r>
              <a:rPr lang="ru-RU" sz="1600" dirty="0" err="1"/>
              <a:t>Вміст</a:t>
            </a:r>
            <a:r>
              <a:rPr lang="ru-RU" sz="1600" dirty="0"/>
              <a:t> валового фосфору, % 	0,149	0,148	0,139	0,130	0,126	0,145</a:t>
            </a:r>
          </a:p>
          <a:p>
            <a:r>
              <a:rPr lang="ru-RU" sz="1600" dirty="0" err="1"/>
              <a:t>Вміст</a:t>
            </a:r>
            <a:r>
              <a:rPr lang="ru-RU" sz="1600" dirty="0"/>
              <a:t> валового фосфору, т/га	1,61	1,70	1,60	1,59	1,63	4,91</a:t>
            </a:r>
          </a:p>
          <a:p>
            <a:r>
              <a:rPr lang="ru-RU" sz="1600" dirty="0" err="1"/>
              <a:t>Вміст</a:t>
            </a:r>
            <a:r>
              <a:rPr lang="ru-RU" sz="1600" dirty="0"/>
              <a:t> валового </a:t>
            </a:r>
            <a:r>
              <a:rPr lang="ru-RU" sz="1600" dirty="0" err="1"/>
              <a:t>калію</a:t>
            </a:r>
            <a:r>
              <a:rPr lang="ru-RU" sz="1600" dirty="0"/>
              <a:t>, % 	0,139	0,128	0,119	0,112	0,109	0,125</a:t>
            </a:r>
          </a:p>
          <a:p>
            <a:r>
              <a:rPr lang="ru-RU" sz="1600" dirty="0" err="1"/>
              <a:t>Вміст</a:t>
            </a:r>
            <a:r>
              <a:rPr lang="ru-RU" sz="1600" dirty="0"/>
              <a:t> валового </a:t>
            </a:r>
            <a:r>
              <a:rPr lang="ru-RU" sz="1600" dirty="0" err="1"/>
              <a:t>калію</a:t>
            </a:r>
            <a:r>
              <a:rPr lang="ru-RU" sz="1600" dirty="0"/>
              <a:t>, т/га	1,81	1,90	1,80	1,79	5,3	1,89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З </a:t>
            </a:r>
            <a:r>
              <a:rPr lang="ru-RU" sz="1600" b="1" dirty="0" err="1">
                <a:solidFill>
                  <a:srgbClr val="C00000"/>
                </a:solidFill>
              </a:rPr>
              <a:t>даної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таблиці</a:t>
            </a:r>
            <a:r>
              <a:rPr lang="ru-RU" sz="1600" b="1" dirty="0">
                <a:solidFill>
                  <a:srgbClr val="C00000"/>
                </a:solidFill>
              </a:rPr>
              <a:t> видно </a:t>
            </a:r>
            <a:r>
              <a:rPr lang="ru-RU" sz="1600" b="1" dirty="0" err="1">
                <a:solidFill>
                  <a:srgbClr val="C00000"/>
                </a:solidFill>
              </a:rPr>
              <a:t>вміст</a:t>
            </a:r>
            <a:r>
              <a:rPr lang="ru-RU" sz="1600" b="1" dirty="0">
                <a:solidFill>
                  <a:srgbClr val="C00000"/>
                </a:solidFill>
              </a:rPr>
              <a:t> гумусу у </a:t>
            </a:r>
            <a:r>
              <a:rPr lang="ru-RU" sz="1600" b="1" dirty="0" err="1">
                <a:solidFill>
                  <a:srgbClr val="C00000"/>
                </a:solidFill>
              </a:rPr>
              <a:t>ґрунті</a:t>
            </a:r>
            <a:r>
              <a:rPr lang="ru-RU" sz="1600" b="1" dirty="0">
                <a:solidFill>
                  <a:srgbClr val="C00000"/>
                </a:solidFill>
              </a:rPr>
              <a:t> показав </a:t>
            </a:r>
            <a:r>
              <a:rPr lang="ru-RU" sz="1600" b="1" dirty="0" err="1">
                <a:solidFill>
                  <a:srgbClr val="C00000"/>
                </a:solidFill>
              </a:rPr>
              <a:t>поступове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зниження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його</a:t>
            </a:r>
            <a:r>
              <a:rPr lang="ru-RU" sz="1600" b="1" dirty="0">
                <a:solidFill>
                  <a:srgbClr val="C00000"/>
                </a:solidFill>
              </a:rPr>
              <a:t> по </a:t>
            </a:r>
            <a:r>
              <a:rPr lang="ru-RU" sz="1600" b="1" dirty="0" err="1">
                <a:solidFill>
                  <a:srgbClr val="C00000"/>
                </a:solidFill>
              </a:rPr>
              <a:t>профілю</a:t>
            </a:r>
            <a:r>
              <a:rPr lang="ru-RU" sz="1600" b="1" dirty="0">
                <a:solidFill>
                  <a:srgbClr val="C00000"/>
                </a:solidFill>
              </a:rPr>
              <a:t> на </a:t>
            </a:r>
            <a:r>
              <a:rPr lang="ru-RU" sz="1600" b="1" dirty="0" err="1">
                <a:solidFill>
                  <a:srgbClr val="C00000"/>
                </a:solidFill>
              </a:rPr>
              <a:t>цілині</a:t>
            </a:r>
            <a:r>
              <a:rPr lang="ru-RU" sz="1600" b="1" dirty="0">
                <a:solidFill>
                  <a:srgbClr val="C00000"/>
                </a:solidFill>
              </a:rPr>
              <a:t> з 7,06% у </a:t>
            </a:r>
            <a:r>
              <a:rPr lang="ru-RU" sz="1600" b="1" dirty="0" err="1">
                <a:solidFill>
                  <a:srgbClr val="C00000"/>
                </a:solidFill>
              </a:rPr>
              <a:t>шарі</a:t>
            </a:r>
            <a:r>
              <a:rPr lang="ru-RU" sz="1600" b="1" dirty="0">
                <a:solidFill>
                  <a:srgbClr val="C00000"/>
                </a:solidFill>
              </a:rPr>
              <a:t> 0-10см до 3,33% у </a:t>
            </a:r>
            <a:r>
              <a:rPr lang="ru-RU" sz="1600" b="1" dirty="0" err="1">
                <a:solidFill>
                  <a:srgbClr val="C00000"/>
                </a:solidFill>
              </a:rPr>
              <a:t>шарі</a:t>
            </a:r>
            <a:r>
              <a:rPr lang="ru-RU" sz="1600" b="1" dirty="0">
                <a:solidFill>
                  <a:srgbClr val="C00000"/>
                </a:solidFill>
              </a:rPr>
              <a:t> 40-50см.,а на </a:t>
            </a:r>
            <a:r>
              <a:rPr lang="ru-RU" sz="1600" b="1" dirty="0" err="1">
                <a:solidFill>
                  <a:srgbClr val="C00000"/>
                </a:solidFill>
              </a:rPr>
              <a:t>ріллі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відповідно</a:t>
            </a:r>
            <a:r>
              <a:rPr lang="ru-RU" sz="1600" b="1" dirty="0">
                <a:solidFill>
                  <a:srgbClr val="C00000"/>
                </a:solidFill>
              </a:rPr>
              <a:t> з 4,08%до 2,94%. </a:t>
            </a:r>
            <a:r>
              <a:rPr lang="ru-RU" sz="1600" b="1" dirty="0" err="1">
                <a:solidFill>
                  <a:srgbClr val="C00000"/>
                </a:solidFill>
              </a:rPr>
              <a:t>Найбільш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суттєві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зміни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вмісту</a:t>
            </a:r>
            <a:r>
              <a:rPr lang="ru-RU" sz="1600" b="1" dirty="0">
                <a:solidFill>
                  <a:srgbClr val="C00000"/>
                </a:solidFill>
              </a:rPr>
              <a:t> гумусу </a:t>
            </a:r>
            <a:r>
              <a:rPr lang="ru-RU" sz="1600" b="1" dirty="0" err="1">
                <a:solidFill>
                  <a:srgbClr val="C00000"/>
                </a:solidFill>
              </a:rPr>
              <a:t>спостерігається</a:t>
            </a:r>
            <a:r>
              <a:rPr lang="ru-RU" sz="1600" b="1" dirty="0">
                <a:solidFill>
                  <a:srgbClr val="C00000"/>
                </a:solidFill>
              </a:rPr>
              <a:t> в </a:t>
            </a:r>
            <a:r>
              <a:rPr lang="ru-RU" sz="1600" b="1" dirty="0" err="1">
                <a:solidFill>
                  <a:srgbClr val="C00000"/>
                </a:solidFill>
              </a:rPr>
              <a:t>орному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шарі</a:t>
            </a:r>
            <a:r>
              <a:rPr lang="ru-RU" sz="1600" b="1" dirty="0">
                <a:solidFill>
                  <a:srgbClr val="C00000"/>
                </a:solidFill>
              </a:rPr>
              <a:t> (0-30см.), а </a:t>
            </a:r>
            <a:r>
              <a:rPr lang="ru-RU" sz="1600" b="1" dirty="0" err="1">
                <a:solidFill>
                  <a:srgbClr val="C00000"/>
                </a:solidFill>
              </a:rPr>
              <a:t>саме</a:t>
            </a:r>
            <a:r>
              <a:rPr lang="ru-RU" sz="1600" b="1" dirty="0">
                <a:solidFill>
                  <a:srgbClr val="C00000"/>
                </a:solidFill>
              </a:rPr>
              <a:t> на </a:t>
            </a:r>
            <a:r>
              <a:rPr lang="ru-RU" sz="1600" b="1" dirty="0" err="1">
                <a:solidFill>
                  <a:srgbClr val="C00000"/>
                </a:solidFill>
              </a:rPr>
              <a:t>цілині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він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складає</a:t>
            </a:r>
            <a:r>
              <a:rPr lang="ru-RU" sz="1600" b="1" dirty="0">
                <a:solidFill>
                  <a:srgbClr val="C00000"/>
                </a:solidFill>
              </a:rPr>
              <a:t> 5,81%, на </a:t>
            </a:r>
            <a:r>
              <a:rPr lang="ru-RU" sz="1600" b="1" dirty="0" err="1">
                <a:solidFill>
                  <a:srgbClr val="C00000"/>
                </a:solidFill>
              </a:rPr>
              <a:t>постійно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оброблюваній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ділянці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лише</a:t>
            </a:r>
            <a:r>
              <a:rPr lang="ru-RU" sz="1600" b="1" dirty="0">
                <a:solidFill>
                  <a:srgbClr val="C00000"/>
                </a:solidFill>
              </a:rPr>
              <a:t> 3,99%, </a:t>
            </a:r>
            <a:r>
              <a:rPr lang="ru-RU" sz="1600" b="1" dirty="0" err="1">
                <a:solidFill>
                  <a:srgbClr val="C00000"/>
                </a:solidFill>
              </a:rPr>
              <a:t>або</a:t>
            </a:r>
            <a:r>
              <a:rPr lang="ru-RU" sz="1600" b="1" dirty="0">
                <a:solidFill>
                  <a:srgbClr val="C00000"/>
                </a:solidFill>
              </a:rPr>
              <a:t> 69%від </a:t>
            </a:r>
            <a:r>
              <a:rPr lang="ru-RU" sz="1600" b="1" dirty="0" err="1">
                <a:solidFill>
                  <a:srgbClr val="C00000"/>
                </a:solidFill>
              </a:rPr>
              <a:t>цілині</a:t>
            </a:r>
            <a:r>
              <a:rPr lang="ru-RU" sz="1600" b="1" dirty="0">
                <a:solidFill>
                  <a:srgbClr val="C00000"/>
                </a:solidFill>
              </a:rPr>
              <a:t>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5387996"/>
              </p:ext>
            </p:extLst>
          </p:nvPr>
        </p:nvGraphicFramePr>
        <p:xfrm>
          <a:off x="326571" y="838200"/>
          <a:ext cx="8273143" cy="4855029"/>
        </p:xfrm>
        <a:graphic>
          <a:graphicData uri="http://schemas.openxmlformats.org/drawingml/2006/table">
            <a:tbl>
              <a:tblPr/>
              <a:tblGrid>
                <a:gridCol w="8273143"/>
              </a:tblGrid>
              <a:tr h="485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2987824" y="836712"/>
            <a:ext cx="0" cy="4824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37017" y="1268760"/>
            <a:ext cx="82674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23928" y="1268760"/>
            <a:ext cx="0" cy="4392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932040" y="1268760"/>
            <a:ext cx="0" cy="4392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868144" y="836712"/>
            <a:ext cx="0" cy="4824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932040" y="836712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804248" y="836712"/>
            <a:ext cx="0" cy="4824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740352" y="836712"/>
            <a:ext cx="0" cy="4824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37017" y="1772816"/>
            <a:ext cx="82674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37017" y="1988840"/>
            <a:ext cx="82674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017" y="2276872"/>
            <a:ext cx="82674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37017" y="2492896"/>
            <a:ext cx="82674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37017" y="2708920"/>
            <a:ext cx="82674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37017" y="2996952"/>
            <a:ext cx="82674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7" idx="3"/>
          </p:cNvCxnSpPr>
          <p:nvPr/>
        </p:nvCxnSpPr>
        <p:spPr>
          <a:xfrm>
            <a:off x="337017" y="3248980"/>
            <a:ext cx="8262697" cy="167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37017" y="3513750"/>
            <a:ext cx="82626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37017" y="4005064"/>
            <a:ext cx="82674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37017" y="4221088"/>
            <a:ext cx="82626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37017" y="4509120"/>
            <a:ext cx="82626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37017" y="4725144"/>
            <a:ext cx="82674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37017" y="4941168"/>
            <a:ext cx="82626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37017" y="5157192"/>
            <a:ext cx="82674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337017" y="5445224"/>
            <a:ext cx="82674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8902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411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NLite</cp:lastModifiedBy>
  <cp:revision>13</cp:revision>
  <dcterms:created xsi:type="dcterms:W3CDTF">2017-04-13T15:22:24Z</dcterms:created>
  <dcterms:modified xsi:type="dcterms:W3CDTF">2017-04-10T22:46:16Z</dcterms:modified>
</cp:coreProperties>
</file>